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4" r:id="rId9"/>
    <p:sldId id="265" r:id="rId10"/>
    <p:sldId id="269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3B3962-DB98-430F-B89A-F8877180593F}">
          <p14:sldIdLst>
            <p14:sldId id="256"/>
            <p14:sldId id="257"/>
            <p14:sldId id="259"/>
          </p14:sldIdLst>
        </p14:section>
        <p14:section name="#styles" id="{23247442-B865-4472-9A3A-65EEA4FA3E9D}">
          <p14:sldIdLst>
            <p14:sldId id="258"/>
            <p14:sldId id="260"/>
            <p14:sldId id="261"/>
          </p14:sldIdLst>
        </p14:section>
        <p14:section name="css scroll" id="{4C767CD3-8BCF-4CE6-B09F-37849B8DA387}">
          <p14:sldIdLst>
            <p14:sldId id="268"/>
            <p14:sldId id="264"/>
            <p14:sldId id="265"/>
            <p14:sldId id="269"/>
          </p14:sldIdLst>
        </p14:section>
        <p14:section name="javascript" id="{9F0B505F-0356-4E2E-9FAE-C628DE43A4B3}">
          <p14:sldIdLst>
            <p14:sldId id="272"/>
            <p14:sldId id="273"/>
            <p14:sldId id="274"/>
            <p14:sldId id="275"/>
            <p14:sldId id="277"/>
            <p14:sldId id="278"/>
            <p14:sldId id="279"/>
          </p14:sldIdLst>
        </p14:section>
        <p14:section name="liens" id="{510C3DE8-77F5-4049-B0AE-0563CB9C396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en bataille" initials="lb" lastIdx="0" clrIdx="0">
    <p:extLst>
      <p:ext uri="{19B8F6BF-5375-455C-9EA6-DF929625EA0E}">
        <p15:presenceInfo xmlns:p15="http://schemas.microsoft.com/office/powerpoint/2012/main" userId="f673708f6f55f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Lunn/jQuery-Paralla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queryhouse.com/12-jquery-parallax-plugi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speed/libraries/#jquery" TargetMode="External"/><Relationship Id="rId3" Type="http://schemas.openxmlformats.org/officeDocument/2006/relationships/hyperlink" Target="https://www.creativejuiz.fr/blog/tutoriels/css3-effet-parallaxe-sans-javascript" TargetMode="External"/><Relationship Id="rId7" Type="http://schemas.openxmlformats.org/officeDocument/2006/relationships/hyperlink" Target="http://jqueryhouse.com/12-jquery-parallax-plugins/" TargetMode="External"/><Relationship Id="rId2" Type="http://schemas.openxmlformats.org/officeDocument/2006/relationships/hyperlink" Target="https://www.alsacreations.com/tuto/lire/1417-zoom-sur-effet-parallax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-eau.net/blog/tutoriel-realiser-un-site-web-avec-l-effet-parallaxe" TargetMode="External"/><Relationship Id="rId11" Type="http://schemas.openxmlformats.org/officeDocument/2006/relationships/hyperlink" Target="http://api.jquery.com/outerheight/" TargetMode="External"/><Relationship Id="rId5" Type="http://schemas.openxmlformats.org/officeDocument/2006/relationships/hyperlink" Target="https://www.alsacreations.com/astuce/lire/1216-arriere-plan-background-extensible.html" TargetMode="External"/><Relationship Id="rId10" Type="http://schemas.openxmlformats.org/officeDocument/2006/relationships/hyperlink" Target="https://openclassrooms.com/courses/un-site-web-dynamique-avec-jquery/memento-des-principales-fonctions" TargetMode="External"/><Relationship Id="rId4" Type="http://schemas.openxmlformats.org/officeDocument/2006/relationships/hyperlink" Target="https://www.w3schools.com/howto/tryhow_css_parallax_demo.htm" TargetMode="External"/><Relationship Id="rId9" Type="http://schemas.openxmlformats.org/officeDocument/2006/relationships/hyperlink" Target="https://stackoverflow.com/questions/41605120/what-is-the-difference-with-jquery-version-1-version-2-and-version-3-versions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tryhow_css_parallax_dem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v.ai/" TargetMode="External"/><Relationship Id="rId2" Type="http://schemas.openxmlformats.org/officeDocument/2006/relationships/hyperlink" Target="https://www.beckett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gitalhands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BCD34-ED6C-48B6-8F1D-A24A2F1E2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363" y="2225776"/>
            <a:ext cx="8361229" cy="2098226"/>
          </a:xfrm>
        </p:spPr>
        <p:txBody>
          <a:bodyPr/>
          <a:lstStyle/>
          <a:p>
            <a:r>
              <a:rPr lang="fr-BE" dirty="0"/>
              <a:t>Le défilement parallaxe</a:t>
            </a:r>
          </a:p>
        </p:txBody>
      </p:sp>
    </p:spTree>
    <p:extLst>
      <p:ext uri="{BB962C8B-B14F-4D97-AF65-F5344CB8AC3E}">
        <p14:creationId xmlns:p14="http://schemas.microsoft.com/office/powerpoint/2010/main" val="85591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D8877-75E7-4873-9040-C8A2A558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8214" y="4558748"/>
            <a:ext cx="7146235" cy="1311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2200"/>
          </a:p>
          <a:p>
            <a:pPr marL="0" indent="0">
              <a:buNone/>
            </a:pPr>
            <a:endParaRPr lang="fr-BE" sz="2200"/>
          </a:p>
          <a:p>
            <a:pPr>
              <a:buFont typeface="Wingdings" panose="05000000000000000000" pitchFamily="2" charset="2"/>
              <a:buChar char="q"/>
            </a:pPr>
            <a:endParaRPr lang="fr-BE" sz="2200"/>
          </a:p>
          <a:p>
            <a:pPr>
              <a:buFont typeface="Wingdings" panose="05000000000000000000" pitchFamily="2" charset="2"/>
              <a:buChar char="q"/>
            </a:pPr>
            <a:endParaRPr lang="fr-BE" sz="2200" dirty="0"/>
          </a:p>
        </p:txBody>
      </p:sp>
      <p:pic>
        <p:nvPicPr>
          <p:cNvPr id="7" name="Espace réservé du contenu 6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319D1E32-679F-47A0-A6E4-45817E0277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68214" y="514925"/>
            <a:ext cx="7146235" cy="3447162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F9775BB-7CDC-4557-8B22-9DE4D542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213" y="4499535"/>
            <a:ext cx="714623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ajoutons la propriété </a:t>
            </a:r>
            <a:r>
              <a:rPr kumimoji="0" lang="fr-FR" altLang="fr-F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fixed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à chaque background afin de donner un effet de </a:t>
            </a:r>
            <a:r>
              <a:rPr kumimoji="0" lang="fr-FR" altLang="fr-F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découvrement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 fonds imagés lors du défilement. </a:t>
            </a:r>
            <a:endParaRPr lang="fr-FR" altLang="fr-FR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8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2E6EE-9CBA-4898-A92E-6127D1B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/>
          <a:lstStyle/>
          <a:p>
            <a:r>
              <a:rPr lang="fr-BE" dirty="0"/>
              <a:t>L’insertion de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C9678-9451-491C-A7AB-248460BD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070"/>
            <a:ext cx="9601200" cy="3087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BE" sz="2200" dirty="0"/>
              <a:t>L'effet obtenu va être sublimé. Le but étant de déplacer (sur l'axe vertical) les images de fond</a:t>
            </a:r>
            <a:r>
              <a:rPr lang="fr-BE" sz="2200" b="1" dirty="0"/>
              <a:t> à une vitesse différente</a:t>
            </a:r>
            <a:r>
              <a:rPr lang="fr-BE" sz="2200" dirty="0"/>
              <a:t> de la vitesse de déplacement du contenu lors d'un défilement. </a:t>
            </a:r>
          </a:p>
          <a:p>
            <a:pPr marL="0" indent="0" algn="just">
              <a:buNone/>
            </a:pPr>
            <a:r>
              <a:rPr lang="fr-BE" sz="2200" dirty="0"/>
              <a:t>Pour ceci, nous allons intégrer la bibliothèque JavaScript JQuery et lui adjoindre le script </a:t>
            </a:r>
            <a:r>
              <a:rPr lang="fr-BE" sz="2200" b="1" dirty="0">
                <a:solidFill>
                  <a:schemeClr val="tx1"/>
                </a:solidFill>
                <a:hlinkClick r:id="rId2"/>
              </a:rPr>
              <a:t>jQuery-</a:t>
            </a:r>
            <a:r>
              <a:rPr lang="fr-BE" sz="2200" b="1" dirty="0" err="1">
                <a:solidFill>
                  <a:schemeClr val="tx1"/>
                </a:solidFill>
                <a:hlinkClick r:id="rId2"/>
              </a:rPr>
              <a:t>Parallax</a:t>
            </a:r>
            <a:r>
              <a:rPr lang="fr-BE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131182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2E6EE-9CBA-4898-A92E-6127D1B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>
            <a:normAutofit fontScale="90000"/>
          </a:bodyPr>
          <a:lstStyle/>
          <a:p>
            <a:r>
              <a:rPr lang="fr-BE" b="1" dirty="0"/>
              <a:t>Pour importer jQuery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C9678-9451-491C-A7AB-248460BD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33530"/>
            <a:ext cx="9601200" cy="294198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BE" sz="2200" dirty="0"/>
              <a:t>Il est conseillé de chargé ce script à la fin de la balise &lt;/body&gt; dans le document HTML.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r>
              <a:rPr lang="fr-BE" sz="2200" dirty="0"/>
              <a:t>Pour info, il est toujours conseillé de minifier son fichier (sans espaces, ni commentaires) pour qu’il se charge plus rapidement.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r>
              <a:rPr lang="fr-BE" sz="1600" dirty="0"/>
              <a:t>(Il est possible d’avoir une version </a:t>
            </a:r>
            <a:r>
              <a:rPr lang="fr-BE" sz="1600"/>
              <a:t>de JQuery </a:t>
            </a:r>
            <a:r>
              <a:rPr lang="fr-BE" sz="1600" dirty="0"/>
              <a:t>en local mais ce n’est pas l’idéal si il y a des changements de versions. Pour ce faire voir liens sur les différentes versions.)</a:t>
            </a:r>
            <a:endParaRPr lang="fr-BE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fr-BE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ED30F9-3AA3-4955-BFF6-41DF5FC7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89" y="1921569"/>
            <a:ext cx="10696408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2E6EE-9CBA-4898-A92E-6127D1B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/>
          <a:lstStyle/>
          <a:p>
            <a:r>
              <a:rPr lang="fr-BE" dirty="0"/>
              <a:t>L’insertion du </a:t>
            </a:r>
            <a:r>
              <a:rPr lang="fr-BE" dirty="0" err="1"/>
              <a:t>Pug-in</a:t>
            </a:r>
            <a:r>
              <a:rPr lang="fr-BE" dirty="0"/>
              <a:t> </a:t>
            </a:r>
            <a:r>
              <a:rPr lang="fr-BE" dirty="0" err="1"/>
              <a:t>Parallax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C9678-9451-491C-A7AB-248460BD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069"/>
            <a:ext cx="9601200" cy="40684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BE" sz="2200" dirty="0"/>
              <a:t>Taper plug-in </a:t>
            </a:r>
            <a:r>
              <a:rPr lang="fr-BE" sz="2200" dirty="0" err="1"/>
              <a:t>Parallax</a:t>
            </a:r>
            <a:r>
              <a:rPr lang="fr-BE" sz="2200" dirty="0"/>
              <a:t> dans </a:t>
            </a:r>
            <a:r>
              <a:rPr lang="fr-BE" sz="2200" dirty="0" err="1"/>
              <a:t>Goggle</a:t>
            </a:r>
            <a:r>
              <a:rPr lang="fr-BE" sz="2200" dirty="0"/>
              <a:t>. </a:t>
            </a:r>
          </a:p>
          <a:p>
            <a:pPr marL="0" indent="0" algn="just">
              <a:buNone/>
            </a:pPr>
            <a:r>
              <a:rPr lang="fr-BE" sz="2200" dirty="0"/>
              <a:t>Différents sites proposent des plug-in qui renvoient la plupart du temps sur </a:t>
            </a:r>
            <a:r>
              <a:rPr lang="fr-BE" sz="2200" dirty="0" err="1"/>
              <a:t>Github</a:t>
            </a:r>
            <a:r>
              <a:rPr lang="fr-BE" sz="2200" dirty="0"/>
              <a:t>. </a:t>
            </a:r>
          </a:p>
          <a:p>
            <a:pPr marL="0" indent="0" algn="just">
              <a:buNone/>
            </a:pPr>
            <a:r>
              <a:rPr lang="fr-BE" sz="2200" dirty="0">
                <a:hlinkClick r:id="rId2"/>
              </a:rPr>
              <a:t>http://jqueryhouse.com/12-jquery-parallax-plugins/</a:t>
            </a: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BE" sz="2200" dirty="0"/>
              <a:t>Télécharger le fichier et insérer le chemin du fichier dans l’HTML de la même façon que pour notre import JQuery.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62624655-DF2A-4486-BD76-B0239F37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50" y="5212020"/>
            <a:ext cx="10615614" cy="6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BF7B-0F7F-48B9-B1F0-6C3C19F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va agir le script </a:t>
            </a:r>
            <a:r>
              <a:rPr lang="fr-BE" dirty="0" err="1"/>
              <a:t>Parallax</a:t>
            </a:r>
            <a:r>
              <a:rPr lang="fr-BE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39E35-7028-4456-BC1E-06CC7788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50434"/>
            <a:ext cx="9601200" cy="321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200" dirty="0"/>
              <a:t>Le script JQuery-</a:t>
            </a:r>
            <a:r>
              <a:rPr lang="fr-BE" sz="2200" dirty="0" err="1"/>
              <a:t>Parallax</a:t>
            </a:r>
            <a:r>
              <a:rPr lang="fr-BE" sz="2200" dirty="0"/>
              <a:t> va agir directement sur la propriété CSS background-position en modifiant la position verticale.</a:t>
            </a:r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r>
              <a:rPr lang="fr-BE" sz="2200" dirty="0"/>
              <a:t>Cela signifie qu'il faut créer un élément ayant un background pour réaliser cet effet. Il est impossible d'animer directement un élément </a:t>
            </a:r>
            <a:r>
              <a:rPr lang="fr-BE" sz="2200" dirty="0" err="1"/>
              <a:t>img</a:t>
            </a:r>
            <a:r>
              <a:rPr lang="fr-B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69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DE0B6-1F7B-45BA-8E3A-C3AAB7A7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BE" dirty="0"/>
              <a:t>La syntaxe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350FC-872B-4360-9D46-4884F8E1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37183"/>
            <a:ext cx="9601200" cy="382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200" dirty="0"/>
              <a:t>La syntaxe va permettre d’appeler notre script sur un objet de notre page.</a:t>
            </a:r>
          </a:p>
          <a:p>
            <a:pPr marL="0" indent="0">
              <a:buNone/>
            </a:pPr>
            <a:r>
              <a:rPr lang="fr-BE" sz="2200" dirty="0"/>
              <a:t> </a:t>
            </a:r>
          </a:p>
          <a:p>
            <a:pPr marL="0" indent="0">
              <a:buNone/>
            </a:pPr>
            <a:r>
              <a:rPr lang="fr-BE" sz="2200" dirty="0" err="1"/>
              <a:t>xPosition</a:t>
            </a:r>
            <a:r>
              <a:rPr lang="fr-BE" sz="2200" dirty="0"/>
              <a:t> : Position horizontale de l'élément (nomenclature CSS).</a:t>
            </a:r>
          </a:p>
          <a:p>
            <a:pPr marL="0" indent="0">
              <a:buNone/>
            </a:pPr>
            <a:r>
              <a:rPr lang="fr-BE" sz="2200" dirty="0" err="1"/>
              <a:t>adjuster</a:t>
            </a:r>
            <a:r>
              <a:rPr lang="fr-BE" sz="2200" dirty="0"/>
              <a:t> : La position verticale de départ (en pixels).</a:t>
            </a:r>
          </a:p>
          <a:p>
            <a:pPr marL="0" indent="0">
              <a:buNone/>
            </a:pPr>
            <a:r>
              <a:rPr lang="fr-BE" sz="2200" dirty="0" err="1"/>
              <a:t>inertia</a:t>
            </a:r>
            <a:r>
              <a:rPr lang="fr-BE" sz="2200" dirty="0"/>
              <a:t> : Vitesse en fonction du scroll. Exemple: 0.1 = 1/10 </a:t>
            </a:r>
            <a:r>
              <a:rPr lang="fr-BE" sz="2200" dirty="0" err="1"/>
              <a:t>ème</a:t>
            </a:r>
            <a:r>
              <a:rPr lang="fr-BE" sz="2200" dirty="0"/>
              <a:t> de la vitesse du scroll, 2 = deux fois la vitesse du scroll.</a:t>
            </a:r>
          </a:p>
          <a:p>
            <a:pPr marL="0" indent="0">
              <a:buNone/>
            </a:pPr>
            <a:r>
              <a:rPr lang="fr-BE" sz="2200" dirty="0" err="1"/>
              <a:t>outerHeight</a:t>
            </a:r>
            <a:r>
              <a:rPr lang="fr-BE" sz="2200" dirty="0"/>
              <a:t> : Détermine si jQuery utilise sa propre fonction </a:t>
            </a:r>
            <a:r>
              <a:rPr lang="fr-BE" sz="2200" dirty="0" err="1"/>
              <a:t>outerHeight</a:t>
            </a:r>
            <a:r>
              <a:rPr lang="fr-BE" sz="2200" dirty="0"/>
              <a:t> pour déterminer quand une partie est visible dans le </a:t>
            </a:r>
            <a:r>
              <a:rPr lang="fr-BE" sz="2200" dirty="0" err="1"/>
              <a:t>viewport</a:t>
            </a:r>
            <a:r>
              <a:rPr lang="fr-BE" sz="2200" dirty="0"/>
              <a:t> (hauteur extérieur).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CD099A-CB43-4D3F-A97A-11D3F250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5540"/>
            <a:ext cx="9601200" cy="5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9A166DD7-B97E-4538-A005-CA4286A0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815548"/>
            <a:ext cx="6517065" cy="262467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39E35-7028-4456-BC1E-06CC7788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007165"/>
            <a:ext cx="3656419" cy="48602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BE" dirty="0"/>
              <a:t>On l'applique donc sur nos 3 &lt;div&gt; ID (#slide1, #slide2, #slide3)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Pour info: ces lignes de codes se trouvent la plupart du temps dans la doc du plug-in.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 savoir: la </a:t>
            </a:r>
            <a:r>
              <a:rPr lang="fr-BE" dirty="0" err="1"/>
              <a:t>function</a:t>
            </a:r>
            <a:r>
              <a:rPr lang="fr-BE" dirty="0"/>
              <a:t> (document).</a:t>
            </a:r>
            <a:r>
              <a:rPr lang="fr-BE" dirty="0" err="1"/>
              <a:t>ready</a:t>
            </a:r>
            <a:r>
              <a:rPr lang="fr-BE" dirty="0"/>
              <a:t> est importante car elle permet d’attendre que les scripts soient chargés avant de les exécuter.</a:t>
            </a:r>
          </a:p>
          <a:p>
            <a:pPr>
              <a:buFont typeface="Wingdings" panose="05000000000000000000" pitchFamily="2" charset="2"/>
              <a:buChar char="q"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63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B931A-D27D-49CB-9EBE-2B8000E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Wouiii</a:t>
            </a:r>
            <a:r>
              <a:rPr lang="fr-BE" dirty="0"/>
              <a:t> c’est fini!!!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17DB8-C4A1-4845-97EF-236654CE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3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200" dirty="0"/>
              <a:t>L'image de fond de chaque slide va être déplacée de quelques pixels lors du défilement.</a:t>
            </a:r>
          </a:p>
        </p:txBody>
      </p:sp>
    </p:spTree>
    <p:extLst>
      <p:ext uri="{BB962C8B-B14F-4D97-AF65-F5344CB8AC3E}">
        <p14:creationId xmlns:p14="http://schemas.microsoft.com/office/powerpoint/2010/main" val="314949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08DF-CB28-4518-B302-3F0FBF6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fr-BE" dirty="0"/>
              <a:t>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8B286-F013-424C-B2DC-A7A4D38B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017"/>
            <a:ext cx="9601200" cy="423738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2"/>
              </a:rPr>
              <a:t>https://www.alsacreations.com/tuto/lire/1417-zoom-sur-effet-parallaxe.html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3"/>
              </a:rPr>
              <a:t>https://www.creativejuiz.fr/blog/tutoriels/css3-effet-parallaxe-sans-javascript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4"/>
              </a:rPr>
              <a:t>https://www.w3schools.com/howto/tryhow_css_parallax_demo.htm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5"/>
              </a:rPr>
              <a:t>https://www.alsacreations.com/astuce/lire/1216-arriere-plan-background-extensible.html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2"/>
              </a:rPr>
              <a:t>https://www.alsacreations.com/tuto/lire/1417-zoom-sur-effet-parallaxe.html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6"/>
              </a:rPr>
              <a:t>https://www.web-eau.net/blog/tutoriel-realiser-un-site-web-avec-l-effet-parallaxe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7"/>
              </a:rPr>
              <a:t>http://jqueryhouse.com/12-jquery-parallax-plugins/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8"/>
              </a:rPr>
              <a:t>https://developers.google.com/speed/libraries/#jquery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9"/>
              </a:rPr>
              <a:t>https://stackoverflow.com/questions/41605120/what-is-the-difference-with-jquery-version-1-version-2-and-version-3-versions-r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10"/>
              </a:rPr>
              <a:t>https://openclassrooms.com/courses/un-site-web-dynamique-avec-jquery/memento-des-principales-fonctions</a:t>
            </a: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dirty="0">
                <a:hlinkClick r:id="rId11"/>
              </a:rPr>
              <a:t>http://api.jquery.com/outerheight/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endParaRPr lang="fr-BE" dirty="0"/>
          </a:p>
          <a:p>
            <a:pPr>
              <a:buFont typeface="Wingdings" panose="05000000000000000000" pitchFamily="2" charset="2"/>
              <a:buChar char="q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45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2E6EE-9CBA-4898-A92E-6127D1B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217"/>
          </a:xfrm>
        </p:spPr>
        <p:txBody>
          <a:bodyPr/>
          <a:lstStyle/>
          <a:p>
            <a:r>
              <a:rPr lang="fr-BE" b="1" dirty="0"/>
              <a:t>Qu'est-ce que l'effet parallaxe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C9678-9451-491C-A7AB-248460BD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070"/>
            <a:ext cx="9601200" cy="3087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BE" sz="2200" dirty="0"/>
              <a:t>Terme générique correspondant au déplacement de plusieurs éléments sur des couches et à des vitesses différentes. </a:t>
            </a:r>
          </a:p>
          <a:p>
            <a:pPr marL="0" indent="0" algn="just">
              <a:buNone/>
            </a:pPr>
            <a:r>
              <a:rPr lang="fr-BE" sz="2200" dirty="0"/>
              <a:t>Avec le </a:t>
            </a:r>
            <a:r>
              <a:rPr lang="fr-BE" sz="2200" i="1" dirty="0"/>
              <a:t>scroll</a:t>
            </a:r>
            <a:r>
              <a:rPr lang="fr-BE" sz="2200" dirty="0"/>
              <a:t> (le défilement de la vue) ou en fonction des coordonnées de la souris, les positions des différents fonds (ou éléments à animer) vont changer, ce qui va générer un effet de profondeur. </a:t>
            </a:r>
          </a:p>
          <a:p>
            <a:pPr marL="0" indent="0" algn="just">
              <a:buNone/>
            </a:pPr>
            <a:r>
              <a:rPr lang="fr-BE" sz="2200" dirty="0"/>
              <a:t>Il faudra au minimum deux éléments qui pourront être appliqués à plusieurs endroits : sur les images de fond, sur une en-tête, un pied de page, sur des images... etc.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408203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EE08F-B95D-4F2F-8233-8B2FE5EB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Principe et théorie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88DB5-2314-4AC0-9533-E3A69FF2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427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BE" sz="2200" dirty="0"/>
              <a:t>Il est possible de réaliser un parallaxe uniquement avec du CSS.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BE" sz="2200" dirty="0">
                <a:hlinkClick r:id="rId2"/>
              </a:rPr>
              <a:t>https://www.w3schools.com/howto/tryhow_css_parallax_demo.htm</a:t>
            </a:r>
            <a:endParaRPr lang="fr-BE" sz="2200" dirty="0"/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r>
              <a:rPr lang="fr-BE" sz="2200" dirty="0"/>
              <a:t>Mais grâce à l'utilisation de JavaScript, il est possible de déplacer les éléments par rapport à :</a:t>
            </a:r>
          </a:p>
          <a:p>
            <a:pPr marL="0" indent="0" algn="just">
              <a:buNone/>
            </a:pPr>
            <a:endParaRPr lang="fr-BE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BE" sz="2200" dirty="0"/>
              <a:t>La position de la souris.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BE" sz="2200" dirty="0"/>
              <a:t>Du niveau de défilement (</a:t>
            </a:r>
            <a:r>
              <a:rPr lang="fr-BE" sz="2200" i="1" dirty="0"/>
              <a:t>scroll</a:t>
            </a:r>
            <a:r>
              <a:rPr lang="fr-BE" sz="2200" dirty="0"/>
              <a:t>). </a:t>
            </a:r>
          </a:p>
          <a:p>
            <a:pPr marL="0" indent="0" algn="just">
              <a:buNone/>
            </a:pPr>
            <a:endParaRPr lang="fr-BE" sz="2200" dirty="0"/>
          </a:p>
          <a:p>
            <a:pPr marL="0" indent="0" algn="just">
              <a:buNone/>
            </a:pPr>
            <a:r>
              <a:rPr lang="fr-BE" sz="2200" dirty="0"/>
              <a:t>Le but va donc être de modifier les valeurs de positionnement en fonction de ces paramètres que l'on mesure.</a:t>
            </a:r>
          </a:p>
        </p:txBody>
      </p:sp>
    </p:spTree>
    <p:extLst>
      <p:ext uri="{BB962C8B-B14F-4D97-AF65-F5344CB8AC3E}">
        <p14:creationId xmlns:p14="http://schemas.microsoft.com/office/powerpoint/2010/main" val="19401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9ECC0-5683-493F-9669-41117BA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différents types de parallaxes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13896-0234-493D-B310-56F92D75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200" dirty="0"/>
              <a:t>En scroll</a:t>
            </a:r>
          </a:p>
          <a:p>
            <a:pPr marL="0" indent="0">
              <a:buNone/>
            </a:pPr>
            <a:r>
              <a:rPr lang="fr-BE" sz="2200" dirty="0">
                <a:hlinkClick r:id="rId2"/>
              </a:rPr>
              <a:t>https://www.beckett.de/</a:t>
            </a:r>
            <a:endParaRPr lang="fr-BE" sz="2200" dirty="0"/>
          </a:p>
          <a:p>
            <a:pPr marL="0" indent="0">
              <a:buNone/>
            </a:pPr>
            <a:r>
              <a:rPr lang="fr-BE" sz="2200" dirty="0">
                <a:hlinkClick r:id="rId3"/>
              </a:rPr>
              <a:t>https://www.carv.ai/</a:t>
            </a: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r>
              <a:rPr lang="fr-BE" sz="2200" dirty="0"/>
              <a:t>Avec la souris</a:t>
            </a:r>
          </a:p>
          <a:p>
            <a:pPr marL="0" indent="0">
              <a:buNone/>
            </a:pPr>
            <a:r>
              <a:rPr lang="fr-BE" sz="2200" dirty="0">
                <a:hlinkClick r:id="rId4"/>
              </a:rPr>
              <a:t>http://www.digitalhands.net/</a:t>
            </a: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17840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6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B2029473-D493-41C8-B2D0-74BC3B50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1" y="645106"/>
            <a:ext cx="5997425" cy="52477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039A0-322F-4418-8F81-3FA89C42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fr-BE" sz="3400" b="1" dirty="0"/>
              <a:t>Illustration pour le scroll</a:t>
            </a:r>
            <a:br>
              <a:rPr lang="fr-BE" sz="3400" b="1" dirty="0"/>
            </a:br>
            <a:endParaRPr lang="fr-BE" sz="3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Avec une </a:t>
            </a:r>
            <a:r>
              <a:rPr lang="fr-BE" b="1" dirty="0"/>
              <a:t>même distance de scroll</a:t>
            </a:r>
            <a:r>
              <a:rPr lang="fr-BE" dirty="0"/>
              <a:t>, </a:t>
            </a:r>
            <a:r>
              <a:rPr lang="fr-BE" b="1" dirty="0"/>
              <a:t>l'élément </a:t>
            </a:r>
            <a:r>
              <a:rPr lang="fr-BE" b="1" i="1" dirty="0"/>
              <a:t>a</a:t>
            </a:r>
            <a:r>
              <a:rPr lang="fr-BE" dirty="0"/>
              <a:t> aura parcouru une distance </a:t>
            </a:r>
            <a:r>
              <a:rPr lang="fr-BE" b="1" dirty="0"/>
              <a:t>plus faible</a:t>
            </a:r>
            <a:r>
              <a:rPr lang="fr-BE" dirty="0"/>
              <a:t> que </a:t>
            </a:r>
            <a:r>
              <a:rPr lang="fr-BE" b="1" dirty="0"/>
              <a:t>l'élément </a:t>
            </a:r>
            <a:r>
              <a:rPr lang="fr-BE" b="1" i="1" dirty="0"/>
              <a:t>b</a:t>
            </a:r>
            <a:r>
              <a:rPr lang="fr-BE" dirty="0"/>
              <a:t>. </a:t>
            </a:r>
          </a:p>
          <a:p>
            <a:pPr marL="0" indent="0">
              <a:buNone/>
            </a:pPr>
            <a:r>
              <a:rPr lang="fr-BE" dirty="0"/>
              <a:t>C'est cette différence de vitesse qui crée l'effet parallaxe.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9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3B915-0EA4-4DC9-AA86-3BEB37AD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825080"/>
            <a:ext cx="6517065" cy="48877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039A0-322F-4418-8F81-3FA89C42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799"/>
            <a:ext cx="3656419" cy="1805609"/>
          </a:xfrm>
        </p:spPr>
        <p:txBody>
          <a:bodyPr>
            <a:normAutofit fontScale="90000"/>
          </a:bodyPr>
          <a:lstStyle/>
          <a:p>
            <a:r>
              <a:rPr lang="fr-BE" sz="3400" b="1" dirty="0"/>
              <a:t>Illustration pour le positionnement de la souris</a:t>
            </a:r>
            <a:br>
              <a:rPr lang="fr-BE" sz="3400" b="1" dirty="0"/>
            </a:br>
            <a:br>
              <a:rPr lang="fr-BE" sz="3400" b="1" dirty="0"/>
            </a:br>
            <a:br>
              <a:rPr lang="fr-BE" sz="2100" b="1" dirty="0"/>
            </a:br>
            <a:br>
              <a:rPr lang="fr-BE" sz="2100" b="1" dirty="0"/>
            </a:br>
            <a:endParaRPr lang="fr-BE" sz="21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860667" y="2491408"/>
            <a:ext cx="3656419" cy="208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Le concept est exactement le même que précédemment, cependant nous ne prenons pas le </a:t>
            </a:r>
            <a:r>
              <a:rPr lang="fr-BE" i="1" dirty="0"/>
              <a:t>scroll</a:t>
            </a:r>
            <a:r>
              <a:rPr lang="fr-BE" dirty="0"/>
              <a:t> comme repère mais la position de la souris.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7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43128-4916-4D33-8D17-DFA0BAD9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Testons le scroll avec du Javascript</a:t>
            </a:r>
          </a:p>
        </p:txBody>
      </p:sp>
    </p:spTree>
    <p:extLst>
      <p:ext uri="{BB962C8B-B14F-4D97-AF65-F5344CB8AC3E}">
        <p14:creationId xmlns:p14="http://schemas.microsoft.com/office/powerpoint/2010/main" val="252384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D8877-75E7-4873-9040-C8A2A558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42925"/>
            <a:ext cx="4443984" cy="5831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3 éléments &lt;div&gt; </a:t>
            </a:r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Avec dans chaque &lt;div&gt; un ID (#slide1, #slide2, #slide3) de même dimension (pour une question d'harmonie). </a:t>
            </a:r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Dans chaque &lt;div&gt; ID nous allons créer une classe « </a:t>
            </a:r>
            <a:r>
              <a:rPr lang="fr-BE" sz="2200" dirty="0" err="1"/>
              <a:t>slide_inside</a:t>
            </a:r>
            <a:r>
              <a:rPr lang="fr-BE" sz="2200" dirty="0"/>
              <a:t> » pour pouvoir modifier notre contenu.</a:t>
            </a:r>
          </a:p>
          <a:p>
            <a:pPr marL="0" indent="0">
              <a:buNone/>
            </a:pPr>
            <a:endParaRPr lang="fr-BE" sz="2200" dirty="0"/>
          </a:p>
        </p:txBody>
      </p:sp>
      <p:pic>
        <p:nvPicPr>
          <p:cNvPr id="16" name="Espace réservé du contenu 1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4CF707FF-CCBD-4AB7-A559-A83ED0D66F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5149" y="542925"/>
            <a:ext cx="4582694" cy="5831913"/>
          </a:xfrm>
        </p:spPr>
      </p:pic>
    </p:spTree>
    <p:extLst>
      <p:ext uri="{BB962C8B-B14F-4D97-AF65-F5344CB8AC3E}">
        <p14:creationId xmlns:p14="http://schemas.microsoft.com/office/powerpoint/2010/main" val="294889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D8877-75E7-4873-9040-C8A2A558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781878"/>
            <a:ext cx="3664226" cy="48602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On donne aux ID les mêmes dimensions.</a:t>
            </a:r>
          </a:p>
          <a:p>
            <a:pPr>
              <a:buFont typeface="Wingdings" panose="05000000000000000000" pitchFamily="2" charset="2"/>
              <a:buChar char="q"/>
            </a:pPr>
            <a:endParaRPr lang="fr-BE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Et on applique dans chaque DIV une propriété Background avec une image de fond (centré et sans répétition). </a:t>
            </a:r>
          </a:p>
          <a:p>
            <a:pPr marL="0" indent="0">
              <a:buNone/>
            </a:pPr>
            <a:endParaRPr lang="fr-BE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fr-BE" sz="2200" dirty="0"/>
              <a:t>On décore ensuite notre contenu depuis la classe.</a:t>
            </a:r>
          </a:p>
          <a:p>
            <a:pPr marL="0" indent="0">
              <a:buNone/>
            </a:pPr>
            <a:r>
              <a:rPr lang="fr-BE" sz="1700" dirty="0"/>
              <a:t>Il ne faut pas oublier d'optimiser le poids des images, (voir arrières plans extensibles).</a:t>
            </a:r>
            <a:endParaRPr lang="fr-BE" sz="2200" dirty="0"/>
          </a:p>
          <a:p>
            <a:pPr>
              <a:buFont typeface="Wingdings" panose="05000000000000000000" pitchFamily="2" charset="2"/>
              <a:buChar char="q"/>
            </a:pPr>
            <a:endParaRPr lang="fr-BE" sz="2200" dirty="0"/>
          </a:p>
        </p:txBody>
      </p:sp>
      <p:pic>
        <p:nvPicPr>
          <p:cNvPr id="6" name="Espace réservé du contenu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424D95A-3DFF-424E-94B2-DFCB5F15E2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15584" y="781878"/>
            <a:ext cx="6019020" cy="4860235"/>
          </a:xfrm>
        </p:spPr>
      </p:pic>
    </p:spTree>
    <p:extLst>
      <p:ext uri="{BB962C8B-B14F-4D97-AF65-F5344CB8AC3E}">
        <p14:creationId xmlns:p14="http://schemas.microsoft.com/office/powerpoint/2010/main" val="902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1228</TotalTime>
  <Words>880</Words>
  <Application>Microsoft Office PowerPoint</Application>
  <PresentationFormat>Grand écran</PresentationFormat>
  <Paragraphs>93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</vt:lpstr>
      <vt:lpstr>Crop</vt:lpstr>
      <vt:lpstr>Le défilement parallaxe</vt:lpstr>
      <vt:lpstr>Qu'est-ce que l'effet parallaxe ?</vt:lpstr>
      <vt:lpstr>Principe et théorie </vt:lpstr>
      <vt:lpstr>Les différents types de parallaxes</vt:lpstr>
      <vt:lpstr>Illustration pour le scroll </vt:lpstr>
      <vt:lpstr>Illustration pour le positionnement de la souris    </vt:lpstr>
      <vt:lpstr>Testons le scroll avec du Javascript</vt:lpstr>
      <vt:lpstr>Présentation PowerPoint</vt:lpstr>
      <vt:lpstr>Présentation PowerPoint</vt:lpstr>
      <vt:lpstr>Présentation PowerPoint</vt:lpstr>
      <vt:lpstr>L’insertion de Javascript</vt:lpstr>
      <vt:lpstr>Pour importer jQuery </vt:lpstr>
      <vt:lpstr>L’insertion du Pug-in Parallax</vt:lpstr>
      <vt:lpstr>Comment va agir le script Parallax?</vt:lpstr>
      <vt:lpstr>La syntaxe </vt:lpstr>
      <vt:lpstr>Présentation PowerPoint</vt:lpstr>
      <vt:lpstr>Wouiii c’est fini!!! </vt:lpstr>
      <vt:lpstr>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défilement parallaxe</dc:title>
  <dc:creator>laureen bataille</dc:creator>
  <cp:lastModifiedBy>laureen bataille</cp:lastModifiedBy>
  <cp:revision>50</cp:revision>
  <dcterms:created xsi:type="dcterms:W3CDTF">2017-10-15T07:39:47Z</dcterms:created>
  <dcterms:modified xsi:type="dcterms:W3CDTF">2017-10-22T19:37:05Z</dcterms:modified>
</cp:coreProperties>
</file>