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6B80B1-EAD1-4574-B25A-4D6EA65230AF}">
  <a:tblStyle styleId="{A96B80B1-EAD1-4574-B25A-4D6EA65230A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4.xml"/><Relationship Id="rId21" Type="http://schemas.openxmlformats.org/officeDocument/2006/relationships/font" Target="fonts/OldStandardTT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057c98d34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057c98d34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057c98d34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057c98d34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057c98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057c98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057c98d34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057c98d34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057c98d34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057c98d34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Relationship Id="rId4" Type="http://schemas.openxmlformats.org/officeDocument/2006/relationships/image" Target="../media/image8.gif"/><Relationship Id="rId5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0" y="0"/>
            <a:ext cx="9545400" cy="21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Reinforcement Learning</a:t>
            </a:r>
            <a:endParaRPr b="1"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 With Ms. Pac-Man </a:t>
            </a:r>
            <a:endParaRPr b="1" sz="4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98900" y="204442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Laurel Bingham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37019" l="0" r="0" t="36497"/>
          <a:stretch/>
        </p:blipFill>
        <p:spPr>
          <a:xfrm>
            <a:off x="98900" y="2571750"/>
            <a:ext cx="8388850" cy="1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658050" y="493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80"/>
              <a:t>Why Ms. Pac-Man?</a:t>
            </a:r>
            <a:r>
              <a:rPr lang="en" sz="3180"/>
              <a:t> </a:t>
            </a:r>
            <a:endParaRPr sz="318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22475" y="3611725"/>
            <a:ext cx="8520600" cy="1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the original deepmind paper, Ms. Pac-Man failed to reach player benchmarks </a:t>
            </a:r>
            <a:endParaRPr sz="16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DQN was not tuned</a:t>
            </a: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instead sought to show  effectiveness of a generalized approach</a:t>
            </a:r>
            <a:endParaRPr sz="16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is a need to find how the DQN approach can be adjusted to improve the play of it’s worst games </a:t>
            </a:r>
            <a:endParaRPr sz="16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5195"/>
          <a:stretch/>
        </p:blipFill>
        <p:spPr>
          <a:xfrm>
            <a:off x="675877" y="2018820"/>
            <a:ext cx="1596679" cy="15929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3866210" y="1779523"/>
            <a:ext cx="142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Processed Input </a:t>
            </a: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4">
            <a:alphaModFix/>
          </a:blip>
          <a:srcRect b="5249" l="2612" r="12295" t="0"/>
          <a:stretch/>
        </p:blipFill>
        <p:spPr>
          <a:xfrm>
            <a:off x="3573028" y="2075233"/>
            <a:ext cx="1646380" cy="150291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1142771" y="1723108"/>
            <a:ext cx="95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Raw Input 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727" y="2124779"/>
            <a:ext cx="2091474" cy="126624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6491271" y="1779525"/>
            <a:ext cx="23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Original </a:t>
            </a:r>
            <a:r>
              <a:rPr b="1" lang="en" sz="1100">
                <a:latin typeface="Lato"/>
                <a:ea typeface="Lato"/>
                <a:cs typeface="Lato"/>
                <a:sym typeface="Lato"/>
              </a:rPr>
              <a:t>Reward Structure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Methods </a:t>
            </a:r>
            <a:endParaRPr b="1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0" y="1846100"/>
            <a:ext cx="54231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1389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b="1" lang="en" sz="2291">
                <a:solidFill>
                  <a:srgbClr val="2D3B45"/>
                </a:solidFill>
              </a:rPr>
              <a:t>Random Play</a:t>
            </a:r>
            <a:r>
              <a:rPr lang="en" sz="2291">
                <a:solidFill>
                  <a:srgbClr val="2D3B45"/>
                </a:solidFill>
              </a:rPr>
              <a:t> compared to DQN and DDQN</a:t>
            </a:r>
            <a:endParaRPr sz="2291">
              <a:solidFill>
                <a:srgbClr val="2D3B45"/>
              </a:solidFill>
            </a:endParaRPr>
          </a:p>
          <a:p>
            <a:pPr indent="-341389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b="1" lang="en" sz="2291">
                <a:solidFill>
                  <a:srgbClr val="2D3B45"/>
                </a:solidFill>
              </a:rPr>
              <a:t>Minimum Randomness</a:t>
            </a:r>
            <a:r>
              <a:rPr lang="en" sz="2291">
                <a:solidFill>
                  <a:srgbClr val="2D3B45"/>
                </a:solidFill>
              </a:rPr>
              <a:t> of </a:t>
            </a:r>
            <a:r>
              <a:rPr b="1" lang="en" sz="2291">
                <a:solidFill>
                  <a:srgbClr val="2D3B45"/>
                </a:solidFill>
              </a:rPr>
              <a:t>1%</a:t>
            </a:r>
            <a:r>
              <a:rPr lang="en" sz="2291">
                <a:solidFill>
                  <a:srgbClr val="2D3B45"/>
                </a:solidFill>
              </a:rPr>
              <a:t> and</a:t>
            </a:r>
            <a:r>
              <a:rPr b="1" lang="en" sz="2291">
                <a:solidFill>
                  <a:srgbClr val="2D3B45"/>
                </a:solidFill>
              </a:rPr>
              <a:t> 5%</a:t>
            </a:r>
            <a:r>
              <a:rPr lang="en" sz="2291">
                <a:solidFill>
                  <a:srgbClr val="2D3B45"/>
                </a:solidFill>
              </a:rPr>
              <a:t> tested</a:t>
            </a:r>
            <a:endParaRPr sz="2291">
              <a:solidFill>
                <a:srgbClr val="2D3B45"/>
              </a:solidFill>
            </a:endParaRPr>
          </a:p>
          <a:p>
            <a:pPr indent="-341389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b="1" lang="en" sz="2291">
                <a:solidFill>
                  <a:srgbClr val="2D3B45"/>
                </a:solidFill>
              </a:rPr>
              <a:t>Reward Structure</a:t>
            </a:r>
            <a:r>
              <a:rPr lang="en" sz="2291">
                <a:solidFill>
                  <a:srgbClr val="2D3B45"/>
                </a:solidFill>
              </a:rPr>
              <a:t> Altered to Encourage Exploration</a:t>
            </a:r>
            <a:endParaRPr sz="2291">
              <a:solidFill>
                <a:srgbClr val="2D3B45"/>
              </a:solidFill>
            </a:endParaRPr>
          </a:p>
          <a:p>
            <a:pPr indent="-341389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2291">
                <a:solidFill>
                  <a:srgbClr val="2D3B45"/>
                </a:solidFill>
              </a:rPr>
              <a:t>Trained for </a:t>
            </a:r>
            <a:r>
              <a:rPr b="1" lang="en" sz="2291">
                <a:solidFill>
                  <a:srgbClr val="2D3B45"/>
                </a:solidFill>
              </a:rPr>
              <a:t>2000 </a:t>
            </a:r>
            <a:r>
              <a:rPr lang="en" sz="2291">
                <a:solidFill>
                  <a:srgbClr val="2D3B45"/>
                </a:solidFill>
              </a:rPr>
              <a:t>epochs with  </a:t>
            </a:r>
            <a:r>
              <a:rPr b="1" lang="en" sz="2291">
                <a:solidFill>
                  <a:srgbClr val="2D3B45"/>
                </a:solidFill>
              </a:rPr>
              <a:t>lr=.</a:t>
            </a:r>
            <a:r>
              <a:rPr b="1" lang="en" sz="2291">
                <a:solidFill>
                  <a:srgbClr val="2D3B45"/>
                </a:solidFill>
              </a:rPr>
              <a:t>003</a:t>
            </a:r>
            <a:r>
              <a:rPr lang="en" sz="2291">
                <a:solidFill>
                  <a:srgbClr val="2D3B45"/>
                </a:solidFill>
              </a:rPr>
              <a:t> and </a:t>
            </a:r>
            <a:r>
              <a:rPr b="1" lang="en" sz="2291">
                <a:solidFill>
                  <a:srgbClr val="2D3B45"/>
                </a:solidFill>
              </a:rPr>
              <a:t>Adam Optimizer</a:t>
            </a:r>
            <a:endParaRPr b="1" sz="2291">
              <a:solidFill>
                <a:srgbClr val="2D3B45"/>
              </a:solidFill>
            </a:endParaRPr>
          </a:p>
          <a:p>
            <a:pPr indent="-341389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b="1" lang="en" sz="2291">
                <a:solidFill>
                  <a:srgbClr val="2D3B45"/>
                </a:solidFill>
              </a:rPr>
              <a:t>2</a:t>
            </a:r>
            <a:r>
              <a:rPr lang="en" sz="2291">
                <a:solidFill>
                  <a:srgbClr val="2D3B45"/>
                </a:solidFill>
              </a:rPr>
              <a:t> Agents trained per adjusted hyperparameter</a:t>
            </a:r>
            <a:endParaRPr sz="2291">
              <a:solidFill>
                <a:srgbClr val="2D3B45"/>
              </a:solidFill>
            </a:endParaRPr>
          </a:p>
          <a:p>
            <a:pPr indent="-341389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2291">
                <a:solidFill>
                  <a:srgbClr val="2D3B45"/>
                </a:solidFill>
              </a:rPr>
              <a:t>Final average score </a:t>
            </a:r>
            <a:r>
              <a:rPr b="1" lang="en" sz="2291">
                <a:solidFill>
                  <a:srgbClr val="2D3B45"/>
                </a:solidFill>
              </a:rPr>
              <a:t>after the minimum randomness was reached</a:t>
            </a:r>
            <a:endParaRPr b="1" sz="2291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91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5669" l="110500" r="-110500" t="-5670"/>
          <a:stretch/>
        </p:blipFill>
        <p:spPr>
          <a:xfrm>
            <a:off x="3883476" y="2299725"/>
            <a:ext cx="3436500" cy="24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124" y="1706563"/>
            <a:ext cx="4051563" cy="28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5913300" y="4565250"/>
            <a:ext cx="296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D3B45"/>
                </a:solidFill>
                <a:latin typeface="Roboto"/>
                <a:ea typeface="Roboto"/>
                <a:cs typeface="Roboto"/>
                <a:sym typeface="Roboto"/>
              </a:rPr>
              <a:t>DQN minimum randomness = 1%default reward</a:t>
            </a:r>
            <a:endParaRPr b="1" sz="900">
              <a:solidFill>
                <a:srgbClr val="2D3B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and Key Insights</a:t>
            </a:r>
            <a:endParaRPr b="1"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-115375" y="4095900"/>
            <a:ext cx="90456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95"/>
              <a:buChar char="●"/>
            </a:pPr>
            <a:r>
              <a:rPr lang="en" sz="1595">
                <a:solidFill>
                  <a:srgbClr val="2D3B45"/>
                </a:solidFill>
              </a:rPr>
              <a:t>Random play beat most DQN strategies</a:t>
            </a:r>
            <a:endParaRPr sz="1595">
              <a:solidFill>
                <a:srgbClr val="2D3B45"/>
              </a:solidFill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95"/>
              <a:buChar char="●"/>
            </a:pPr>
            <a:r>
              <a:rPr lang="en" sz="1595">
                <a:solidFill>
                  <a:srgbClr val="2D3B45"/>
                </a:solidFill>
              </a:rPr>
              <a:t>DDQN proved to be more robust, more frequently escaping the local minima </a:t>
            </a:r>
            <a:endParaRPr sz="1595">
              <a:solidFill>
                <a:srgbClr val="2D3B45"/>
              </a:solidFill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95"/>
              <a:buChar char="●"/>
            </a:pPr>
            <a:r>
              <a:rPr lang="en" sz="1595">
                <a:solidFill>
                  <a:srgbClr val="2D3B45"/>
                </a:solidFill>
              </a:rPr>
              <a:t>Forcing exploration with randomness was less helpful than forcing exploration with adjusted rewards</a:t>
            </a:r>
            <a:endParaRPr sz="1595">
              <a:solidFill>
                <a:srgbClr val="2D3B45"/>
              </a:solidFill>
            </a:endParaRPr>
          </a:p>
        </p:txBody>
      </p:sp>
      <p:graphicFrame>
        <p:nvGraphicFramePr>
          <p:cNvPr id="97" name="Google Shape;97;p16"/>
          <p:cNvGraphicFramePr/>
          <p:nvPr/>
        </p:nvGraphicFramePr>
        <p:xfrm>
          <a:off x="310675" y="17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{A96B80B1-EAD1-4574-B25A-4D6EA65230AF}</a:tableStyleId>
              </a:tblPr>
              <a:tblGrid>
                <a:gridCol w="1815225"/>
                <a:gridCol w="2265600"/>
                <a:gridCol w="3289250"/>
                <a:gridCol w="1364825"/>
              </a:tblGrid>
              <a:tr h="32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Architecture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Minimum Randomness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Reward Structure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Average Score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DQN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DQN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DQN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adjusted (rewards of 0 changed to 9)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190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DDQN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DDQN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adjusted (rewards of 0 changed to 9)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DDQN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adjusted (rewards of 0 changed to 9)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230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Play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180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Observed Agent Behaviors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152788"/>
            <a:ext cx="2156325" cy="28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580450" y="4568800"/>
            <a:ext cx="338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02825" y="1776500"/>
            <a:ext cx="28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DDQN Base Reward, 1% Random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337650" y="1776500"/>
            <a:ext cx="277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DDQN Base Reward, 5% Random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750" y="2200624"/>
            <a:ext cx="2119900" cy="2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6144000" y="17765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DDQN Adjusted Reward, 5% Random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125" y="2161400"/>
            <a:ext cx="2156325" cy="283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49925" y="1919075"/>
            <a:ext cx="84441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9811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271">
                <a:solidFill>
                  <a:srgbClr val="2D3B45"/>
                </a:solidFill>
              </a:rPr>
              <a:t>Random agent can be beaten by learners with adjusted rewards</a:t>
            </a:r>
            <a:endParaRPr sz="4271">
              <a:solidFill>
                <a:srgbClr val="2D3B45"/>
              </a:solidFill>
            </a:endParaRPr>
          </a:p>
          <a:p>
            <a:pPr indent="-39811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271">
                <a:solidFill>
                  <a:srgbClr val="2D3B45"/>
                </a:solidFill>
              </a:rPr>
              <a:t>Highest scoring runs </a:t>
            </a:r>
            <a:r>
              <a:rPr lang="en" sz="4271">
                <a:solidFill>
                  <a:srgbClr val="2D3B45"/>
                </a:solidFill>
              </a:rPr>
              <a:t>occurred</a:t>
            </a:r>
            <a:r>
              <a:rPr lang="en" sz="4271">
                <a:solidFill>
                  <a:srgbClr val="2D3B45"/>
                </a:solidFill>
              </a:rPr>
              <a:t> around randomness at 30-40% while training</a:t>
            </a:r>
            <a:endParaRPr sz="4271">
              <a:solidFill>
                <a:srgbClr val="2D3B45"/>
              </a:solidFill>
            </a:endParaRPr>
          </a:p>
          <a:p>
            <a:pPr indent="-39811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271">
                <a:solidFill>
                  <a:srgbClr val="2D3B45"/>
                </a:solidFill>
              </a:rPr>
              <a:t>L</a:t>
            </a:r>
            <a:r>
              <a:rPr lang="en" sz="4271">
                <a:solidFill>
                  <a:srgbClr val="2D3B45"/>
                </a:solidFill>
              </a:rPr>
              <a:t>earned strategy </a:t>
            </a:r>
            <a:r>
              <a:rPr lang="en" sz="4271">
                <a:solidFill>
                  <a:srgbClr val="2D3B45"/>
                </a:solidFill>
              </a:rPr>
              <a:t>consistently</a:t>
            </a:r>
            <a:r>
              <a:rPr lang="en" sz="4271">
                <a:solidFill>
                  <a:srgbClr val="2D3B45"/>
                </a:solidFill>
              </a:rPr>
              <a:t> fell short</a:t>
            </a:r>
            <a:endParaRPr sz="4271">
              <a:solidFill>
                <a:srgbClr val="2D3B45"/>
              </a:solidFill>
            </a:endParaRPr>
          </a:p>
          <a:p>
            <a:pPr indent="-39811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271">
                <a:solidFill>
                  <a:srgbClr val="2D3B45"/>
                </a:solidFill>
              </a:rPr>
              <a:t>The agents never learned to avoid ghosts - CNN may not detect them well</a:t>
            </a:r>
            <a:endParaRPr sz="4271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D3B4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