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3"/>
  </p:notesMasterIdLst>
  <p:sldIdLst>
    <p:sldId id="289" r:id="rId2"/>
    <p:sldId id="293" r:id="rId3"/>
    <p:sldId id="295" r:id="rId4"/>
    <p:sldId id="296" r:id="rId5"/>
    <p:sldId id="298" r:id="rId6"/>
    <p:sldId id="301" r:id="rId7"/>
    <p:sldId id="303" r:id="rId8"/>
    <p:sldId id="299" r:id="rId9"/>
    <p:sldId id="302" r:id="rId10"/>
    <p:sldId id="300" r:id="rId11"/>
    <p:sldId id="29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9FC"/>
    <a:srgbClr val="00B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F95E89-ABCC-43B6-A065-4BA745B3C0AE}">
  <a:tblStyle styleId="{05F95E89-ABCC-43B6-A065-4BA745B3C0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ire.ca.gov/incident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aurelhe1.shinyapps.io/wildFire_dashboard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72A0-9DD7-A209-D126-731FB273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80" y="331599"/>
            <a:ext cx="7731440" cy="482400"/>
          </a:xfrm>
        </p:spPr>
        <p:txBody>
          <a:bodyPr/>
          <a:lstStyle/>
          <a:p>
            <a:r>
              <a:rPr lang="en-US" b="1" dirty="0"/>
              <a:t>California Wildfire 2013-2022 Analysis</a:t>
            </a:r>
            <a:br>
              <a:rPr lang="en-US" b="1" dirty="0"/>
            </a:br>
            <a:endParaRPr lang="en-US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B47DD-4A67-357D-61BF-322D783EAE96}"/>
              </a:ext>
            </a:extLst>
          </p:cNvPr>
          <p:cNvSpPr txBox="1"/>
          <p:nvPr/>
        </p:nvSpPr>
        <p:spPr>
          <a:xfrm>
            <a:off x="4161295" y="1108130"/>
            <a:ext cx="457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97C9FC"/>
                </a:solidFill>
              </a:rPr>
              <a:t>Laurel He</a:t>
            </a:r>
          </a:p>
          <a:p>
            <a:pPr algn="r"/>
            <a:r>
              <a:rPr lang="en-US" sz="1600" dirty="0">
                <a:solidFill>
                  <a:srgbClr val="97C9FC"/>
                </a:solidFill>
              </a:rPr>
              <a:t>NYCDSA R Shiny App Project</a:t>
            </a:r>
          </a:p>
        </p:txBody>
      </p:sp>
      <p:pic>
        <p:nvPicPr>
          <p:cNvPr id="1028" name="Picture 4" descr="California wildfire frequency could surge 50% by 2050, report finds -  MarketWatch">
            <a:extLst>
              <a:ext uri="{FF2B5EF4-FFF2-40B4-BE49-F238E27FC236}">
                <a16:creationId xmlns:a16="http://schemas.microsoft.com/office/drawing/2014/main" id="{E938FD42-CE91-0B88-6B52-0B3A70B7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76" y="1866418"/>
            <a:ext cx="8686801" cy="315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69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5DB5-724A-370A-C993-ABC2B6EC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SLR Models and Predictions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B0570C-05A3-D485-C945-419B3031411E}"/>
              </a:ext>
            </a:extLst>
          </p:cNvPr>
          <p:cNvGrpSpPr/>
          <p:nvPr/>
        </p:nvGrpSpPr>
        <p:grpSpPr>
          <a:xfrm>
            <a:off x="0" y="2228922"/>
            <a:ext cx="9221173" cy="2914578"/>
            <a:chOff x="0" y="1987363"/>
            <a:chExt cx="9221173" cy="29145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D416C6-0464-1336-B4E2-4FBE08B2C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87363"/>
              <a:ext cx="4759825" cy="291457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DC0F5EC-1E40-86EE-133B-99BC59248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4360" y="1987363"/>
              <a:ext cx="4786813" cy="291457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55B2C3B-1AC8-831A-63CE-5A484B6C0628}"/>
              </a:ext>
            </a:extLst>
          </p:cNvPr>
          <p:cNvSpPr txBox="1"/>
          <p:nvPr/>
        </p:nvSpPr>
        <p:spPr>
          <a:xfrm>
            <a:off x="224727" y="1465409"/>
            <a:ext cx="43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7C9FC"/>
                </a:solidFill>
              </a:rPr>
              <a:t>2020 log acres burned vs. log duration &amp; fitted SLR model</a:t>
            </a:r>
          </a:p>
          <a:p>
            <a:r>
              <a:rPr lang="en-US" sz="1200" dirty="0">
                <a:solidFill>
                  <a:srgbClr val="97C9FC"/>
                </a:solidFill>
              </a:rPr>
              <a:t>log(acres burned) = 0.93603 * log(duration) + 1.90509</a:t>
            </a:r>
          </a:p>
          <a:p>
            <a:r>
              <a:rPr lang="en-US" sz="1200" dirty="0">
                <a:solidFill>
                  <a:srgbClr val="97C9FC"/>
                </a:solidFill>
              </a:rPr>
              <a:t>R</a:t>
            </a:r>
            <a:r>
              <a:rPr lang="en-US" sz="1200" baseline="30000" dirty="0">
                <a:solidFill>
                  <a:srgbClr val="97C9FC"/>
                </a:solidFill>
              </a:rPr>
              <a:t>2</a:t>
            </a:r>
            <a:r>
              <a:rPr lang="en-US" sz="1200" dirty="0">
                <a:solidFill>
                  <a:srgbClr val="97C9FC"/>
                </a:solidFill>
              </a:rPr>
              <a:t>: 0.40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01E98-F8E7-2054-E813-5AFB8EB12EAC}"/>
              </a:ext>
            </a:extLst>
          </p:cNvPr>
          <p:cNvSpPr txBox="1"/>
          <p:nvPr/>
        </p:nvSpPr>
        <p:spPr>
          <a:xfrm>
            <a:off x="4849861" y="1465409"/>
            <a:ext cx="407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7C9FC"/>
                </a:solidFill>
              </a:rPr>
              <a:t>2021 log acres burned vs. log duration</a:t>
            </a:r>
          </a:p>
          <a:p>
            <a:r>
              <a:rPr lang="en-US" sz="1200" dirty="0">
                <a:solidFill>
                  <a:srgbClr val="97C9FC"/>
                </a:solidFill>
              </a:rPr>
              <a:t>log(acres burned) = 1.07078 * log(duration) + 0.80965 </a:t>
            </a:r>
          </a:p>
          <a:p>
            <a:r>
              <a:rPr lang="en-US" sz="1200" dirty="0">
                <a:solidFill>
                  <a:srgbClr val="97C9FC"/>
                </a:solidFill>
              </a:rPr>
              <a:t>R</a:t>
            </a:r>
            <a:r>
              <a:rPr lang="en-US" sz="1200" baseline="30000" dirty="0">
                <a:solidFill>
                  <a:srgbClr val="97C9FC"/>
                </a:solidFill>
              </a:rPr>
              <a:t>2</a:t>
            </a:r>
            <a:r>
              <a:rPr lang="en-US" sz="1200" dirty="0">
                <a:solidFill>
                  <a:srgbClr val="97C9FC"/>
                </a:solidFill>
              </a:rPr>
              <a:t>: 0.48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823F4-1381-A117-A81A-8A9B4E3C4C72}"/>
              </a:ext>
            </a:extLst>
          </p:cNvPr>
          <p:cNvSpPr txBox="1"/>
          <p:nvPr/>
        </p:nvSpPr>
        <p:spPr>
          <a:xfrm>
            <a:off x="241513" y="989635"/>
            <a:ext cx="92166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Very small p-values in both cases indicating that log duration is a significant feature in predicting log acres burned.</a:t>
            </a:r>
          </a:p>
        </p:txBody>
      </p:sp>
    </p:spTree>
    <p:extLst>
      <p:ext uri="{BB962C8B-B14F-4D97-AF65-F5344CB8AC3E}">
        <p14:creationId xmlns:p14="http://schemas.microsoft.com/office/powerpoint/2010/main" val="212532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B014-9AD4-752C-D304-8D4DAB5E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Logistic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76525-5A28-F1C7-2DC8-F86653C83CFD}"/>
              </a:ext>
            </a:extLst>
          </p:cNvPr>
          <p:cNvSpPr txBox="1"/>
          <p:nvPr/>
        </p:nvSpPr>
        <p:spPr>
          <a:xfrm>
            <a:off x="317716" y="1046136"/>
            <a:ext cx="8756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Goal: do acres burned and wildfire duration determine whether a fire is classified as major incident or not?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Logistic regression model with both features show that acres burned (p-value = 0.1794 &gt; 0.05) isn't a significant feature like duration (p-value = 0.037 &lt; 0.05), which is quite surprising.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Logistic regression model with only duration shows a very small p-value (2.47e-6) showing its feature significance.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Predicting with this model: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F34E5C-E9D6-DB13-76D2-8B8146421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94973"/>
              </p:ext>
            </p:extLst>
          </p:nvPr>
        </p:nvGraphicFramePr>
        <p:xfrm>
          <a:off x="660892" y="3317347"/>
          <a:ext cx="2934714" cy="1379220"/>
        </p:xfrm>
        <a:graphic>
          <a:graphicData uri="http://schemas.openxmlformats.org/drawingml/2006/table">
            <a:tbl>
              <a:tblPr firstRow="1" bandRow="1">
                <a:tableStyleId>{05F95E89-ABCC-43B6-A065-4BA745B3C0AE}</a:tableStyleId>
              </a:tblPr>
              <a:tblGrid>
                <a:gridCol w="978238">
                  <a:extLst>
                    <a:ext uri="{9D8B030D-6E8A-4147-A177-3AD203B41FA5}">
                      <a16:colId xmlns:a16="http://schemas.microsoft.com/office/drawing/2014/main" val="1947068699"/>
                    </a:ext>
                  </a:extLst>
                </a:gridCol>
                <a:gridCol w="978238">
                  <a:extLst>
                    <a:ext uri="{9D8B030D-6E8A-4147-A177-3AD203B41FA5}">
                      <a16:colId xmlns:a16="http://schemas.microsoft.com/office/drawing/2014/main" val="3988131074"/>
                    </a:ext>
                  </a:extLst>
                </a:gridCol>
                <a:gridCol w="978238">
                  <a:extLst>
                    <a:ext uri="{9D8B030D-6E8A-4147-A177-3AD203B41FA5}">
                      <a16:colId xmlns:a16="http://schemas.microsoft.com/office/drawing/2014/main" val="557580640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68323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Truth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5524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969682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41634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317E32-8DD2-5E89-1885-973AD9A59806}"/>
              </a:ext>
            </a:extLst>
          </p:cNvPr>
          <p:cNvSpPr txBox="1"/>
          <p:nvPr/>
        </p:nvSpPr>
        <p:spPr>
          <a:xfrm>
            <a:off x="4254285" y="2769684"/>
            <a:ext cx="4099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Compared to Truth: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0A0BD6-8B08-A42B-7A93-BC168A337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331380"/>
              </p:ext>
            </p:extLst>
          </p:nvPr>
        </p:nvGraphicFramePr>
        <p:xfrm>
          <a:off x="6303935" y="2769684"/>
          <a:ext cx="1956476" cy="689610"/>
        </p:xfrm>
        <a:graphic>
          <a:graphicData uri="http://schemas.openxmlformats.org/drawingml/2006/table">
            <a:tbl>
              <a:tblPr firstRow="1" bandRow="1">
                <a:tableStyleId>{05F95E89-ABCC-43B6-A065-4BA745B3C0AE}</a:tableStyleId>
              </a:tblPr>
              <a:tblGrid>
                <a:gridCol w="978238">
                  <a:extLst>
                    <a:ext uri="{9D8B030D-6E8A-4147-A177-3AD203B41FA5}">
                      <a16:colId xmlns:a16="http://schemas.microsoft.com/office/drawing/2014/main" val="2050785322"/>
                    </a:ext>
                  </a:extLst>
                </a:gridCol>
                <a:gridCol w="978238">
                  <a:extLst>
                    <a:ext uri="{9D8B030D-6E8A-4147-A177-3AD203B41FA5}">
                      <a16:colId xmlns:a16="http://schemas.microsoft.com/office/drawing/2014/main" val="3358599630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472373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4203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5A784BB-B717-4DE4-BCA3-570437BF28F0}"/>
              </a:ext>
            </a:extLst>
          </p:cNvPr>
          <p:cNvSpPr txBox="1"/>
          <p:nvPr/>
        </p:nvSpPr>
        <p:spPr>
          <a:xfrm>
            <a:off x="3866826" y="3620310"/>
            <a:ext cx="51454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7C9FC"/>
                </a:solidFill>
              </a:rPr>
              <a:t>True Negative is too low: 39 &lt; 68</a:t>
            </a:r>
          </a:p>
          <a:p>
            <a:r>
              <a:rPr lang="en-US" dirty="0">
                <a:solidFill>
                  <a:srgbClr val="97C9FC"/>
                </a:solidFill>
              </a:rPr>
              <a:t>True Positive is also a bit low: 72 &lt; 84</a:t>
            </a:r>
          </a:p>
          <a:p>
            <a:r>
              <a:rPr lang="en-US" dirty="0">
                <a:solidFill>
                  <a:srgbClr val="97C9FC"/>
                </a:solidFill>
              </a:rPr>
              <a:t>Error rate: (12+29)/152 = 27%</a:t>
            </a:r>
          </a:p>
          <a:p>
            <a:r>
              <a:rPr lang="en-US" dirty="0">
                <a:solidFill>
                  <a:srgbClr val="97C9FC"/>
                </a:solidFill>
              </a:rPr>
              <a:t>Accuracy: 73%</a:t>
            </a:r>
          </a:p>
          <a:p>
            <a:r>
              <a:rPr lang="en-US" dirty="0">
                <a:solidFill>
                  <a:srgbClr val="97C9FC"/>
                </a:solidFill>
              </a:rPr>
              <a:t>pchisq p-value: 0.41 &gt; 0.05 overall good fit</a:t>
            </a:r>
          </a:p>
          <a:p>
            <a:r>
              <a:rPr lang="en-US" dirty="0">
                <a:solidFill>
                  <a:srgbClr val="97C9FC"/>
                </a:solidFill>
              </a:rPr>
              <a:t>McFadden's pseudo R</a:t>
            </a:r>
            <a:r>
              <a:rPr lang="en-US" baseline="30000" dirty="0">
                <a:solidFill>
                  <a:srgbClr val="97C9FC"/>
                </a:solidFill>
              </a:rPr>
              <a:t>2</a:t>
            </a:r>
            <a:r>
              <a:rPr lang="en-US" dirty="0">
                <a:solidFill>
                  <a:srgbClr val="97C9FC"/>
                </a:solidFill>
              </a:rPr>
              <a:t>: 0.267, 26.7% variability explained</a:t>
            </a:r>
          </a:p>
        </p:txBody>
      </p:sp>
    </p:spTree>
    <p:extLst>
      <p:ext uri="{BB962C8B-B14F-4D97-AF65-F5344CB8AC3E}">
        <p14:creationId xmlns:p14="http://schemas.microsoft.com/office/powerpoint/2010/main" val="211086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568C-E327-E73E-1914-FB8DE7CD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350" y="298708"/>
            <a:ext cx="7047300" cy="4824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53D6C-3168-ADE4-3059-9D8B63F565DE}"/>
              </a:ext>
            </a:extLst>
          </p:cNvPr>
          <p:cNvSpPr txBox="1"/>
          <p:nvPr/>
        </p:nvSpPr>
        <p:spPr>
          <a:xfrm>
            <a:off x="694656" y="1022886"/>
            <a:ext cx="83641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1. Dataset: The California Department of Forestry and Fire Protection (CAL FIRE) website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https://www.fire.ca.gov/incidents/</a:t>
            </a:r>
            <a:r>
              <a:rPr lang="en-US" dirty="0">
                <a:solidFill>
                  <a:schemeClr val="bg1"/>
                </a:solidFill>
              </a:rPr>
              <a:t>) all recorded wildfire incidents from 2013 to 2022.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2. EDA and Data Visualization with R Shiny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3. Simple Linear Regression and Logistic Regression prediction in 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A52AA9-32E8-42A4-22AE-EA1BE5190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97" y="2649659"/>
            <a:ext cx="7219996" cy="22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3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1B0D-C2D5-C9F8-85FE-FB87491F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Shiny Data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AAC666-E52A-7BC6-2E34-EB0E72837798}"/>
              </a:ext>
            </a:extLst>
          </p:cNvPr>
          <p:cNvSpPr txBox="1"/>
          <p:nvPr/>
        </p:nvSpPr>
        <p:spPr>
          <a:xfrm>
            <a:off x="907758" y="1371600"/>
            <a:ext cx="732848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Most important features: fire start and end time, major incident or not, incident county, acres burned, fire latitude and longitude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Feature engineering: fire duration from fire extinguished time – fire start time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 Shiny to best visualize EDA results: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https://laurelhe1.shinyapps.io/wildFire_dashboard/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4160-E6B8-270F-CFD0-0BC51E9F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292" y="271363"/>
            <a:ext cx="7047300" cy="482400"/>
          </a:xfrm>
        </p:spPr>
        <p:txBody>
          <a:bodyPr/>
          <a:lstStyle/>
          <a:p>
            <a:r>
              <a:rPr lang="en-US" dirty="0"/>
              <a:t>R Simple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F2B8C-B556-5111-E1CF-7329B1A15498}"/>
              </a:ext>
            </a:extLst>
          </p:cNvPr>
          <p:cNvSpPr txBox="1"/>
          <p:nvPr/>
        </p:nvSpPr>
        <p:spPr>
          <a:xfrm>
            <a:off x="426204" y="930236"/>
            <a:ext cx="643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Goal: What is the relationship between wildfire duration and acres burned?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16460-A785-A5FD-EC45-51702759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04" y="1346164"/>
            <a:ext cx="5842861" cy="3525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601BF3-8771-8EC8-2886-1C8A2A5BF0FA}"/>
              </a:ext>
            </a:extLst>
          </p:cNvPr>
          <p:cNvSpPr txBox="1"/>
          <p:nvPr/>
        </p:nvSpPr>
        <p:spPr>
          <a:xfrm>
            <a:off x="6338805" y="1454652"/>
            <a:ext cx="265021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 as straightforward of a relationship as one would expect.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Some fires that are fast spreading will be extinguished first with more effort, thus shorter duration.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Other smaller scale fires are left unattended to die out on their own, thus longer duration. </a:t>
            </a:r>
          </a:p>
        </p:txBody>
      </p:sp>
    </p:spTree>
    <p:extLst>
      <p:ext uri="{BB962C8B-B14F-4D97-AF65-F5344CB8AC3E}">
        <p14:creationId xmlns:p14="http://schemas.microsoft.com/office/powerpoint/2010/main" val="123181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50D0-9994-95AD-79E9-38A585D5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Simple Linear 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0AE8A1-EDEB-FB87-7DA8-439E8E1F20A0}"/>
              </a:ext>
            </a:extLst>
          </p:cNvPr>
          <p:cNvGrpSpPr/>
          <p:nvPr/>
        </p:nvGrpSpPr>
        <p:grpSpPr>
          <a:xfrm>
            <a:off x="0" y="2246406"/>
            <a:ext cx="9144000" cy="2828441"/>
            <a:chOff x="0" y="1991209"/>
            <a:chExt cx="9144000" cy="28284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C2BFED-6D45-2577-3249-6576F4BC2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91209"/>
              <a:ext cx="4590585" cy="282844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D4B1CB-8F59-3CE6-F93E-16267E807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2946" y="1991209"/>
              <a:ext cx="4741054" cy="282844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46D26CB-FC63-1096-4ABA-B54FA4F6CE6D}"/>
              </a:ext>
            </a:extLst>
          </p:cNvPr>
          <p:cNvSpPr txBox="1"/>
          <p:nvPr/>
        </p:nvSpPr>
        <p:spPr>
          <a:xfrm>
            <a:off x="356460" y="1166431"/>
            <a:ext cx="8733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log-log transformation, and focusing on 2020 and 2021 only, do we see a somewhat linear relationship that we could model with SLR.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FBDB3-81DC-096F-175D-9632E39D4560}"/>
              </a:ext>
            </a:extLst>
          </p:cNvPr>
          <p:cNvSpPr txBox="1"/>
          <p:nvPr/>
        </p:nvSpPr>
        <p:spPr>
          <a:xfrm>
            <a:off x="679593" y="1828800"/>
            <a:ext cx="3231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7C9FC"/>
                </a:solidFill>
              </a:rPr>
              <a:t>2020 log acres burned vs. log duration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6272E-1206-87F8-DC67-ECC363C19DDC}"/>
              </a:ext>
            </a:extLst>
          </p:cNvPr>
          <p:cNvSpPr txBox="1"/>
          <p:nvPr/>
        </p:nvSpPr>
        <p:spPr>
          <a:xfrm>
            <a:off x="5233012" y="1828799"/>
            <a:ext cx="3231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7C9FC"/>
                </a:solidFill>
              </a:rPr>
              <a:t>2021 log acres burned vs. log duration</a:t>
            </a:r>
          </a:p>
        </p:txBody>
      </p:sp>
    </p:spTree>
    <p:extLst>
      <p:ext uri="{BB962C8B-B14F-4D97-AF65-F5344CB8AC3E}">
        <p14:creationId xmlns:p14="http://schemas.microsoft.com/office/powerpoint/2010/main" val="35047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67BE-7FD1-ED18-8DF2-381DA5AB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SLR Assumptions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6C54FA-3B9D-83B1-F020-0DD02EA06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80" y="1094555"/>
            <a:ext cx="6207071" cy="386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1568EB-E261-2635-972F-F0D2607B3C18}"/>
              </a:ext>
            </a:extLst>
          </p:cNvPr>
          <p:cNvSpPr txBox="1"/>
          <p:nvPr/>
        </p:nvSpPr>
        <p:spPr>
          <a:xfrm>
            <a:off x="6625525" y="1226291"/>
            <a:ext cx="23324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Linearity: we have seen there exist a linear relationship between log(duration) and log(acres burned) after log transformation.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Normality of Errors: residuals are approximately normally distributed; points fall on Q-Q plot reference line.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9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099B-AC14-3661-A777-95312811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SLR Assumptions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95EB8-0F35-6618-843F-6C57877A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1" y="1153572"/>
            <a:ext cx="6069095" cy="3766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491A61-5DB5-FF32-06AD-6B62A9C67414}"/>
              </a:ext>
            </a:extLst>
          </p:cNvPr>
          <p:cNvSpPr txBox="1"/>
          <p:nvPr/>
        </p:nvSpPr>
        <p:spPr>
          <a:xfrm>
            <a:off x="6487549" y="1301857"/>
            <a:ext cx="240073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Independent Errors: randomly distributed residuals around 0, red line showing a somewhat concerning v shape.</a:t>
            </a:r>
          </a:p>
        </p:txBody>
      </p:sp>
    </p:spTree>
    <p:extLst>
      <p:ext uri="{BB962C8B-B14F-4D97-AF65-F5344CB8AC3E}">
        <p14:creationId xmlns:p14="http://schemas.microsoft.com/office/powerpoint/2010/main" val="427157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67BE-7FD1-ED18-8DF2-381DA5AB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SLR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CD4F9-91BE-AA7D-90D9-8513B73669E7}"/>
              </a:ext>
            </a:extLst>
          </p:cNvPr>
          <p:cNvSpPr txBox="1"/>
          <p:nvPr/>
        </p:nvSpPr>
        <p:spPr>
          <a:xfrm>
            <a:off x="6408548" y="1017478"/>
            <a:ext cx="247972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4. Constant Variance: scale-location plot shows a somewhat equal spread of residuals along the ranges of predictors, but the</a:t>
            </a:r>
          </a:p>
          <a:p>
            <a:r>
              <a:rPr lang="en-US" dirty="0">
                <a:solidFill>
                  <a:schemeClr val="bg1"/>
                </a:solidFill>
              </a:rPr>
              <a:t>red line is somewhat curved upwards showing some non-constant variance.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351128-5F9A-4936-8BE8-6DB5EF47C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3" y="1270862"/>
            <a:ext cx="5896370" cy="36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5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67BE-7FD1-ED18-8DF2-381DA5AB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SLR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CD4F9-91BE-AA7D-90D9-8513B73669E7}"/>
              </a:ext>
            </a:extLst>
          </p:cNvPr>
          <p:cNvSpPr txBox="1"/>
          <p:nvPr/>
        </p:nvSpPr>
        <p:spPr>
          <a:xfrm>
            <a:off x="6633276" y="1065738"/>
            <a:ext cx="23169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 potential outliers and high leverage points, However, there are no outliers that exceed 3 standard deviations or Cook’s distance, which is good.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46844-1067-501E-8C91-59DFB83AB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28" y="1150979"/>
            <a:ext cx="6251905" cy="38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161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10256</TotalTime>
  <Words>610</Words>
  <Application>Microsoft Macintosh PowerPoint</Application>
  <PresentationFormat>On-screen Show (16:9)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Proxima Nova</vt:lpstr>
      <vt:lpstr>Proxima Nova Semibold</vt:lpstr>
      <vt:lpstr>Arial</vt:lpstr>
      <vt:lpstr>Slidesgo Final Pages</vt:lpstr>
      <vt:lpstr>California Wildfire 2013-2022 Analysis </vt:lpstr>
      <vt:lpstr>Overview</vt:lpstr>
      <vt:lpstr>R Shiny Data Visualization</vt:lpstr>
      <vt:lpstr>R Simple Linear Regression</vt:lpstr>
      <vt:lpstr>R Simple Linear Regression</vt:lpstr>
      <vt:lpstr>SLR Assumptions</vt:lpstr>
      <vt:lpstr>SLR Assumptions</vt:lpstr>
      <vt:lpstr>SLR Assumptions</vt:lpstr>
      <vt:lpstr>SLR Assumptions</vt:lpstr>
      <vt:lpstr>SLR Models and Predictions</vt:lpstr>
      <vt:lpstr>R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cp:lastModifiedBy>Microsoft Office User</cp:lastModifiedBy>
  <cp:revision>40</cp:revision>
  <dcterms:modified xsi:type="dcterms:W3CDTF">2023-01-06T18:51:13Z</dcterms:modified>
</cp:coreProperties>
</file>