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7c293b38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7c293b38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7c293b38c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7c293b38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7c293b38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7c293b38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7c293b38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7c293b38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7c293b38c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7c293b38c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7c293b38c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7c293b38c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812657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812657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812657c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812657c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7c293b38c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7c293b38c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812657c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812657c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7c293b3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7c293b3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812657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812657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7c293b38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7c293b38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812657c6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812657c6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812657c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812657c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7c293b38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7c293b38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7c293b38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7c293b38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7c293b38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7c293b38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812657c6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812657c6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812657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812657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812657c6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812657c6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7c293b3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7c293b3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812657c6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812657c6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812657c6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812657c6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812657c6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812657c6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812657c6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812657c6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812657c6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812657c6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812657c6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812657c6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2812657c6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2812657c6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812657c6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812657c6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812657c6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812657c6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812657c6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812657c6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7c293b38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7c293b3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7c293b38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7c293b38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7c293b3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7c293b3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7c293b38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7c293b38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7c293b38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7c293b38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7c293b38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7c293b38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15.xml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DistDGL: Distributed Graph Neural Network Training for Billion-Scale Graphs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2023-03-29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박현우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Distributed Training Architecture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DistDGL </a:t>
            </a:r>
            <a:r>
              <a:rPr lang="ko" sz="1700"/>
              <a:t>distributes the </a:t>
            </a:r>
            <a:r>
              <a:rPr lang="ko" sz="1700">
                <a:highlight>
                  <a:srgbClr val="FFD966"/>
                </a:highlight>
              </a:rPr>
              <a:t>mini-batch training process</a:t>
            </a:r>
            <a:r>
              <a:rPr lang="ko" sz="1700"/>
              <a:t> of GNN models </a:t>
            </a:r>
            <a:br>
              <a:rPr lang="ko" sz="1700"/>
            </a:br>
            <a:r>
              <a:rPr lang="ko" sz="1700"/>
              <a:t>across a cluster of machines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Then, it trains the model by </a:t>
            </a:r>
            <a:r>
              <a:rPr lang="ko" sz="1700">
                <a:highlight>
                  <a:srgbClr val="FFD966"/>
                </a:highlight>
              </a:rPr>
              <a:t>Synchronous stochastic gradient descent (SGD)</a:t>
            </a:r>
            <a:r>
              <a:rPr lang="ko" sz="1700"/>
              <a:t> training.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In procedure, e</a:t>
            </a:r>
            <a:r>
              <a:rPr lang="ko" sz="1700"/>
              <a:t>ach machine: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c</a:t>
            </a:r>
            <a:r>
              <a:rPr lang="ko" sz="1700"/>
              <a:t>omputes model gradients for </a:t>
            </a:r>
            <a:r>
              <a:rPr lang="ko" sz="1700">
                <a:highlight>
                  <a:srgbClr val="FFD966"/>
                </a:highlight>
              </a:rPr>
              <a:t>its own mini-batch</a:t>
            </a:r>
            <a:endParaRPr sz="1700">
              <a:highlight>
                <a:srgbClr val="FFD966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>
                <a:highlight>
                  <a:srgbClr val="FFD966"/>
                </a:highlight>
              </a:rPr>
              <a:t>synchronizes gradients</a:t>
            </a:r>
            <a:r>
              <a:rPr lang="ko" sz="1700"/>
              <a:t> with others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finally updates the </a:t>
            </a:r>
            <a:r>
              <a:rPr lang="ko" sz="1700">
                <a:highlight>
                  <a:srgbClr val="FFD966"/>
                </a:highlight>
              </a:rPr>
              <a:t>local model replica</a:t>
            </a:r>
            <a:r>
              <a:rPr lang="ko" sz="1700"/>
              <a:t>.</a:t>
            </a:r>
            <a:endParaRPr sz="1700"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757625" y="3293325"/>
            <a:ext cx="3779100" cy="16932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Comparison against Async SGD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No worry about Stale gradients.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Faster converge with larger step-size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Bottleneck for each update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Poor robustness to machine failure.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 Distributed Training Architecture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DistDGL consists of the following </a:t>
            </a:r>
            <a:r>
              <a:rPr lang="ko">
                <a:highlight>
                  <a:srgbClr val="FFD966"/>
                </a:highlight>
              </a:rPr>
              <a:t>logical components</a:t>
            </a:r>
            <a:r>
              <a:rPr lang="ko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Samplers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 KVStore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Trainers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 dense model update component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ko">
                <a:highlight>
                  <a:srgbClr val="FFD966"/>
                </a:highlight>
              </a:rPr>
              <a:t>Graph Partitioning</a:t>
            </a:r>
            <a:r>
              <a:rPr lang="ko"/>
              <a:t> as Preprocessing</a:t>
            </a:r>
            <a:br>
              <a:rPr lang="ko"/>
            </a:br>
            <a:r>
              <a:rPr lang="ko"/>
              <a:t>before distributed training.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1283" r="0" t="1107"/>
          <a:stretch/>
        </p:blipFill>
        <p:spPr>
          <a:xfrm>
            <a:off x="4670750" y="1591350"/>
            <a:ext cx="380171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 Graph Partitioning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4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629">
                <a:highlight>
                  <a:srgbClr val="FFD966"/>
                </a:highlight>
              </a:rPr>
              <a:t>Goal</a:t>
            </a:r>
            <a:r>
              <a:rPr lang="ko" sz="1629"/>
              <a:t> of Graph Partitioning: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AutoNum type="arabicPeriod"/>
            </a:pPr>
            <a:r>
              <a:rPr lang="ko" sz="1629"/>
              <a:t>T</a:t>
            </a:r>
            <a:r>
              <a:rPr lang="ko" sz="1629"/>
              <a:t>o split the input graph to </a:t>
            </a:r>
            <a:r>
              <a:rPr lang="ko" sz="1629">
                <a:highlight>
                  <a:srgbClr val="FFD966"/>
                </a:highlight>
              </a:rPr>
              <a:t>multiple partitions</a:t>
            </a:r>
            <a:r>
              <a:rPr lang="ko" sz="1629"/>
              <a:t> </a:t>
            </a:r>
            <a:br>
              <a:rPr lang="ko" sz="1629"/>
            </a:br>
            <a:r>
              <a:rPr lang="ko" sz="1629"/>
              <a:t>with a </a:t>
            </a:r>
            <a:r>
              <a:rPr lang="ko" sz="1629">
                <a:highlight>
                  <a:srgbClr val="FFD966"/>
                </a:highlight>
              </a:rPr>
              <a:t>minimal number of edges</a:t>
            </a:r>
            <a:r>
              <a:rPr lang="ko" sz="1629"/>
              <a:t> (</a:t>
            </a:r>
            <a:r>
              <a:rPr lang="ko" sz="1629"/>
              <a:t>min-cut graph partitioning)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ko" sz="1629"/>
              <a:t>To balance partitions across cluster.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ko" sz="1629"/>
              <a:t>This leads effects of :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AutoNum type="arabicPeriod"/>
            </a:pPr>
            <a:r>
              <a:rPr lang="ko" sz="1629"/>
              <a:t>Reducing </a:t>
            </a:r>
            <a:r>
              <a:rPr lang="ko" sz="1629">
                <a:highlight>
                  <a:srgbClr val="FFD966"/>
                </a:highlight>
              </a:rPr>
              <a:t>communication</a:t>
            </a:r>
            <a:r>
              <a:rPr lang="ko" sz="1629">
                <a:highlight>
                  <a:srgbClr val="FFD966"/>
                </a:highlight>
              </a:rPr>
              <a:t> overheads</a:t>
            </a:r>
            <a:r>
              <a:rPr lang="ko" sz="1629"/>
              <a:t> among cluster.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ko" sz="1629">
                <a:highlight>
                  <a:srgbClr val="FFD966"/>
                </a:highlight>
              </a:rPr>
              <a:t>Statically balance</a:t>
            </a:r>
            <a:r>
              <a:rPr lang="ko" sz="1629"/>
              <a:t> the computations.</a:t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ko" sz="1629"/>
              <a:t>DistDGL’s Graph Partitioning involves 2 steps: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AutoNum type="arabicPeriod"/>
            </a:pPr>
            <a:r>
              <a:rPr lang="ko" sz="1629"/>
              <a:t>METIS algorithm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ko" sz="1629"/>
              <a:t>Balancing partitions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.1.1 METIS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1700"/>
              <a:t>DistDGL adopts </a:t>
            </a:r>
            <a:r>
              <a:rPr lang="ko" sz="1700">
                <a:highlight>
                  <a:srgbClr val="FFD966"/>
                </a:highlight>
              </a:rPr>
              <a:t>METIS</a:t>
            </a:r>
            <a:r>
              <a:rPr lang="ko" sz="1700"/>
              <a:t> as partitioning algorithm.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ko" sz="1700"/>
              <a:t>Procedure: 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Assign </a:t>
            </a:r>
            <a:r>
              <a:rPr lang="ko" sz="1700">
                <a:highlight>
                  <a:srgbClr val="FFD966"/>
                </a:highlight>
              </a:rPr>
              <a:t>densely connected vertices</a:t>
            </a:r>
            <a:r>
              <a:rPr lang="ko" sz="1700"/>
              <a:t> to the </a:t>
            </a:r>
            <a:br>
              <a:rPr lang="ko" sz="1700"/>
            </a:br>
            <a:r>
              <a:rPr lang="ko" sz="1700"/>
              <a:t>same partition to minimize the </a:t>
            </a:r>
            <a:r>
              <a:rPr lang="ko" sz="1700">
                <a:highlight>
                  <a:srgbClr val="FFD966"/>
                </a:highlight>
              </a:rPr>
              <a:t>number of </a:t>
            </a:r>
            <a:br>
              <a:rPr lang="ko" sz="1700">
                <a:highlight>
                  <a:srgbClr val="FFD966"/>
                </a:highlight>
              </a:rPr>
            </a:br>
            <a:r>
              <a:rPr lang="ko" sz="1700">
                <a:highlight>
                  <a:srgbClr val="FFD966"/>
                </a:highlight>
              </a:rPr>
              <a:t>edge cuts</a:t>
            </a:r>
            <a:r>
              <a:rPr lang="ko" sz="1700"/>
              <a:t> between partitions.</a:t>
            </a:r>
            <a:br>
              <a:rPr lang="ko" sz="1700"/>
            </a:b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Assign </a:t>
            </a:r>
            <a:r>
              <a:rPr lang="ko" sz="1700">
                <a:highlight>
                  <a:srgbClr val="FFD966"/>
                </a:highlight>
              </a:rPr>
              <a:t>all incident edges</a:t>
            </a:r>
            <a:r>
              <a:rPr lang="ko" sz="1700"/>
              <a:t> to the same </a:t>
            </a:r>
            <a:br>
              <a:rPr lang="ko" sz="1700"/>
            </a:br>
            <a:r>
              <a:rPr lang="ko" sz="1700"/>
              <a:t>partition.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ko" sz="1700"/>
              <a:t>(2.) ensures that all the neighbors are </a:t>
            </a:r>
            <a:r>
              <a:rPr lang="ko" sz="1700">
                <a:highlight>
                  <a:srgbClr val="FFD966"/>
                </a:highlight>
              </a:rPr>
              <a:t>accessible of the local vertices</a:t>
            </a:r>
            <a:r>
              <a:rPr lang="ko" sz="1700"/>
              <a:t> on the partition.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ko" sz="1700"/>
              <a:t>= Samplers can </a:t>
            </a:r>
            <a:r>
              <a:rPr lang="ko" sz="1700">
                <a:highlight>
                  <a:srgbClr val="FFD966"/>
                </a:highlight>
              </a:rPr>
              <a:t>compute locally in most cases</a:t>
            </a:r>
            <a:r>
              <a:rPr lang="ko" sz="1700"/>
              <a:t>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700"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350" y="209250"/>
            <a:ext cx="3900975" cy="34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.1.1 METIS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865"/>
              <a:t>With METIS, </a:t>
            </a:r>
            <a:endParaRPr sz="1865"/>
          </a:p>
          <a:p>
            <a:pPr indent="-3470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65"/>
              <a:buAutoNum type="arabicPeriod"/>
            </a:pPr>
            <a:r>
              <a:rPr lang="ko" sz="1865"/>
              <a:t>Each edge has </a:t>
            </a:r>
            <a:r>
              <a:rPr lang="ko" sz="1865">
                <a:highlight>
                  <a:srgbClr val="FFD966"/>
                </a:highlight>
              </a:rPr>
              <a:t>a unique assignment</a:t>
            </a:r>
            <a:endParaRPr sz="1865">
              <a:highlight>
                <a:srgbClr val="FFD966"/>
              </a:highlight>
            </a:endParaRPr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AutoNum type="arabicPeriod"/>
            </a:pPr>
            <a:r>
              <a:rPr lang="ko" sz="1865"/>
              <a:t>Some vertices may be duplicated.</a:t>
            </a:r>
            <a:endParaRPr sz="18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65"/>
              <a:t>For vertices in partition,</a:t>
            </a:r>
            <a:endParaRPr sz="1865"/>
          </a:p>
          <a:p>
            <a:pPr indent="-3470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65"/>
              <a:buAutoNum type="arabicPeriod"/>
            </a:pPr>
            <a:r>
              <a:rPr lang="ko" sz="1865">
                <a:highlight>
                  <a:srgbClr val="FFD966"/>
                </a:highlight>
              </a:rPr>
              <a:t>Core Vertices</a:t>
            </a:r>
            <a:r>
              <a:rPr lang="ko" sz="1865"/>
              <a:t> : </a:t>
            </a:r>
            <a:r>
              <a:rPr lang="ko" sz="1865"/>
              <a:t>Vertices uniquely assigned to a partition</a:t>
            </a:r>
            <a:endParaRPr sz="1865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AutoNum type="arabicPeriod"/>
            </a:pPr>
            <a:r>
              <a:rPr lang="ko" sz="1865">
                <a:highlight>
                  <a:srgbClr val="FFD966"/>
                </a:highlight>
              </a:rPr>
              <a:t>HALO Vertices</a:t>
            </a:r>
            <a:r>
              <a:rPr lang="ko" sz="1865"/>
              <a:t> : Vertices duplicated by edge assignment strategy.</a:t>
            </a:r>
            <a:endParaRPr sz="1865"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19354" l="21033" r="43225" t="55471"/>
          <a:stretch/>
        </p:blipFill>
        <p:spPr>
          <a:xfrm>
            <a:off x="5486400" y="1243025"/>
            <a:ext cx="2900375" cy="18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</a:t>
            </a:r>
            <a:r>
              <a:rPr lang="ko"/>
              <a:t>.1.2 Balancing partitions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059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ko" sz="1729"/>
              <a:t>By default, METIS only roughly balances </a:t>
            </a:r>
            <a:r>
              <a:rPr lang="ko" sz="1729">
                <a:highlight>
                  <a:srgbClr val="FFD966"/>
                </a:highlight>
              </a:rPr>
              <a:t>the number of vertices</a:t>
            </a:r>
            <a:r>
              <a:rPr lang="ko" sz="1729"/>
              <a:t> in a graph.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ko" sz="1729"/>
              <a:t>However, this is insufficient </a:t>
            </a:r>
            <a:br>
              <a:rPr lang="ko" sz="1729"/>
            </a:br>
            <a:r>
              <a:rPr lang="ko" sz="1729"/>
              <a:t>to generate balanced partitions for </a:t>
            </a:r>
            <a:r>
              <a:rPr lang="ko" sz="1729">
                <a:highlight>
                  <a:srgbClr val="FFD966"/>
                </a:highlight>
              </a:rPr>
              <a:t>synchronous mi</a:t>
            </a:r>
            <a:r>
              <a:rPr lang="ko" sz="1729">
                <a:highlight>
                  <a:srgbClr val="FFD966"/>
                </a:highlight>
              </a:rPr>
              <a:t>nibatch</a:t>
            </a:r>
            <a:r>
              <a:rPr lang="ko" sz="1729">
                <a:highlight>
                  <a:srgbClr val="FFD966"/>
                </a:highlight>
              </a:rPr>
              <a:t> training</a:t>
            </a:r>
            <a:r>
              <a:rPr lang="ko" sz="1729"/>
              <a:t>.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ko" sz="1729"/>
              <a:t>e.g. Partitions with </a:t>
            </a:r>
            <a:r>
              <a:rPr lang="ko" sz="1729">
                <a:highlight>
                  <a:srgbClr val="FFD966"/>
                </a:highlight>
              </a:rPr>
              <a:t>densely connected vertices</a:t>
            </a:r>
            <a:r>
              <a:rPr lang="ko" sz="1729"/>
              <a:t> would </a:t>
            </a:r>
            <a:r>
              <a:rPr lang="ko" sz="1729"/>
              <a:t>have</a:t>
            </a:r>
            <a:r>
              <a:rPr lang="ko" sz="1729"/>
              <a:t> </a:t>
            </a:r>
            <a:r>
              <a:rPr lang="ko" sz="1729">
                <a:highlight>
                  <a:srgbClr val="FFD966"/>
                </a:highlight>
              </a:rPr>
              <a:t>much more batches</a:t>
            </a:r>
            <a:br>
              <a:rPr lang="ko" sz="1729"/>
            </a:br>
            <a:r>
              <a:rPr lang="ko" sz="1729"/>
              <a:t>than those with </a:t>
            </a:r>
            <a:r>
              <a:rPr lang="ko" sz="1729">
                <a:highlight>
                  <a:srgbClr val="FFD966"/>
                </a:highlight>
              </a:rPr>
              <a:t>sparsely connected</a:t>
            </a:r>
            <a:r>
              <a:rPr lang="ko" sz="1729"/>
              <a:t>. </a:t>
            </a:r>
            <a:br>
              <a:rPr lang="ko" sz="1729"/>
            </a:br>
            <a:r>
              <a:rPr lang="ko" sz="1729"/>
              <a:t>	(i.e. Num of batches increase faster as </a:t>
            </a:r>
            <a:r>
              <a:rPr lang="ko" sz="1729">
                <a:highlight>
                  <a:srgbClr val="FFD966"/>
                </a:highlight>
              </a:rPr>
              <a:t>Search depth increases</a:t>
            </a:r>
            <a:r>
              <a:rPr lang="ko" sz="1729"/>
              <a:t>)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ko" sz="1729" u="sng"/>
              <a:t>Sync minibatch training requires (Q)</a:t>
            </a:r>
            <a:endParaRPr sz="1729" u="sng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AutoNum type="arabicPeriod"/>
            </a:pPr>
            <a:r>
              <a:rPr lang="ko" sz="1729">
                <a:highlight>
                  <a:srgbClr val="FFD966"/>
                </a:highlight>
              </a:rPr>
              <a:t>The same number of batches</a:t>
            </a:r>
            <a:r>
              <a:rPr lang="ko" sz="1729"/>
              <a:t> from each partition per epoch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AutoNum type="arabicPeriod"/>
            </a:pPr>
            <a:r>
              <a:rPr lang="ko" sz="1729"/>
              <a:t>All batches </a:t>
            </a:r>
            <a:r>
              <a:rPr lang="ko" sz="1729"/>
              <a:t>to</a:t>
            </a:r>
            <a:r>
              <a:rPr lang="ko" sz="1729"/>
              <a:t> have </a:t>
            </a:r>
            <a:r>
              <a:rPr lang="ko" sz="1729">
                <a:highlight>
                  <a:srgbClr val="FFD966"/>
                </a:highlight>
              </a:rPr>
              <a:t>roughly the same size</a:t>
            </a:r>
            <a:endParaRPr sz="1729">
              <a:highlight>
                <a:srgbClr val="FFD966"/>
              </a:highlight>
            </a:endParaRPr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3.1.2 Balancing partitions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Allocate the same number of batches across all trainers per epoch</a:t>
            </a:r>
            <a:endParaRPr sz="1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=&gt; Can be formulated as </a:t>
            </a:r>
            <a:r>
              <a:rPr lang="ko" sz="1900">
                <a:highlight>
                  <a:srgbClr val="FFD966"/>
                </a:highlight>
              </a:rPr>
              <a:t>Load Balancing Problem</a:t>
            </a:r>
            <a:r>
              <a:rPr lang="ko" sz="1900"/>
              <a:t>.</a:t>
            </a:r>
            <a:endParaRPr sz="1900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29"/>
              <a:t>DistDGL leverages </a:t>
            </a:r>
            <a:r>
              <a:rPr lang="ko" sz="1829">
                <a:highlight>
                  <a:srgbClr val="FFD966"/>
                </a:highlight>
              </a:rPr>
              <a:t>Multi-constraint mechanism</a:t>
            </a:r>
            <a:r>
              <a:rPr lang="ko" sz="1829"/>
              <a:t> in METIS</a:t>
            </a:r>
            <a:br>
              <a:rPr lang="ko" sz="1829"/>
            </a:br>
            <a:r>
              <a:rPr lang="ko" sz="1829"/>
              <a:t>to solve such load balancing problem.</a:t>
            </a:r>
            <a:endParaRPr sz="1829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29"/>
              <a:t>Multi-constraint mechanism is also used to balance</a:t>
            </a:r>
            <a:endParaRPr sz="1829"/>
          </a:p>
          <a:p>
            <a:pPr indent="-34480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830"/>
              <a:buAutoNum type="arabicPeriod"/>
            </a:pPr>
            <a:r>
              <a:rPr lang="ko" sz="1829">
                <a:highlight>
                  <a:srgbClr val="FFD966"/>
                </a:highlight>
              </a:rPr>
              <a:t>Training/Validation/Test</a:t>
            </a:r>
            <a:r>
              <a:rPr lang="ko" sz="1829"/>
              <a:t> set vertices/edges </a:t>
            </a:r>
            <a:endParaRPr sz="1829"/>
          </a:p>
          <a:p>
            <a:pPr indent="-344805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ko" sz="1829"/>
              <a:t>vertices/edges of different types </a:t>
            </a:r>
            <a:br>
              <a:rPr lang="ko" sz="1829"/>
            </a:br>
            <a:r>
              <a:rPr lang="ko" sz="1829"/>
              <a:t>(~ </a:t>
            </a:r>
            <a:r>
              <a:rPr lang="ko" sz="1829">
                <a:highlight>
                  <a:srgbClr val="FFD966"/>
                </a:highlight>
              </a:rPr>
              <a:t>Stratified sampling</a:t>
            </a:r>
            <a:r>
              <a:rPr lang="ko" sz="1829"/>
              <a:t> for imbalance dataset)</a:t>
            </a:r>
            <a:endParaRPr sz="1829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METIS algorithm is based on </a:t>
            </a:r>
            <a:r>
              <a:rPr lang="ko">
                <a:highlight>
                  <a:srgbClr val="FFD966"/>
                </a:highlight>
              </a:rPr>
              <a:t>Multi-level paradigm</a:t>
            </a:r>
            <a:r>
              <a:rPr lang="ko"/>
              <a:t>.</a:t>
            </a:r>
            <a:br>
              <a:rPr lang="ko"/>
            </a:br>
            <a:r>
              <a:rPr lang="ko"/>
              <a:t>i.e. Recursively partitioning by </a:t>
            </a:r>
            <a:r>
              <a:rPr lang="ko">
                <a:highlight>
                  <a:srgbClr val="FFD966"/>
                </a:highlight>
              </a:rPr>
              <a:t>deepening search depths</a:t>
            </a:r>
            <a:r>
              <a:rPr lang="ko"/>
              <a:t> (hops).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D966"/>
                </a:highlight>
              </a:rPr>
              <a:t>To reduce complexity</a:t>
            </a:r>
            <a:r>
              <a:rPr lang="ko"/>
              <a:t> of both memory and computation,</a:t>
            </a:r>
            <a:br>
              <a:rPr lang="ko"/>
            </a:br>
            <a:r>
              <a:rPr lang="ko"/>
              <a:t>DistDGL extends METIS to only retain </a:t>
            </a:r>
            <a:r>
              <a:rPr lang="ko">
                <a:highlight>
                  <a:srgbClr val="FFD966"/>
                </a:highlight>
              </a:rPr>
              <a:t>a subset of the edges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 addition, to transform </a:t>
            </a:r>
            <a:r>
              <a:rPr lang="ko">
                <a:highlight>
                  <a:srgbClr val="FFD966"/>
                </a:highlight>
              </a:rPr>
              <a:t>coarser graphs into finer graphs</a:t>
            </a:r>
            <a:r>
              <a:rPr lang="ko"/>
              <a:t> in sampling process,</a:t>
            </a:r>
            <a:br>
              <a:rPr lang="ko"/>
            </a:br>
            <a:r>
              <a:rPr lang="ko"/>
              <a:t>also extend to only retain the edges with the </a:t>
            </a:r>
            <a:r>
              <a:rPr lang="ko">
                <a:highlight>
                  <a:srgbClr val="FFD966"/>
                </a:highlight>
              </a:rPr>
              <a:t>highest weights</a:t>
            </a:r>
            <a:r>
              <a:rPr lang="ko"/>
              <a:t> in the coarser graph.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i.e. preventing the graph being </a:t>
            </a:r>
            <a:r>
              <a:rPr lang="ko">
                <a:highlight>
                  <a:srgbClr val="FFD966"/>
                </a:highlight>
              </a:rPr>
              <a:t>too deepened</a:t>
            </a:r>
            <a:r>
              <a:rPr lang="ko"/>
              <a:t>. (Too many edges)</a:t>
            </a:r>
            <a:endParaRPr/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3.1.2 Balancing partitions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.1.2 Balancing partitions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After the graph partitioning, DistDGL manages </a:t>
            </a:r>
            <a:r>
              <a:rPr lang="ko" sz="2000">
                <a:highlight>
                  <a:srgbClr val="FFD966"/>
                </a:highlight>
              </a:rPr>
              <a:t>two sets of IDs for vertex/edge.</a:t>
            </a:r>
            <a:endParaRPr sz="2000">
              <a:highlight>
                <a:srgbClr val="FFD966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Global </a:t>
            </a:r>
            <a:r>
              <a:rPr lang="ko" sz="2000"/>
              <a:t>vertex/edge ID</a:t>
            </a:r>
            <a:br>
              <a:rPr lang="ko" sz="2000"/>
            </a:br>
            <a:r>
              <a:rPr lang="ko" sz="2000">
                <a:highlight>
                  <a:srgbClr val="FFD966"/>
                </a:highlight>
              </a:rPr>
              <a:t>to identify</a:t>
            </a:r>
            <a:r>
              <a:rPr lang="ko" sz="2000"/>
              <a:t> vertices/edges among cluster.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Local vertex/edge ID</a:t>
            </a:r>
            <a:br>
              <a:rPr lang="ko" sz="2000"/>
            </a:br>
            <a:r>
              <a:rPr lang="ko" sz="2000">
                <a:highlight>
                  <a:srgbClr val="FFD966"/>
                </a:highlight>
              </a:rPr>
              <a:t>to efficiently locate</a:t>
            </a:r>
            <a:r>
              <a:rPr lang="ko" sz="2000"/>
              <a:t> vertices/edges in the partition.</a:t>
            </a:r>
            <a:endParaRPr sz="2000"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3.1.2 Balancing partitions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At final step, to save memory for the </a:t>
            </a:r>
            <a:r>
              <a:rPr lang="ko">
                <a:highlight>
                  <a:srgbClr val="FFD966"/>
                </a:highlight>
              </a:rPr>
              <a:t>mapping</a:t>
            </a:r>
            <a:r>
              <a:rPr lang="ko"/>
              <a:t> between global and local IDs,</a:t>
            </a:r>
            <a:br>
              <a:rPr lang="ko"/>
            </a:br>
            <a:r>
              <a:rPr lang="ko"/>
              <a:t>DistDGL </a:t>
            </a:r>
            <a:r>
              <a:rPr lang="ko">
                <a:highlight>
                  <a:srgbClr val="FFD966"/>
                </a:highlight>
              </a:rPr>
              <a:t>relabels vertex and edge IDs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to ensure that </a:t>
            </a:r>
            <a:r>
              <a:rPr lang="ko">
                <a:highlight>
                  <a:srgbClr val="FFD966"/>
                </a:highlight>
              </a:rPr>
              <a:t>all IDs of core</a:t>
            </a:r>
            <a:r>
              <a:rPr lang="ko"/>
              <a:t> vertices/edges in a partition </a:t>
            </a:r>
            <a:r>
              <a:rPr lang="ko"/>
              <a:t>fall </a:t>
            </a:r>
            <a:r>
              <a:rPr lang="ko"/>
              <a:t>into </a:t>
            </a:r>
            <a:r>
              <a:rPr lang="ko">
                <a:highlight>
                  <a:srgbClr val="FFD966"/>
                </a:highlight>
              </a:rPr>
              <a:t>a contiguous ID</a:t>
            </a:r>
            <a:r>
              <a:rPr lang="ko"/>
              <a:t> </a:t>
            </a:r>
            <a:r>
              <a:rPr lang="ko">
                <a:highlight>
                  <a:srgbClr val="FFD966"/>
                </a:highlight>
              </a:rPr>
              <a:t>range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relabeling allows: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mapping a global ID is </a:t>
            </a:r>
            <a:r>
              <a:rPr lang="ko">
                <a:highlight>
                  <a:srgbClr val="FFD966"/>
                </a:highlight>
              </a:rPr>
              <a:t>binary lookup</a:t>
            </a:r>
            <a:r>
              <a:rPr lang="ko"/>
              <a:t> in a very small array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mapping a global ID </a:t>
            </a:r>
            <a:r>
              <a:rPr lang="ko"/>
              <a:t> to a local ID </a:t>
            </a:r>
            <a:r>
              <a:rPr lang="ko"/>
              <a:t>is a </a:t>
            </a:r>
            <a:r>
              <a:rPr lang="ko">
                <a:highlight>
                  <a:srgbClr val="FFD966"/>
                </a:highlight>
              </a:rPr>
              <a:t>simple subtraction operation</a:t>
            </a:r>
            <a:r>
              <a:rPr lang="ko"/>
              <a:t>.</a:t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Table of Contents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2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ko" sz="3000">
                <a:solidFill>
                  <a:schemeClr val="dk1"/>
                </a:solidFill>
              </a:rPr>
              <a:t>Problem specification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ko" sz="3000">
                <a:solidFill>
                  <a:schemeClr val="dk1"/>
                </a:solidFill>
              </a:rPr>
              <a:t>Contribution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ko" sz="3000">
                <a:solidFill>
                  <a:schemeClr val="dk1"/>
                </a:solidFill>
              </a:rPr>
              <a:t>Distributed Training Architecture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ko" sz="3000">
                <a:solidFill>
                  <a:schemeClr val="dk1"/>
                </a:solidFill>
              </a:rPr>
              <a:t>Evaluation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3.1.2 Balancing partitions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49844" r="0" t="25339"/>
          <a:stretch/>
        </p:blipFill>
        <p:spPr>
          <a:xfrm>
            <a:off x="311712" y="1189951"/>
            <a:ext cx="4586276" cy="33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5013475" y="1775325"/>
            <a:ext cx="39648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Leaf nodes have local ID range for each partition.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All leaf nodes are on successive array.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To obtain global ID from local ID,</a:t>
            </a:r>
            <a:br>
              <a:rPr lang="ko" sz="1600"/>
            </a:br>
            <a:r>
              <a:rPr lang="ko" sz="1600"/>
              <a:t>subtract length of global ID range of front partitions</a:t>
            </a:r>
            <a:endParaRPr sz="1600"/>
          </a:p>
        </p:txBody>
      </p:sp>
      <p:sp>
        <p:nvSpPr>
          <p:cNvPr id="201" name="Google Shape;201;p32"/>
          <p:cNvSpPr txBox="1"/>
          <p:nvPr/>
        </p:nvSpPr>
        <p:spPr>
          <a:xfrm>
            <a:off x="311700" y="4263025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Partition 1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1368900" y="4263025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Partition 2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2683350" y="4263025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Partition 3</a:t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3804925" y="4263025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Partition 4</a:t>
            </a:r>
            <a:endParaRPr/>
          </a:p>
        </p:txBody>
      </p:sp>
      <p:cxnSp>
        <p:nvCxnSpPr>
          <p:cNvPr id="205" name="Google Shape;205;p32"/>
          <p:cNvCxnSpPr/>
          <p:nvPr/>
        </p:nvCxnSpPr>
        <p:spPr>
          <a:xfrm>
            <a:off x="286750" y="4729150"/>
            <a:ext cx="463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2"/>
          <p:cNvSpPr txBox="1"/>
          <p:nvPr/>
        </p:nvSpPr>
        <p:spPr>
          <a:xfrm>
            <a:off x="1834450" y="4718875"/>
            <a:ext cx="16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Continuous Array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Distributed Key-Value Store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65"/>
              <a:t>Despite the graph partitioning with </a:t>
            </a:r>
            <a:r>
              <a:rPr lang="ko" sz="1865"/>
              <a:t>densely connected vertices,</a:t>
            </a:r>
            <a:endParaRPr sz="18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65"/>
              <a:t>still need to read data </a:t>
            </a:r>
            <a:r>
              <a:rPr lang="ko" sz="1865">
                <a:highlight>
                  <a:srgbClr val="FFD966"/>
                </a:highlight>
              </a:rPr>
              <a:t>from remote partitions</a:t>
            </a:r>
            <a:r>
              <a:rPr lang="ko" sz="1865"/>
              <a:t>.</a:t>
            </a:r>
            <a:br>
              <a:rPr lang="ko" sz="1865"/>
            </a:br>
            <a:r>
              <a:rPr lang="ko" sz="1865"/>
              <a:t>e.g. </a:t>
            </a:r>
            <a:r>
              <a:rPr lang="ko" sz="1865">
                <a:highlight>
                  <a:srgbClr val="FFD966"/>
                </a:highlight>
              </a:rPr>
              <a:t>Sparse graphs</a:t>
            </a:r>
            <a:r>
              <a:rPr lang="ko" sz="1865"/>
              <a:t> with vertices in other partitions.</a:t>
            </a:r>
            <a:endParaRPr sz="18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65">
                <a:highlight>
                  <a:srgbClr val="FFD966"/>
                </a:highlight>
              </a:rPr>
              <a:t>Accessing vertex/edge features</a:t>
            </a:r>
            <a:r>
              <a:rPr lang="ko" sz="1865"/>
              <a:t> usually accounts for the </a:t>
            </a:r>
            <a:r>
              <a:rPr lang="ko" sz="1865">
                <a:highlight>
                  <a:srgbClr val="FFD966"/>
                </a:highlight>
              </a:rPr>
              <a:t>majority of communication</a:t>
            </a:r>
            <a:r>
              <a:rPr lang="ko" sz="1865"/>
              <a:t> in GNN distributed training.</a:t>
            </a:r>
            <a:endParaRPr sz="18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65"/>
              <a:t>To simplify the data access on other machines,</a:t>
            </a:r>
            <a:endParaRPr sz="20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65"/>
              <a:t>DistDGL developed a </a:t>
            </a:r>
            <a:r>
              <a:rPr lang="ko" sz="1865">
                <a:highlight>
                  <a:srgbClr val="FFD966"/>
                </a:highlight>
              </a:rPr>
              <a:t>distributed in-memory key-value store (KVStore) </a:t>
            </a:r>
            <a:br>
              <a:rPr lang="ko" sz="1865"/>
            </a:br>
            <a:r>
              <a:rPr lang="ko" sz="1865"/>
              <a:t>dedicated to manage </a:t>
            </a:r>
            <a:endParaRPr sz="1865"/>
          </a:p>
          <a:p>
            <a:pPr indent="-3470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65"/>
              <a:buAutoNum type="arabicPeriod"/>
            </a:pPr>
            <a:r>
              <a:rPr lang="ko" sz="1865"/>
              <a:t>Vertex/Edge </a:t>
            </a:r>
            <a:r>
              <a:rPr lang="ko" sz="1865">
                <a:highlight>
                  <a:srgbClr val="FFD966"/>
                </a:highlight>
              </a:rPr>
              <a:t>features</a:t>
            </a:r>
            <a:endParaRPr sz="1865">
              <a:highlight>
                <a:srgbClr val="FFD966"/>
              </a:highlight>
            </a:endParaRPr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AutoNum type="arabicPeriod"/>
            </a:pPr>
            <a:r>
              <a:rPr lang="ko" sz="1865"/>
              <a:t>Vertex </a:t>
            </a:r>
            <a:r>
              <a:rPr lang="ko" sz="1865">
                <a:highlight>
                  <a:srgbClr val="FFD966"/>
                </a:highlight>
              </a:rPr>
              <a:t>Embeddings</a:t>
            </a:r>
            <a:r>
              <a:rPr lang="ko" sz="1865"/>
              <a:t>.</a:t>
            </a:r>
            <a:endParaRPr sz="1865"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Distributed Key-Value Store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KVStore is specialized for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better co-location</a:t>
            </a:r>
            <a:r>
              <a:rPr lang="ko"/>
              <a:t> of node/edge features (in both KVStore and partitions)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faster network access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efficient updates</a:t>
            </a:r>
            <a:r>
              <a:rPr lang="ko"/>
              <a:t> on sparse embeddings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DistDGL flexibly </a:t>
            </a:r>
            <a:r>
              <a:rPr lang="ko">
                <a:highlight>
                  <a:srgbClr val="FFD966"/>
                </a:highlight>
              </a:rPr>
              <a:t>aligns with graph partitions</a:t>
            </a:r>
            <a:r>
              <a:rPr lang="ko"/>
              <a:t> in each machine</a:t>
            </a:r>
            <a:br>
              <a:rPr lang="ko"/>
            </a:br>
            <a:r>
              <a:rPr lang="ko"/>
              <a:t>with </a:t>
            </a:r>
            <a:r>
              <a:rPr lang="ko">
                <a:highlight>
                  <a:srgbClr val="FFD966"/>
                </a:highlight>
              </a:rPr>
              <a:t>separated partition policies</a:t>
            </a:r>
            <a:r>
              <a:rPr lang="ko"/>
              <a:t> for each machine.</a:t>
            </a:r>
            <a:endParaRPr/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Distributed Key-Value Store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 optimization of KVStore is </a:t>
            </a:r>
            <a:r>
              <a:rPr lang="ko">
                <a:highlight>
                  <a:srgbClr val="FFD966"/>
                </a:highlight>
              </a:rPr>
              <a:t>to use Shared Memory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Thanks to </a:t>
            </a:r>
            <a:r>
              <a:rPr lang="ko">
                <a:highlight>
                  <a:srgbClr val="FFD966"/>
                </a:highlight>
              </a:rPr>
              <a:t>co-location</a:t>
            </a:r>
            <a:r>
              <a:rPr lang="ko"/>
              <a:t> of data/computation </a:t>
            </a:r>
            <a:r>
              <a:rPr lang="ko">
                <a:highlight>
                  <a:srgbClr val="FFD966"/>
                </a:highlight>
              </a:rPr>
              <a:t>within partitions</a:t>
            </a:r>
            <a:r>
              <a:rPr lang="ko"/>
              <a:t>,</a:t>
            </a:r>
            <a:br>
              <a:rPr lang="ko"/>
            </a:br>
            <a:r>
              <a:rPr lang="ko"/>
              <a:t>most of data access to KVStore is occurred </a:t>
            </a:r>
            <a:r>
              <a:rPr lang="ko">
                <a:highlight>
                  <a:srgbClr val="FFD966"/>
                </a:highlight>
              </a:rPr>
              <a:t>on local machine</a:t>
            </a:r>
            <a:r>
              <a:rPr lang="ko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Thus, instead of </a:t>
            </a:r>
            <a:r>
              <a:rPr lang="ko">
                <a:highlight>
                  <a:srgbClr val="FFD966"/>
                </a:highlight>
              </a:rPr>
              <a:t>IPC</a:t>
            </a:r>
            <a:r>
              <a:rPr lang="ko"/>
              <a:t>, </a:t>
            </a:r>
            <a:br>
              <a:rPr lang="ko"/>
            </a:br>
            <a:r>
              <a:rPr lang="ko"/>
              <a:t>the KVStore server shares data with the trainer processes </a:t>
            </a:r>
            <a:r>
              <a:rPr lang="ko">
                <a:highlight>
                  <a:srgbClr val="FFD966"/>
                </a:highlight>
              </a:rPr>
              <a:t>via shared memory</a:t>
            </a:r>
            <a:r>
              <a:rPr lang="ko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D966"/>
                </a:highlight>
              </a:rPr>
              <a:t>without IPC-related overhead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Also, for fast networks (e.g. Infiniband), </a:t>
            </a:r>
            <a:br>
              <a:rPr lang="ko"/>
            </a:br>
            <a:r>
              <a:rPr lang="ko"/>
              <a:t>DistDGL developed an </a:t>
            </a:r>
            <a:r>
              <a:rPr lang="ko">
                <a:highlight>
                  <a:srgbClr val="FFD966"/>
                </a:highlight>
              </a:rPr>
              <a:t>optimized RPC framework</a:t>
            </a:r>
            <a:r>
              <a:rPr lang="ko"/>
              <a:t>.</a:t>
            </a:r>
            <a:endParaRPr/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 Distributed Sampler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63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Sampling procedure: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T</a:t>
            </a:r>
            <a:r>
              <a:rPr lang="ko"/>
              <a:t>he trainer issues </a:t>
            </a:r>
            <a:r>
              <a:rPr lang="ko">
                <a:highlight>
                  <a:srgbClr val="FFD966"/>
                </a:highlight>
              </a:rPr>
              <a:t>sampling requests</a:t>
            </a:r>
            <a:r>
              <a:rPr lang="ko"/>
              <a:t> </a:t>
            </a:r>
            <a:br>
              <a:rPr lang="ko"/>
            </a:br>
            <a:r>
              <a:rPr lang="ko"/>
              <a:t>using the target vertices in the current partition.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The requests are dispatched to the machines </a:t>
            </a:r>
            <a:br>
              <a:rPr lang="ko"/>
            </a:br>
            <a:r>
              <a:rPr lang="ko"/>
              <a:t>according to the </a:t>
            </a:r>
            <a:r>
              <a:rPr lang="ko">
                <a:highlight>
                  <a:srgbClr val="FFD966"/>
                </a:highlight>
              </a:rPr>
              <a:t>core vertex assignment</a:t>
            </a:r>
            <a:r>
              <a:rPr lang="ko"/>
              <a:t> (from Graph partitioning)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When received, sampler servers call DGL’s </a:t>
            </a:r>
            <a:r>
              <a:rPr lang="ko">
                <a:highlight>
                  <a:srgbClr val="FFD966"/>
                </a:highlight>
              </a:rPr>
              <a:t>sampling operators</a:t>
            </a:r>
            <a:r>
              <a:rPr lang="ko"/>
              <a:t> on the local partition.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Transmit the result back to the trainer process.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The trainer </a:t>
            </a:r>
            <a:r>
              <a:rPr lang="ko">
                <a:highlight>
                  <a:srgbClr val="FFD966"/>
                </a:highlight>
              </a:rPr>
              <a:t>aggregates</a:t>
            </a:r>
            <a:r>
              <a:rPr lang="ko"/>
              <a:t> all the results to generate a mini-batch.</a:t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Mini-batch Trainer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35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highlight>
                  <a:srgbClr val="FFD966"/>
                </a:highlight>
              </a:rPr>
              <a:t>To balance the computation</a:t>
            </a:r>
            <a:r>
              <a:rPr lang="ko"/>
              <a:t> in each trainer,</a:t>
            </a:r>
            <a:br>
              <a:rPr lang="ko"/>
            </a:br>
            <a:r>
              <a:rPr lang="ko"/>
              <a:t>DistDGL uses a two-level strategy </a:t>
            </a:r>
            <a:r>
              <a:rPr lang="ko">
                <a:highlight>
                  <a:srgbClr val="FFD966"/>
                </a:highlight>
              </a:rPr>
              <a:t>to split the training set evenly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We MUST ensure that each trainer has </a:t>
            </a:r>
            <a:r>
              <a:rPr lang="ko">
                <a:highlight>
                  <a:srgbClr val="FFD966"/>
                </a:highlight>
              </a:rPr>
              <a:t>the same number of training samples</a:t>
            </a:r>
            <a:r>
              <a:rPr lang="ko"/>
              <a:t>. (</a:t>
            </a:r>
            <a:r>
              <a:rPr lang="ko" u="sng">
                <a:solidFill>
                  <a:schemeClr val="hlink"/>
                </a:solidFill>
                <a:hlinkClick action="ppaction://hlinksldjump" r:id="rId3"/>
              </a:rPr>
              <a:t>#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To do so: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Evenly split the training samples </a:t>
            </a:r>
            <a:r>
              <a:rPr lang="ko">
                <a:highlight>
                  <a:srgbClr val="FFD966"/>
                </a:highlight>
              </a:rPr>
              <a:t>based on their IDs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Assign the ID range to a machine</a:t>
            </a:r>
            <a:br>
              <a:rPr lang="ko"/>
            </a:br>
            <a:r>
              <a:rPr lang="ko"/>
              <a:t>whose graph partition has the </a:t>
            </a:r>
            <a:r>
              <a:rPr lang="ko">
                <a:highlight>
                  <a:srgbClr val="FFD966"/>
                </a:highlight>
              </a:rPr>
              <a:t>largest overlap</a:t>
            </a:r>
            <a:r>
              <a:rPr lang="ko"/>
              <a:t> with the ID range.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This is viable thanks to </a:t>
            </a:r>
            <a:r>
              <a:rPr lang="ko">
                <a:highlight>
                  <a:srgbClr val="FFD966"/>
                </a:highlight>
              </a:rPr>
              <a:t>ID relabeling</a:t>
            </a:r>
            <a:r>
              <a:rPr lang="ko"/>
              <a:t>.</a:t>
            </a:r>
            <a:endParaRPr/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575" y="183325"/>
            <a:ext cx="3922875" cy="127270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/>
          <p:nvPr/>
        </p:nvSpPr>
        <p:spPr>
          <a:xfrm>
            <a:off x="5836450" y="385775"/>
            <a:ext cx="435900" cy="4359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7739075" y="385775"/>
            <a:ext cx="435900" cy="4359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3.4 Mini-batch Trainer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This misalignment is a </a:t>
            </a:r>
            <a:r>
              <a:rPr lang="ko" sz="2000">
                <a:highlight>
                  <a:srgbClr val="FFD966"/>
                </a:highlight>
              </a:rPr>
              <a:t>tradeoff</a:t>
            </a:r>
            <a:r>
              <a:rPr lang="ko" sz="2000"/>
              <a:t> between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Load balancing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Data locality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/>
              <a:t>In practice, as long as the </a:t>
            </a:r>
            <a:r>
              <a:rPr lang="ko" sz="2000">
                <a:highlight>
                  <a:srgbClr val="FFD966"/>
                </a:highlight>
              </a:rPr>
              <a:t>graph partitioning</a:t>
            </a:r>
            <a:r>
              <a:rPr lang="ko" sz="2000"/>
              <a:t> balances the number of training samples between partitions,</a:t>
            </a:r>
            <a:br>
              <a:rPr lang="ko" sz="2000"/>
            </a:br>
            <a:r>
              <a:rPr lang="ko" sz="2000"/>
              <a:t>the tradeoff is </a:t>
            </a:r>
            <a:r>
              <a:rPr lang="ko" sz="2000">
                <a:highlight>
                  <a:srgbClr val="FFD966"/>
                </a:highlight>
              </a:rPr>
              <a:t>negligible</a:t>
            </a:r>
            <a:r>
              <a:rPr lang="ko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575" y="183325"/>
            <a:ext cx="3922875" cy="127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3.4 Mini-batch Trainer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For distributed CPU training, </a:t>
            </a:r>
            <a:br>
              <a:rPr lang="ko"/>
            </a:br>
            <a:r>
              <a:rPr lang="ko"/>
              <a:t>DistDGL parallelizes the computation with both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Multithreading</a:t>
            </a:r>
            <a:br>
              <a:rPr lang="ko"/>
            </a:br>
            <a:r>
              <a:rPr lang="ko"/>
              <a:t>for </a:t>
            </a:r>
            <a:r>
              <a:rPr lang="ko">
                <a:highlight>
                  <a:srgbClr val="FFD966"/>
                </a:highlight>
              </a:rPr>
              <a:t>operator computations</a:t>
            </a:r>
            <a:br>
              <a:rPr lang="ko"/>
            </a:br>
            <a:r>
              <a:rPr lang="ko"/>
              <a:t>e.g. Matrix multiplication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Multiprocessing</a:t>
            </a:r>
            <a:br>
              <a:rPr lang="ko"/>
            </a:br>
            <a:r>
              <a:rPr lang="ko"/>
              <a:t>for cluster with </a:t>
            </a:r>
            <a:r>
              <a:rPr lang="ko">
                <a:highlight>
                  <a:srgbClr val="FFD966"/>
                </a:highlight>
              </a:rPr>
              <a:t>NUMA architecture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NOTE: </a:t>
            </a:r>
            <a:r>
              <a:rPr lang="ko">
                <a:highlight>
                  <a:srgbClr val="FFD966"/>
                </a:highlight>
              </a:rPr>
              <a:t>More trainer processes</a:t>
            </a:r>
            <a:r>
              <a:rPr lang="ko"/>
              <a:t> result in </a:t>
            </a:r>
            <a:r>
              <a:rPr lang="ko">
                <a:highlight>
                  <a:srgbClr val="FFD966"/>
                </a:highlight>
              </a:rPr>
              <a:t>more communication overhead </a:t>
            </a:r>
            <a:br>
              <a:rPr lang="ko"/>
            </a:br>
            <a:r>
              <a:rPr lang="ko"/>
              <a:t>for model parameter updates. (Tradeoff)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Basis for evaluation: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Can DistDGL train GNNs </a:t>
            </a:r>
            <a:r>
              <a:rPr lang="ko" sz="2100">
                <a:highlight>
                  <a:srgbClr val="FFD966"/>
                </a:highlight>
              </a:rPr>
              <a:t>on large graphs</a:t>
            </a:r>
            <a:r>
              <a:rPr lang="ko" sz="2100"/>
              <a:t> on cluster </a:t>
            </a:r>
            <a:r>
              <a:rPr lang="ko" sz="2100">
                <a:highlight>
                  <a:srgbClr val="FFD966"/>
                </a:highlight>
              </a:rPr>
              <a:t>in scale</a:t>
            </a:r>
            <a:r>
              <a:rPr lang="ko" sz="2100"/>
              <a:t>?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Can DistDGL effectively increase the </a:t>
            </a:r>
            <a:r>
              <a:rPr lang="ko" sz="2100">
                <a:highlight>
                  <a:srgbClr val="FFD966"/>
                </a:highlight>
              </a:rPr>
              <a:t>data locality</a:t>
            </a:r>
            <a:r>
              <a:rPr lang="ko" sz="2100"/>
              <a:t> for GNN training?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Can load balancing strategies effectively </a:t>
            </a:r>
            <a:r>
              <a:rPr lang="ko" sz="2100">
                <a:highlight>
                  <a:srgbClr val="FFD966"/>
                </a:highlight>
              </a:rPr>
              <a:t>balance the workloads in cluster</a:t>
            </a:r>
            <a:r>
              <a:rPr lang="ko" sz="2100"/>
              <a:t>?</a:t>
            </a:r>
            <a:endParaRPr sz="2100"/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4.1. Benchmarks /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191"/>
              <a:t>B</a:t>
            </a:r>
            <a:r>
              <a:rPr b="1" lang="ko" sz="2191"/>
              <a:t>enchmarks</a:t>
            </a:r>
            <a:endParaRPr b="1" sz="21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highlight>
                  <a:srgbClr val="FFD966"/>
                </a:highlight>
              </a:rPr>
              <a:t>GraphSAGE</a:t>
            </a:r>
            <a:r>
              <a:rPr lang="ko"/>
              <a:t> model</a:t>
            </a:r>
            <a:br>
              <a:rPr lang="ko"/>
            </a:br>
            <a:r>
              <a:rPr lang="ko"/>
              <a:t>on two </a:t>
            </a:r>
            <a:r>
              <a:rPr lang="ko">
                <a:highlight>
                  <a:srgbClr val="FFD966"/>
                </a:highlight>
              </a:rPr>
              <a:t>Open Graph Benchmark (OGB)</a:t>
            </a:r>
            <a:r>
              <a:rPr lang="ko"/>
              <a:t>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191"/>
              <a:t>Settings</a:t>
            </a:r>
            <a:endParaRPr b="1" sz="21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 cluster of </a:t>
            </a:r>
            <a:r>
              <a:rPr lang="ko">
                <a:highlight>
                  <a:srgbClr val="FFD966"/>
                </a:highlight>
              </a:rPr>
              <a:t>eight AWS EC2 m5n.24xlarge</a:t>
            </a:r>
            <a:r>
              <a:rPr lang="ko"/>
              <a:t> instances (96 VCPU, 384GB RAM each)</a:t>
            </a:r>
            <a:br>
              <a:rPr lang="ko"/>
            </a:br>
            <a:r>
              <a:rPr lang="ko"/>
              <a:t>connected by a </a:t>
            </a:r>
            <a:r>
              <a:rPr lang="ko">
                <a:highlight>
                  <a:srgbClr val="FFD966"/>
                </a:highlight>
              </a:rPr>
              <a:t>100Gbps network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775" y="337850"/>
            <a:ext cx="4574950" cy="1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3000">
                <a:solidFill>
                  <a:srgbClr val="000000"/>
                </a:solidFill>
              </a:rPr>
              <a:t>Problem specification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Hardships in distributed training GNN on giant Graph at scale: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>
                <a:solidFill>
                  <a:schemeClr val="dk1"/>
                </a:solidFill>
              </a:rPr>
              <a:t>Generate </a:t>
            </a:r>
            <a:r>
              <a:rPr lang="ko" sz="2000">
                <a:solidFill>
                  <a:schemeClr val="dk1"/>
                </a:solidFill>
                <a:highlight>
                  <a:srgbClr val="FFD966"/>
                </a:highlight>
              </a:rPr>
              <a:t>proper </a:t>
            </a:r>
            <a:r>
              <a:rPr lang="ko" sz="2000">
                <a:solidFill>
                  <a:schemeClr val="dk1"/>
                </a:solidFill>
                <a:highlight>
                  <a:srgbClr val="FFD966"/>
                </a:highlight>
              </a:rPr>
              <a:t>Mini-batch</a:t>
            </a:r>
            <a:r>
              <a:rPr lang="ko" sz="2000">
                <a:solidFill>
                  <a:schemeClr val="dk1"/>
                </a:solidFill>
              </a:rPr>
              <a:t> on large graph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>
                <a:solidFill>
                  <a:schemeClr val="dk1"/>
                </a:solidFill>
                <a:highlight>
                  <a:srgbClr val="FFD966"/>
                </a:highlight>
              </a:rPr>
              <a:t>Distributed parameters update</a:t>
            </a:r>
            <a:r>
              <a:rPr lang="ko" sz="2000">
                <a:solidFill>
                  <a:schemeClr val="dk1"/>
                </a:solidFill>
              </a:rPr>
              <a:t> on GNN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>
                <a:solidFill>
                  <a:schemeClr val="dk1"/>
                </a:solidFill>
                <a:highlight>
                  <a:srgbClr val="FFD966"/>
                </a:highlight>
              </a:rPr>
              <a:t>Overhead</a:t>
            </a:r>
            <a:r>
              <a:rPr lang="ko" sz="2000">
                <a:solidFill>
                  <a:schemeClr val="dk1"/>
                </a:solidFill>
              </a:rPr>
              <a:t> due to Network Communication in cluster.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4.2. Comparison to other distributed GNN frameworks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Comparison of </a:t>
            </a:r>
            <a:r>
              <a:rPr lang="ko">
                <a:highlight>
                  <a:srgbClr val="FFD966"/>
                </a:highlight>
              </a:rPr>
              <a:t>Training speed</a:t>
            </a:r>
            <a:r>
              <a:rPr lang="ko"/>
              <a:t> with Euler.</a:t>
            </a:r>
            <a:endParaRPr sz="1800"/>
          </a:p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8175"/>
            <a:ext cx="5105701" cy="25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2"/>
          <p:cNvSpPr txBox="1"/>
          <p:nvPr/>
        </p:nvSpPr>
        <p:spPr>
          <a:xfrm>
            <a:off x="5572475" y="249317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DistDGL gets </a:t>
            </a:r>
            <a:r>
              <a:rPr lang="ko" sz="1800">
                <a:solidFill>
                  <a:schemeClr val="dk2"/>
                </a:solidFill>
                <a:highlight>
                  <a:srgbClr val="FFD966"/>
                </a:highlight>
              </a:rPr>
              <a:t>2.2× speedup</a:t>
            </a:r>
            <a:r>
              <a:rPr lang="ko" sz="1800">
                <a:solidFill>
                  <a:schemeClr val="dk2"/>
                </a:solidFill>
              </a:rPr>
              <a:t> over Euler </a:t>
            </a:r>
            <a:br>
              <a:rPr lang="ko" sz="1800">
                <a:solidFill>
                  <a:schemeClr val="dk2"/>
                </a:solidFill>
              </a:rPr>
            </a:br>
            <a:r>
              <a:rPr lang="ko" sz="1800">
                <a:solidFill>
                  <a:schemeClr val="dk2"/>
                </a:solidFill>
              </a:rPr>
              <a:t>in all different batch sizes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4.2. Comparison to other distributed GNN frameworks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1" name="Google Shape;2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726" y="1440250"/>
            <a:ext cx="6654550" cy="30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4.2.1. Data Copy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main advantage of DistDGL (</a:t>
            </a:r>
            <a:r>
              <a:rPr lang="ko">
                <a:highlight>
                  <a:srgbClr val="FFD966"/>
                </a:highlight>
              </a:rPr>
              <a:t>5x speed up</a:t>
            </a:r>
            <a:r>
              <a:rPr lang="ko"/>
              <a:t> over Euler)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is thanks to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METIS</a:t>
            </a:r>
            <a:r>
              <a:rPr lang="ko"/>
              <a:t> </a:t>
            </a:r>
            <a:br>
              <a:rPr lang="ko"/>
            </a:br>
            <a:r>
              <a:rPr lang="ko"/>
              <a:t>for Graph partitioning with minimal edge cuts.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Co-location of partition data</a:t>
            </a:r>
            <a:r>
              <a:rPr lang="ko"/>
              <a:t> within trainers </a:t>
            </a:r>
            <a:br>
              <a:rPr lang="ko"/>
            </a:br>
            <a:r>
              <a:rPr lang="ko"/>
              <a:t>for Network communication reduction.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Speed of data copy: </a:t>
            </a:r>
            <a:br>
              <a:rPr lang="ko"/>
            </a:br>
            <a:r>
              <a:rPr lang="ko"/>
              <a:t>(Nearly) </a:t>
            </a:r>
            <a:r>
              <a:rPr lang="ko">
                <a:highlight>
                  <a:srgbClr val="FFD966"/>
                </a:highlight>
              </a:rPr>
              <a:t>Local memory copy</a:t>
            </a:r>
            <a:r>
              <a:rPr lang="ko"/>
              <a:t> of DistDGL &lt;&lt;&lt; TCP/IP (RPC) of Euler.</a:t>
            </a:r>
            <a:endParaRPr/>
          </a:p>
        </p:txBody>
      </p:sp>
      <p:sp>
        <p:nvSpPr>
          <p:cNvPr id="298" name="Google Shape;29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4.2.2. Sampling / Implementation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Sampling </a:t>
            </a:r>
            <a:r>
              <a:rPr lang="ko"/>
              <a:t>(</a:t>
            </a:r>
            <a:r>
              <a:rPr lang="ko">
                <a:highlight>
                  <a:srgbClr val="FFD966"/>
                </a:highlight>
              </a:rPr>
              <a:t>2x speed up</a:t>
            </a:r>
            <a:r>
              <a:rPr lang="ko"/>
              <a:t> over Euler)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Thanks to DistDGL samples majority of vertices and edges </a:t>
            </a:r>
            <a:r>
              <a:rPr lang="ko">
                <a:highlight>
                  <a:srgbClr val="FFD966"/>
                </a:highlight>
              </a:rPr>
              <a:t>from the local partition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to generate mini-batches.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306" name="Google Shape;306;p45"/>
          <p:cNvCxnSpPr>
            <a:stCxn id="304" idx="1"/>
          </p:cNvCxnSpPr>
          <p:nvPr/>
        </p:nvCxnSpPr>
        <p:spPr>
          <a:xfrm>
            <a:off x="311700" y="2860675"/>
            <a:ext cx="852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45"/>
          <p:cNvSpPr txBox="1"/>
          <p:nvPr/>
        </p:nvSpPr>
        <p:spPr>
          <a:xfrm>
            <a:off x="-500050" y="376475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5"/>
          <p:cNvSpPr txBox="1"/>
          <p:nvPr/>
        </p:nvSpPr>
        <p:spPr>
          <a:xfrm>
            <a:off x="311700" y="3207550"/>
            <a:ext cx="82821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Implementation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DistDGL relies on DGL and </a:t>
            </a:r>
            <a:r>
              <a:rPr lang="ko" sz="1800">
                <a:solidFill>
                  <a:schemeClr val="dk2"/>
                </a:solidFill>
                <a:highlight>
                  <a:srgbClr val="FFD966"/>
                </a:highlight>
              </a:rPr>
              <a:t>PyTorch</a:t>
            </a:r>
            <a:r>
              <a:rPr lang="ko" sz="1800">
                <a:solidFill>
                  <a:schemeClr val="dk2"/>
                </a:solidFill>
              </a:rPr>
              <a:t> </a:t>
            </a:r>
            <a:br>
              <a:rPr lang="ko" sz="1800">
                <a:solidFill>
                  <a:schemeClr val="dk2"/>
                </a:solidFill>
              </a:rPr>
            </a:br>
            <a:r>
              <a:rPr lang="ko" sz="1800">
                <a:solidFill>
                  <a:schemeClr val="dk2"/>
                </a:solidFill>
              </a:rPr>
              <a:t>which</a:t>
            </a:r>
            <a:r>
              <a:rPr lang="ko" sz="1800">
                <a:solidFill>
                  <a:schemeClr val="dk2"/>
                </a:solidFill>
              </a:rPr>
              <a:t> are slightly faster than Tensorflow of Euler.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But, Batch computation and Gradient Synchronization are </a:t>
            </a:r>
            <a:r>
              <a:rPr lang="ko" sz="1800">
                <a:solidFill>
                  <a:schemeClr val="dk2"/>
                </a:solidFill>
                <a:highlight>
                  <a:srgbClr val="FFD966"/>
                </a:highlight>
              </a:rPr>
              <a:t>coupled in PyTorch</a:t>
            </a:r>
            <a:r>
              <a:rPr lang="ko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4.3. Comparison of Sparse Embedding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Sparse embedding performance is </a:t>
            </a:r>
            <a:r>
              <a:rPr lang="ko"/>
              <a:t>evaluated</a:t>
            </a:r>
            <a:r>
              <a:rPr lang="ko"/>
              <a:t> with </a:t>
            </a:r>
            <a:r>
              <a:rPr lang="ko">
                <a:highlight>
                  <a:srgbClr val="FFD966"/>
                </a:highlight>
              </a:rPr>
              <a:t>modified GraphSage model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Comparison target is </a:t>
            </a:r>
            <a:r>
              <a:rPr lang="ko">
                <a:highlight>
                  <a:srgbClr val="FFD966"/>
                </a:highlight>
              </a:rPr>
              <a:t>PyTroch Sparse Embedding</a:t>
            </a:r>
            <a:r>
              <a:rPr lang="ko"/>
              <a:t>.</a:t>
            </a:r>
            <a:endParaRPr/>
          </a:p>
        </p:txBody>
      </p:sp>
      <p:sp>
        <p:nvSpPr>
          <p:cNvPr id="315" name="Google Shape;31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16" name="Google Shape;3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988" y="2069450"/>
            <a:ext cx="5022024" cy="273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4.3. Comparison of Sparse Embedding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DistDGL gets almost </a:t>
            </a:r>
            <a:r>
              <a:rPr lang="ko">
                <a:highlight>
                  <a:srgbClr val="FFD966"/>
                </a:highlight>
              </a:rPr>
              <a:t>70x speed up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is thanks to efficient update of sparse embedding </a:t>
            </a:r>
            <a:r>
              <a:rPr lang="ko">
                <a:highlight>
                  <a:srgbClr val="FFD966"/>
                </a:highlight>
              </a:rPr>
              <a:t>via KVStore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 </a:t>
            </a:r>
            <a:r>
              <a:rPr lang="ko"/>
              <a:t>contrast</a:t>
            </a:r>
            <a:r>
              <a:rPr lang="ko"/>
              <a:t>, PyTorch (</a:t>
            </a:r>
            <a:r>
              <a:rPr lang="ko" sz="155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DistributedDataParallel</a:t>
            </a:r>
            <a:r>
              <a:rPr lang="ko"/>
              <a:t> Module) requires the gradient tensor must have </a:t>
            </a:r>
            <a:r>
              <a:rPr lang="ko">
                <a:highlight>
                  <a:srgbClr val="FFD966"/>
                </a:highlight>
              </a:rPr>
              <a:t>the same shape</a:t>
            </a:r>
            <a:r>
              <a:rPr lang="ko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deteriorating performance by </a:t>
            </a:r>
            <a:r>
              <a:rPr lang="ko">
                <a:highlight>
                  <a:srgbClr val="FFD966"/>
                </a:highlight>
              </a:rPr>
              <a:t>padding</a:t>
            </a:r>
            <a:r>
              <a:rPr lang="ko"/>
              <a:t> the gradient tensor. </a:t>
            </a:r>
            <a:endParaRPr/>
          </a:p>
        </p:txBody>
      </p:sp>
      <p:sp>
        <p:nvSpPr>
          <p:cNvPr id="323" name="Google Shape;32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4.4. Scalability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DistDGL achieves a </a:t>
            </a:r>
            <a:r>
              <a:rPr lang="ko">
                <a:highlight>
                  <a:srgbClr val="FFD966"/>
                </a:highlight>
              </a:rPr>
              <a:t>linear speedup</a:t>
            </a:r>
            <a:br>
              <a:rPr lang="ko"/>
            </a:br>
            <a:r>
              <a:rPr lang="ko"/>
              <a:t>as the number of machines increases.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indicates that DistDGL’s optimization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well handles network communication.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well balances the workloads.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21951" cy="381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4.5. Ablation study for Graph partitioning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Comparison of DistDGL’s Graph partitioning (multi-constraints METIS) with two alternatives: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R</a:t>
            </a:r>
            <a:r>
              <a:rPr lang="ko" sz="2000"/>
              <a:t>andom graph partitioning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Default METIS partitioning (without multi-constraints)</a:t>
            </a:r>
            <a:endParaRPr sz="2000"/>
          </a:p>
        </p:txBody>
      </p:sp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4.5. Ablation study for Graph partitioning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OGB-product dataset,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Default METIS partitioning performs well compared with random partitioning,</a:t>
            </a:r>
            <a:br>
              <a:rPr lang="ko"/>
            </a:br>
            <a:r>
              <a:rPr lang="ko"/>
              <a:t>which suggests that </a:t>
            </a:r>
            <a:r>
              <a:rPr lang="ko">
                <a:highlight>
                  <a:srgbClr val="FFD966"/>
                </a:highlight>
              </a:rPr>
              <a:t>METIS’ network communication reduction</a:t>
            </a:r>
            <a:r>
              <a:rPr lang="ko"/>
              <a:t> (due to partitioning) works well.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Multi-constraint METIS gains 4% improvement over Default METIS.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46" name="Google Shape;3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012" y="3201676"/>
            <a:ext cx="4085975" cy="17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4.5. Ablation study for Graph partitioning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OGB-paper dataset,</a:t>
            </a:r>
            <a:br>
              <a:rPr lang="ko"/>
            </a:br>
            <a:r>
              <a:rPr lang="ko"/>
              <a:t>where data is </a:t>
            </a:r>
            <a:r>
              <a:rPr lang="ko">
                <a:highlight>
                  <a:srgbClr val="FFD966"/>
                </a:highlight>
              </a:rPr>
              <a:t>highly </a:t>
            </a:r>
            <a:r>
              <a:rPr lang="ko">
                <a:highlight>
                  <a:srgbClr val="FFD966"/>
                </a:highlight>
              </a:rPr>
              <a:t>imbalanced</a:t>
            </a:r>
            <a:r>
              <a:rPr lang="ko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Default METIS performs worse than Random partitioning.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This suggests that Multi-constraint METIS’ ability to </a:t>
            </a:r>
            <a:r>
              <a:rPr lang="ko">
                <a:highlight>
                  <a:srgbClr val="FFD966"/>
                </a:highlight>
              </a:rPr>
              <a:t>further balancing partitions</a:t>
            </a:r>
            <a:r>
              <a:rPr lang="ko"/>
              <a:t> (</a:t>
            </a:r>
            <a:r>
              <a:rPr lang="ko">
                <a:highlight>
                  <a:srgbClr val="FFD966"/>
                </a:highlight>
              </a:rPr>
              <a:t>Load Balancing</a:t>
            </a:r>
            <a:r>
              <a:rPr lang="ko"/>
              <a:t>) plays an important role in imbalanced dataset.</a:t>
            </a:r>
            <a:endParaRPr/>
          </a:p>
        </p:txBody>
      </p:sp>
      <p:sp>
        <p:nvSpPr>
          <p:cNvPr id="353" name="Google Shape;35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54" name="Google Shape;3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813" y="3265975"/>
            <a:ext cx="3942374" cy="17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000"/>
              <a:t>1.1 Mini-batch Training on GNN</a:t>
            </a:r>
            <a:endParaRPr sz="30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r>
              <a:rPr lang="ko"/>
              <a:t>ini-batch training on GNNs is difficult because: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Graph inherently represents the </a:t>
            </a:r>
            <a:r>
              <a:rPr lang="ko">
                <a:highlight>
                  <a:srgbClr val="FFD966"/>
                </a:highlight>
              </a:rPr>
              <a:t>dependencies among training samples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each mini-batch must incorporate those depending samples</a:t>
            </a:r>
            <a:br>
              <a:rPr lang="ko"/>
            </a:br>
            <a:r>
              <a:rPr lang="ko">
                <a:highlight>
                  <a:srgbClr val="FFD966"/>
                </a:highlight>
              </a:rPr>
              <a:t>whose number usually grows exponentially</a:t>
            </a:r>
            <a:r>
              <a:rPr lang="ko"/>
              <a:t> with Search depths (hops).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400" y="2850387"/>
            <a:ext cx="2385687" cy="20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979025" y="3200413"/>
            <a:ext cx="4932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Example: Mini-batch for Node 1 as Target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search depth = 1 : [2, 3, 4, 5, 6]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For search depth = 2 : [], [4], [3, 6, 7, 8, 10], [9], [4, 7, 11]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1.2 Distributed Parameters update on GNN</a:t>
            </a:r>
            <a:endParaRPr sz="30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Previous distributed GNNs are </a:t>
            </a:r>
            <a:r>
              <a:rPr lang="ko" sz="1700"/>
              <a:t>designed</a:t>
            </a:r>
            <a:r>
              <a:rPr lang="ko" sz="1700"/>
              <a:t> for </a:t>
            </a:r>
            <a:r>
              <a:rPr lang="ko" sz="1700">
                <a:highlight>
                  <a:srgbClr val="FFD966"/>
                </a:highlight>
              </a:rPr>
              <a:t>Full graph computation</a:t>
            </a:r>
            <a:br>
              <a:rPr lang="ko" sz="1700"/>
            </a:br>
            <a:r>
              <a:rPr lang="ko" sz="1700"/>
              <a:t>expressed in the </a:t>
            </a:r>
            <a:r>
              <a:rPr lang="ko" sz="1700">
                <a:highlight>
                  <a:srgbClr val="FFD966"/>
                </a:highlight>
              </a:rPr>
              <a:t>vertex-centric</a:t>
            </a:r>
            <a:r>
              <a:rPr lang="ko" sz="1700"/>
              <a:t> program paradigm, not edges.</a:t>
            </a:r>
            <a:br>
              <a:rPr lang="ko" sz="1700"/>
            </a:br>
            <a:r>
              <a:rPr lang="ko" sz="1700"/>
              <a:t>i.e. Entire clusters are synced to compute the full </a:t>
            </a:r>
            <a:r>
              <a:rPr lang="ko" sz="1700"/>
              <a:t>graph as a whole.</a:t>
            </a:r>
            <a:br>
              <a:rPr lang="ko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Existing domain-specific frameworks (DGL, PyTorch-Geometric) are mainly developed for </a:t>
            </a:r>
            <a:r>
              <a:rPr lang="ko" sz="1700">
                <a:highlight>
                  <a:srgbClr val="FFD966"/>
                </a:highlight>
              </a:rPr>
              <a:t>single machine training</a:t>
            </a:r>
            <a:r>
              <a:rPr lang="ko" sz="1700"/>
              <a:t>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Techniques in other domains can’t be well adopted to GNN </a:t>
            </a:r>
            <a:br>
              <a:rPr lang="ko" sz="1700"/>
            </a:br>
            <a:r>
              <a:rPr lang="ko" sz="1700"/>
              <a:t>due to </a:t>
            </a:r>
            <a:r>
              <a:rPr lang="ko" sz="1700">
                <a:highlight>
                  <a:srgbClr val="FFD966"/>
                </a:highlight>
              </a:rPr>
              <a:t>vertex dependencies</a:t>
            </a:r>
            <a:r>
              <a:rPr lang="ko" sz="1700"/>
              <a:t>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Others suffer from the </a:t>
            </a:r>
            <a:r>
              <a:rPr lang="ko" sz="1700">
                <a:highlight>
                  <a:srgbClr val="FFD966"/>
                </a:highlight>
              </a:rPr>
              <a:t>huge network traffic</a:t>
            </a:r>
            <a:r>
              <a:rPr lang="ko" sz="1700"/>
              <a:t> caused by fetching neighbor node data.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1.3 </a:t>
            </a:r>
            <a:r>
              <a:rPr lang="ko" sz="3000"/>
              <a:t>Network Traffic Overload</a:t>
            </a:r>
            <a:endParaRPr sz="30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Due to the </a:t>
            </a:r>
            <a:r>
              <a:rPr lang="ko">
                <a:highlight>
                  <a:srgbClr val="FFD966"/>
                </a:highlight>
              </a:rPr>
              <a:t>vertex dependency</a:t>
            </a:r>
            <a:r>
              <a:rPr lang="ko"/>
              <a:t>, </a:t>
            </a:r>
            <a:br>
              <a:rPr lang="ko"/>
            </a:br>
            <a:r>
              <a:rPr lang="ko"/>
              <a:t>distributed GNN training requires </a:t>
            </a:r>
            <a:r>
              <a:rPr lang="ko">
                <a:highlight>
                  <a:srgbClr val="FFD966"/>
                </a:highlight>
              </a:rPr>
              <a:t>to fetch hundreds of neighbor vertex data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c.f. </a:t>
            </a:r>
            <a:r>
              <a:rPr lang="ko">
                <a:highlight>
                  <a:srgbClr val="FFD966"/>
                </a:highlight>
              </a:rPr>
              <a:t>Exchanging the gradients</a:t>
            </a:r>
            <a:r>
              <a:rPr lang="ko"/>
              <a:t> on other domains.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Size of Data to transfer : Vertex Data &gt;&gt;&gt; Gradients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75" y="3094550"/>
            <a:ext cx="3192800" cy="14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714375" y="4656625"/>
            <a:ext cx="33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▲ </a:t>
            </a:r>
            <a:r>
              <a:rPr lang="ko"/>
              <a:t>Distributed training on traditional DL.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150" y="2882800"/>
            <a:ext cx="3229001" cy="16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157750" y="4492875"/>
            <a:ext cx="335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▲</a:t>
            </a:r>
            <a:r>
              <a:rPr lang="ko"/>
              <a:t> 2 mini-batches with lots of neighboring vertices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2.1. </a:t>
            </a:r>
            <a:r>
              <a:rPr lang="ko" sz="3000"/>
              <a:t>Contribution - Solve Hardships</a:t>
            </a:r>
            <a:endParaRPr sz="30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To generate proper, well-balanced mini-batch:</a:t>
            </a:r>
            <a:br>
              <a:rPr lang="ko"/>
            </a:br>
            <a:r>
              <a:rPr lang="ko"/>
              <a:t>DistDGL allows </a:t>
            </a:r>
            <a:r>
              <a:rPr lang="ko">
                <a:highlight>
                  <a:srgbClr val="FFD966"/>
                </a:highlight>
              </a:rPr>
              <a:t>ego-networks</a:t>
            </a:r>
            <a:r>
              <a:rPr lang="ko"/>
              <a:t> forming the mini-batches to </a:t>
            </a:r>
            <a:r>
              <a:rPr lang="ko">
                <a:highlight>
                  <a:srgbClr val="FFD966"/>
                </a:highlight>
              </a:rPr>
              <a:t>efficiently include non-local nodes</a:t>
            </a:r>
            <a:r>
              <a:rPr lang="ko"/>
              <a:t> (i.e. Nodes in other partitions/machines).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For distributed training on GNN:</a:t>
            </a:r>
            <a:br>
              <a:rPr lang="ko"/>
            </a:br>
            <a:r>
              <a:rPr lang="ko"/>
              <a:t>DistDGL follows </a:t>
            </a:r>
            <a:r>
              <a:rPr lang="ko">
                <a:highlight>
                  <a:srgbClr val="FFD966"/>
                </a:highlight>
              </a:rPr>
              <a:t>Synchronous training approach</a:t>
            </a:r>
            <a:r>
              <a:rPr lang="ko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To reduce network overhead:</a:t>
            </a:r>
            <a:br>
              <a:rPr lang="ko"/>
            </a:br>
            <a:r>
              <a:rPr lang="ko"/>
              <a:t>DistDGL adopts </a:t>
            </a:r>
            <a:r>
              <a:rPr lang="ko">
                <a:highlight>
                  <a:srgbClr val="FFD966"/>
                </a:highlight>
              </a:rPr>
              <a:t>METIS</a:t>
            </a:r>
            <a:r>
              <a:rPr lang="ko"/>
              <a:t>, a high-quality and lightweight </a:t>
            </a:r>
            <a:r>
              <a:rPr lang="ko">
                <a:highlight>
                  <a:srgbClr val="FFD966"/>
                </a:highlight>
              </a:rPr>
              <a:t>min-cut graph partitioning algorithm</a:t>
            </a:r>
            <a:r>
              <a:rPr lang="ko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3000"/>
              <a:t>Terminology - </a:t>
            </a:r>
            <a:r>
              <a:rPr lang="ko" sz="3000"/>
              <a:t>Ego Network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Ego networks consist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 focal node ("</a:t>
            </a:r>
            <a:r>
              <a:rPr lang="ko">
                <a:highlight>
                  <a:srgbClr val="FFD966"/>
                </a:highlight>
              </a:rPr>
              <a:t>ego</a:t>
            </a:r>
            <a:r>
              <a:rPr lang="ko"/>
              <a:t>")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 nodes to whom ego is directly connected</a:t>
            </a:r>
            <a:br>
              <a:rPr lang="ko"/>
            </a:br>
            <a:r>
              <a:rPr lang="ko"/>
              <a:t>(these are called "</a:t>
            </a:r>
            <a:r>
              <a:rPr lang="ko">
                <a:highlight>
                  <a:srgbClr val="FFD966"/>
                </a:highlight>
              </a:rPr>
              <a:t>alters</a:t>
            </a:r>
            <a:r>
              <a:rPr lang="ko"/>
              <a:t>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 GNN context,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Ego node becomes </a:t>
            </a:r>
            <a:r>
              <a:rPr lang="ko">
                <a:highlight>
                  <a:srgbClr val="FFD966"/>
                </a:highlight>
              </a:rPr>
              <a:t>target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Alters become </a:t>
            </a:r>
            <a:r>
              <a:rPr lang="ko">
                <a:highlight>
                  <a:srgbClr val="FFD966"/>
                </a:highlight>
              </a:rPr>
              <a:t>features</a:t>
            </a:r>
            <a:r>
              <a:rPr lang="ko"/>
              <a:t>.</a:t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3250"/>
          <a:stretch/>
        </p:blipFill>
        <p:spPr>
          <a:xfrm>
            <a:off x="5212550" y="2843225"/>
            <a:ext cx="2165625" cy="18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 sz="3000"/>
              <a:t>2.2. </a:t>
            </a:r>
            <a:r>
              <a:rPr lang="ko" sz="3000"/>
              <a:t>Contribution - Further achievements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" sz="1700">
                <a:solidFill>
                  <a:schemeClr val="dk1"/>
                </a:solidFill>
              </a:rPr>
              <a:t>Design </a:t>
            </a:r>
            <a:r>
              <a:rPr lang="ko" sz="1700">
                <a:solidFill>
                  <a:schemeClr val="dk1"/>
                </a:solidFill>
                <a:highlight>
                  <a:srgbClr val="FFD966"/>
                </a:highlight>
              </a:rPr>
              <a:t>Distributed training architecture</a:t>
            </a:r>
            <a:r>
              <a:rPr lang="ko" sz="1700">
                <a:solidFill>
                  <a:schemeClr val="dk1"/>
                </a:solidFill>
              </a:rPr>
              <a:t> for training GNN on giant graph.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" sz="1700">
                <a:solidFill>
                  <a:schemeClr val="dk1"/>
                </a:solidFill>
              </a:rPr>
              <a:t>D</a:t>
            </a:r>
            <a:r>
              <a:rPr lang="ko" sz="1700">
                <a:solidFill>
                  <a:schemeClr val="dk1"/>
                </a:solidFill>
              </a:rPr>
              <a:t>eploy </a:t>
            </a:r>
            <a:r>
              <a:rPr lang="ko" sz="1700">
                <a:solidFill>
                  <a:schemeClr val="dk1"/>
                </a:solidFill>
                <a:highlight>
                  <a:srgbClr val="FFD966"/>
                </a:highlight>
              </a:rPr>
              <a:t>multiple load balancing optimizations</a:t>
            </a:r>
            <a:r>
              <a:rPr lang="ko" sz="1700">
                <a:solidFill>
                  <a:schemeClr val="dk1"/>
                </a:solidFill>
              </a:rPr>
              <a:t> to further tackle partition imbalance issue.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" sz="1700">
                <a:solidFill>
                  <a:schemeClr val="dk1"/>
                </a:solidFill>
              </a:rPr>
              <a:t>Further reduce network communication </a:t>
            </a:r>
            <a:r>
              <a:rPr lang="ko" sz="1700">
                <a:solidFill>
                  <a:schemeClr val="dk1"/>
                </a:solidFill>
                <a:highlight>
                  <a:srgbClr val="FFD966"/>
                </a:highlight>
              </a:rPr>
              <a:t>in sampling</a:t>
            </a:r>
            <a:r>
              <a:rPr lang="ko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" sz="1700">
                <a:solidFill>
                  <a:schemeClr val="dk1"/>
                </a:solidFill>
              </a:rPr>
              <a:t>Provide distributed embeddings with </a:t>
            </a:r>
            <a:r>
              <a:rPr lang="ko" sz="1700">
                <a:solidFill>
                  <a:schemeClr val="dk1"/>
                </a:solidFill>
                <a:highlight>
                  <a:srgbClr val="FFD966"/>
                </a:highlight>
              </a:rPr>
              <a:t>efficient sparse updates</a:t>
            </a:r>
            <a:r>
              <a:rPr lang="ko" sz="1700">
                <a:solidFill>
                  <a:schemeClr val="dk1"/>
                </a:solidFill>
              </a:rPr>
              <a:t> for transductive graph models.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" sz="1700">
                <a:solidFill>
                  <a:schemeClr val="dk1"/>
                </a:solidFill>
              </a:rPr>
              <a:t>Provide all these Distributed components </a:t>
            </a:r>
            <a:r>
              <a:rPr lang="ko" sz="1700">
                <a:solidFill>
                  <a:schemeClr val="dk1"/>
                </a:solidFill>
                <a:highlight>
                  <a:srgbClr val="FFD966"/>
                </a:highlight>
              </a:rPr>
              <a:t>with APIs compatible to DGL</a:t>
            </a:r>
            <a:r>
              <a:rPr lang="ko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