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02b49c80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02b49c80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02b49c80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02b49c80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02b49c80a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02b49c80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02b49c80a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02b49c80a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02b49c80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02b49c80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02b49c80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02b49c80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02b49c80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02b49c80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02b49c80a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02b49c80a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02b49c80a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02b49c80a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02b49c80a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402b49c80a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02b49c80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02b49c80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415380f86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415380f86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15380f86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415380f86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15380f86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15380f86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15380f86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15380f86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415380f86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415380f86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402b49c80a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402b49c80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402b49c80a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402b49c80a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415380f86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415380f86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415380f86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415380f86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415380f86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415380f86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02b49c80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02b49c80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415380f86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415380f86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402b49c80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402b49c80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402b49c80a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402b49c80a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402b49c80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402b49c80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402b49c80a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402b49c80a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415380f86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415380f86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415380f86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415380f86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415380f86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415380f86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402b49c80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402b49c80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415380f86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415380f86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02b49c80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02b49c80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415380f86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415380f86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415380f869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415380f86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415380f86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415380f86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415380f86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415380f86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415380f86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415380f86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415380f869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415380f869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415380f86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415380f86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415380f869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415380f869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415380f869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415380f86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02b49c80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02b49c80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02b49c80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02b49c80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02b49c80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02b49c80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02b49c80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02b49c80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02b49c80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02b49c80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18.png"/><Relationship Id="rId5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Relationship Id="rId4" Type="http://schemas.openxmlformats.org/officeDocument/2006/relationships/image" Target="../media/image26.png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0.png"/><Relationship Id="rId4" Type="http://schemas.openxmlformats.org/officeDocument/2006/relationships/image" Target="../media/image1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476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180"/>
              <a:t>Graphix-T5: Mixing Pre-Trained Transformers with Graph-Aware Layers for Text-to-SQL Parsing </a:t>
            </a:r>
            <a:endParaRPr sz="4180"/>
          </a:p>
          <a:p>
            <a:pPr indent="-494030" lvl="0" marL="457200" rtl="0" algn="ctr">
              <a:spcBef>
                <a:spcPts val="0"/>
              </a:spcBef>
              <a:spcAft>
                <a:spcPts val="0"/>
              </a:spcAft>
              <a:buSzPts val="4180"/>
              <a:buChar char="+"/>
            </a:pPr>
            <a:r>
              <a:rPr lang="ko" sz="4180"/>
              <a:t>initial proposal</a:t>
            </a:r>
            <a:endParaRPr sz="41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65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박현우</a:t>
            </a:r>
            <a:br>
              <a:rPr lang="ko"/>
            </a:br>
            <a:r>
              <a:rPr lang="ko"/>
              <a:t>202305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1.4. </a:t>
            </a:r>
            <a:r>
              <a:rPr lang="ko"/>
              <a:t>Warning on combined approach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21825" y="1276900"/>
            <a:ext cx="5710500" cy="3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GNN-T5 showed that simply adding a relational graph-based module </a:t>
            </a:r>
            <a:r>
              <a:rPr lang="ko">
                <a:highlight>
                  <a:srgbClr val="FFD966"/>
                </a:highlight>
              </a:rPr>
              <a:t>in the middle of full T5</a:t>
            </a:r>
            <a:r>
              <a:rPr lang="ko"/>
              <a:t> </a:t>
            </a:r>
            <a:r>
              <a:rPr lang="ko"/>
              <a:t>does not work very well </a:t>
            </a:r>
            <a:r>
              <a:rPr lang="ko"/>
              <a:t>on standard benchmarks.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Presumably, the deficiency comes from the middle graph-based modules </a:t>
            </a:r>
            <a:r>
              <a:rPr lang="ko">
                <a:highlight>
                  <a:srgbClr val="FFD966"/>
                </a:highlight>
              </a:rPr>
              <a:t>breaking the original information flow</a:t>
            </a:r>
            <a:r>
              <a:rPr lang="ko"/>
              <a:t> inside T5.</a:t>
            </a:r>
            <a:endParaRPr/>
          </a:p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75" y="1152475"/>
            <a:ext cx="2402675" cy="36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T2S task definition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D966"/>
                </a:highlight>
              </a:rPr>
              <a:t>A natural language question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with its corresponding </a:t>
            </a:r>
            <a:r>
              <a:rPr lang="ko">
                <a:highlight>
                  <a:srgbClr val="FFD966"/>
                </a:highlight>
              </a:rPr>
              <a:t>database schemas</a:t>
            </a:r>
            <a:endParaRPr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where 				 represent columns and tables,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(			refer to the number of columns and tables in each database</a:t>
            </a:r>
            <a:r>
              <a:rPr lang="ko"/>
              <a:t> </a:t>
            </a:r>
            <a:r>
              <a:rPr lang="ko"/>
              <a:t>respectively.)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Goal of T2S : Given a </a:t>
            </a:r>
            <a:r>
              <a:rPr lang="ko"/>
              <a:t>natural</a:t>
            </a:r>
            <a:r>
              <a:rPr lang="ko"/>
              <a:t> language question Q, </a:t>
            </a:r>
            <a:r>
              <a:rPr lang="ko">
                <a:highlight>
                  <a:srgbClr val="FFD966"/>
                </a:highlight>
              </a:rPr>
              <a:t>to generate the corresponding SQL query y</a:t>
            </a:r>
            <a:r>
              <a:rPr lang="ko"/>
              <a:t>.</a:t>
            </a:r>
            <a:endParaRPr/>
          </a:p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700" y="1999275"/>
            <a:ext cx="1545175" cy="72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3700" y="1152475"/>
            <a:ext cx="1881250" cy="4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2975" y="1605669"/>
            <a:ext cx="122802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3850" y="2785300"/>
            <a:ext cx="1107015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2.1. T5 input for T2S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 most canonical and effective format of inputs to T5 for T2S task is by PeteShaw (T5, Shaw et al. 2021)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Unify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natural language questions Q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database schema 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as </a:t>
            </a:r>
            <a:r>
              <a:rPr lang="ko">
                <a:highlight>
                  <a:srgbClr val="FFD966"/>
                </a:highlight>
              </a:rPr>
              <a:t>a joint sequence</a:t>
            </a:r>
            <a:r>
              <a:rPr lang="ko"/>
              <a:t> as shown: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650" y="3803275"/>
            <a:ext cx="797012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2.1. </a:t>
            </a:r>
            <a:r>
              <a:rPr lang="ko"/>
              <a:t>T5 input for T2S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1107275" y="1885950"/>
            <a:ext cx="7725000" cy="26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: </a:t>
            </a:r>
            <a:r>
              <a:rPr lang="ko"/>
              <a:t>i-th token in the question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: represents j-th table in the 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: refers to the k-th column in the j-th table.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: </a:t>
            </a:r>
            <a:r>
              <a:rPr lang="ko">
                <a:highlight>
                  <a:srgbClr val="FFD966"/>
                </a:highlight>
              </a:rPr>
              <a:t>the special column token</a:t>
            </a:r>
            <a:r>
              <a:rPr lang="ko"/>
              <a:t> in the database (for </a:t>
            </a:r>
            <a:r>
              <a:rPr lang="ko">
                <a:highlight>
                  <a:srgbClr val="FFD966"/>
                </a:highlight>
              </a:rPr>
              <a:t>relation-aware encodings</a:t>
            </a:r>
            <a:r>
              <a:rPr lang="ko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: the name of each database.</a:t>
            </a:r>
            <a:endParaRPr/>
          </a:p>
        </p:txBody>
      </p:sp>
      <p:sp>
        <p:nvSpPr>
          <p:cNvPr id="148" name="Google Shape;14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25" y="1124350"/>
            <a:ext cx="797012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375" y="1885950"/>
            <a:ext cx="295217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375" y="2400300"/>
            <a:ext cx="295225" cy="378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6383" y="2868375"/>
            <a:ext cx="295225" cy="44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2316" y="3954225"/>
            <a:ext cx="553192" cy="2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2488" y="3386013"/>
            <a:ext cx="403000" cy="415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</a:t>
            </a:r>
            <a:r>
              <a:rPr lang="ko"/>
              <a:t>GRAPHIX-T5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Basic idea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GRAPHIX input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GRAPHIX layer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Semantic Representation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Structural Representation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AutoNum type="arabicPeriod"/>
            </a:pPr>
            <a:r>
              <a:rPr lang="ko"/>
              <a:t>GRAPHIX-T5 model</a:t>
            </a:r>
            <a:endParaRPr/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3.1. </a:t>
            </a:r>
            <a:r>
              <a:rPr lang="ko"/>
              <a:t>Basic idea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2907500" y="1521625"/>
            <a:ext cx="5924700" cy="30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GRAPHIX constructs</a:t>
            </a:r>
            <a:r>
              <a:rPr lang="ko"/>
              <a:t> a new encoder by </a:t>
            </a:r>
            <a:r>
              <a:rPr lang="ko">
                <a:highlight>
                  <a:srgbClr val="FFD966"/>
                </a:highlight>
              </a:rPr>
              <a:t>replacing the original T5 encoder with stacks of </a:t>
            </a:r>
            <a:r>
              <a:rPr lang="ko">
                <a:highlight>
                  <a:srgbClr val="FFD966"/>
                </a:highlight>
              </a:rPr>
              <a:t>GRAPHIX layers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In each GRAPHIX layer, the </a:t>
            </a:r>
            <a:r>
              <a:rPr lang="ko"/>
              <a:t>parameters of the semantic block are </a:t>
            </a:r>
            <a:r>
              <a:rPr lang="ko">
                <a:highlight>
                  <a:srgbClr val="FFD966"/>
                </a:highlight>
              </a:rPr>
              <a:t>still initialized by T5</a:t>
            </a:r>
            <a:r>
              <a:rPr lang="ko"/>
              <a:t>, </a:t>
            </a:r>
            <a:r>
              <a:rPr lang="ko"/>
              <a:t>maintaining the contextualized encoding power of the pretraining.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c.f. randomly initialized encoder of GNN-T5 </a:t>
            </a:r>
            <a:endParaRPr/>
          </a:p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50" y="1152475"/>
            <a:ext cx="2438400" cy="3639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3</a:t>
            </a:r>
            <a:r>
              <a:rPr lang="ko"/>
              <a:t>.1. Basic idea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520600" cy="3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GRAPHIX layer simultaneously encodes </a:t>
            </a:r>
            <a:r>
              <a:rPr lang="ko">
                <a:highlight>
                  <a:srgbClr val="FFD966"/>
                </a:highlight>
              </a:rPr>
              <a:t>a mixture of semantic and structural information</a:t>
            </a:r>
            <a:r>
              <a:rPr lang="ko"/>
              <a:t>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Hidden states of inputs (</a:t>
            </a:r>
            <a:r>
              <a:rPr lang="ko"/>
              <a:t>composed by questions and databases) </a:t>
            </a:r>
            <a:r>
              <a:rPr lang="ko"/>
              <a:t>are modelled by </a:t>
            </a:r>
            <a:r>
              <a:rPr lang="ko">
                <a:highlight>
                  <a:srgbClr val="FFD966"/>
                </a:highlight>
              </a:rPr>
              <a:t>contextualized semantic encoding</a:t>
            </a:r>
            <a:endParaRPr>
              <a:highlight>
                <a:srgbClr val="FFD966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AutoNum type="arabicPeriod"/>
            </a:pPr>
            <a:r>
              <a:rPr lang="ko"/>
              <a:t>Structural representation is injected in each transformer layer using a </a:t>
            </a:r>
            <a:r>
              <a:rPr lang="ko">
                <a:highlight>
                  <a:srgbClr val="FFD966"/>
                </a:highlight>
              </a:rPr>
              <a:t>relational GNN block</a:t>
            </a:r>
            <a:r>
              <a:rPr lang="ko"/>
              <a:t>.</a:t>
            </a:r>
            <a:br>
              <a:rPr lang="ko"/>
            </a:br>
            <a:r>
              <a:rPr lang="ko"/>
              <a:t>This GNN block enhances </a:t>
            </a:r>
            <a:r>
              <a:rPr lang="ko">
                <a:highlight>
                  <a:srgbClr val="FFD966"/>
                </a:highlight>
              </a:rPr>
              <a:t>multi-hop reasoning through message passing</a:t>
            </a:r>
            <a:r>
              <a:rPr lang="ko"/>
              <a:t>, aiding capture explicit and implicit relations</a:t>
            </a:r>
            <a:br>
              <a:rPr lang="ko"/>
            </a:br>
            <a:r>
              <a:rPr lang="ko"/>
              <a:t>	i.e. </a:t>
            </a:r>
            <a:r>
              <a:rPr lang="ko"/>
              <a:t>introduce structural inductive bias.</a:t>
            </a:r>
            <a:endParaRPr/>
          </a:p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3.2. Input for GRAPHIX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Input for GRAPHIX is preprocessed through following procedures: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Contextual encoding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Graph construction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Bridge mode node matching</a:t>
            </a:r>
            <a:endParaRPr/>
          </a:p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3.2.1. Contextual encoding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D966"/>
                </a:highlight>
              </a:rPr>
              <a:t>Same as T5 for T2S</a:t>
            </a:r>
            <a:r>
              <a:rPr lang="ko"/>
              <a:t> : create a joint </a:t>
            </a:r>
            <a:r>
              <a:rPr lang="ko"/>
              <a:t>sequence by unifying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natural language questions Q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database schema D</a:t>
            </a:r>
            <a:endParaRPr/>
          </a:p>
        </p:txBody>
      </p:sp>
      <p:sp>
        <p:nvSpPr>
          <p:cNvPr id="190" name="Google Shape;19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38" y="2653150"/>
            <a:ext cx="797012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3.2.2. Joint input as Graph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 joint input questions and schemas can be displayed as a </a:t>
            </a:r>
            <a:r>
              <a:rPr lang="ko">
                <a:highlight>
                  <a:srgbClr val="FFD966"/>
                </a:highlight>
              </a:rPr>
              <a:t>heterogeneous graph</a:t>
            </a:r>
            <a:endParaRPr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which consists of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three types of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</a:t>
            </a:r>
            <a:r>
              <a:rPr lang="ko">
                <a:highlight>
                  <a:srgbClr val="FFD966"/>
                </a:highlight>
              </a:rPr>
              <a:t>multiple types of relations</a:t>
            </a:r>
            <a:endParaRPr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25" y="1587588"/>
            <a:ext cx="1289657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9375" y="2471025"/>
            <a:ext cx="1362616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4088" y="2836800"/>
            <a:ext cx="1195816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Table of Contents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Previous 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Text-to-SQL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GRAPHIX-T5 basic idea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GRAPHIX layer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Proposing method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3.2</a:t>
            </a:r>
            <a:r>
              <a:rPr lang="ko"/>
              <a:t>.2. Joint input as Graph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Specifically, for m</a:t>
            </a:r>
            <a:r>
              <a:rPr lang="ko"/>
              <a:t>ultiple types of relations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each r_i refers to a </a:t>
            </a:r>
            <a:r>
              <a:rPr lang="ko">
                <a:highlight>
                  <a:srgbClr val="FFD966"/>
                </a:highlight>
              </a:rPr>
              <a:t>one-hop relation between nodes</a:t>
            </a:r>
            <a:endParaRPr>
              <a:highlight>
                <a:srgbClr val="FFD966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a multi-hop relation r^k is defined as a composition of one-hop relations: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as shown in the Figure 1 (where I refers to the length of each r^k (= |r^k| )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427" y="1235875"/>
            <a:ext cx="1388925" cy="31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500" y="2421025"/>
            <a:ext cx="186140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252275"/>
            <a:ext cx="3274474" cy="170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3.2.2.1. Categories of predefined relations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Inspired by previous works (RAT-SQL, S^2 SQL), we enumerated a list of </a:t>
            </a:r>
            <a:r>
              <a:rPr lang="ko">
                <a:highlight>
                  <a:srgbClr val="FFD966"/>
                </a:highlight>
              </a:rPr>
              <a:t>pre-defined relations to connect nodes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The relation sets can be divided into three main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Schema relations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Schema linking relations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Question relations</a:t>
            </a:r>
            <a:endParaRPr/>
          </a:p>
        </p:txBody>
      </p:sp>
      <p:sp>
        <p:nvSpPr>
          <p:cNvPr id="218" name="Google Shape;21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3.2</a:t>
            </a:r>
            <a:r>
              <a:rPr lang="ko"/>
              <a:t>.2.1. Categories of predefined relations</a:t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Question relations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MODIFIER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ARGUMENT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Question relations </a:t>
            </a:r>
            <a:r>
              <a:rPr lang="ko"/>
              <a:t>are implicit dependency relations between tokens in a question.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(@ Need to check the code for details.)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3.2</a:t>
            </a:r>
            <a:r>
              <a:rPr lang="ko"/>
              <a:t>.2.1. Categories of predefined relations</a:t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Schema relations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FOREIGN-KEY,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PRIMARY-KEY,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SAME-TABLE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Schema relations pertain to the particular explicit schema relations that the original T5 cannot obtain from linear inputs.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3.2</a:t>
            </a:r>
            <a:r>
              <a:rPr lang="ko"/>
              <a:t>.2.1. Categories of predefined relations</a:t>
            </a:r>
            <a:endParaRPr/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Schema linking relations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EXACT-MATCH,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PARTIALMATCH,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VALUE-MATCH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Schema linking relations are implicit linking relations between question and schema nodes.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A new type of relation BRIDGE is introduced. (@ yet reading)</a:t>
            </a:r>
            <a:endParaRPr/>
          </a:p>
        </p:txBody>
      </p:sp>
      <p:sp>
        <p:nvSpPr>
          <p:cNvPr id="239" name="Google Shape;23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GRAPHIX layer</a:t>
            </a:r>
            <a:endParaRPr/>
          </a:p>
        </p:txBody>
      </p:sp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GRAPHIX layer plays a role as an </a:t>
            </a:r>
            <a:r>
              <a:rPr lang="ko">
                <a:highlight>
                  <a:srgbClr val="FFD966"/>
                </a:highlight>
              </a:rPr>
              <a:t>Encoder part</a:t>
            </a:r>
            <a:r>
              <a:rPr lang="ko"/>
              <a:t> of the Encoder-Decoder </a:t>
            </a:r>
            <a:r>
              <a:rPr lang="ko"/>
              <a:t>architecture, replacing the </a:t>
            </a:r>
            <a:r>
              <a:rPr lang="ko"/>
              <a:t>original encoder of the pretrained T5.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The GRAPHIX layer is designed to integrate these informations: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Semantic information </a:t>
            </a:r>
            <a:br>
              <a:rPr lang="ko"/>
            </a:br>
            <a:r>
              <a:rPr lang="ko"/>
              <a:t>obtained from each transformer block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Structural information</a:t>
            </a:r>
            <a:br>
              <a:rPr lang="ko"/>
            </a:br>
            <a:r>
              <a:rPr lang="ko"/>
              <a:t>obtained from relational graph neural network (GNN) block.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4. </a:t>
            </a:r>
            <a:r>
              <a:rPr lang="ko"/>
              <a:t>GRAPHIX layer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Encoder part of the GRAPHIX-T5 can be formalized as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theta : Parameters of Transformer blocks for semantic 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psi : Parameters of GNN blocks for structural 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The core idea of GRAPHIX is to </a:t>
            </a:r>
            <a:r>
              <a:rPr lang="ko">
                <a:highlight>
                  <a:srgbClr val="FFD966"/>
                </a:highlight>
              </a:rPr>
              <a:t>migrate parameters theta from </a:t>
            </a:r>
            <a:r>
              <a:rPr lang="ko">
                <a:highlight>
                  <a:srgbClr val="FFD966"/>
                </a:highlight>
              </a:rPr>
              <a:t>original T5</a:t>
            </a:r>
            <a:r>
              <a:rPr lang="ko"/>
              <a:t> </a:t>
            </a:r>
            <a:r>
              <a:rPr lang="ko">
                <a:highlight>
                  <a:srgbClr val="FFD966"/>
                </a:highlight>
              </a:rPr>
              <a:t>encoder</a:t>
            </a:r>
            <a:r>
              <a:rPr lang="ko"/>
              <a:t> as the initial parameters of semantic transformer block of the GRAPHIX  layer,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in order to </a:t>
            </a:r>
            <a:r>
              <a:rPr lang="ko">
                <a:highlight>
                  <a:srgbClr val="FFD966"/>
                </a:highlight>
              </a:rPr>
              <a:t>preserve the pre-trained semantic knowledge</a:t>
            </a:r>
            <a:r>
              <a:rPr lang="ko"/>
              <a:t> of the original T5.</a:t>
            </a:r>
            <a:endParaRPr/>
          </a:p>
        </p:txBody>
      </p:sp>
      <p:sp>
        <p:nvSpPr>
          <p:cNvPr id="253" name="Google Shape;25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54" name="Google Shape;2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6000" y="1017725"/>
            <a:ext cx="2759825" cy="6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4.1. GNN blocks</a:t>
            </a:r>
            <a:endParaRPr/>
          </a:p>
        </p:txBody>
      </p:sp>
      <p:sp>
        <p:nvSpPr>
          <p:cNvPr id="260" name="Google Shape;26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 each GRAPHIX Layer, structural representations are produced through the relational graph attention network, </a:t>
            </a:r>
            <a:r>
              <a:rPr lang="ko">
                <a:highlight>
                  <a:srgbClr val="FFD966"/>
                </a:highlight>
              </a:rPr>
              <a:t>RGAT</a:t>
            </a:r>
            <a:r>
              <a:rPr lang="ko"/>
              <a:t> (Wang et al. 2020b) over the pre-defined question-schema heterogeneous graph.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For RGAT (Relational Graph Attention Transformer), various </a:t>
            </a:r>
            <a:r>
              <a:rPr lang="ko">
                <a:highlight>
                  <a:srgbClr val="FFD966"/>
                </a:highlight>
              </a:rPr>
              <a:t>node embeddings </a:t>
            </a:r>
            <a:r>
              <a:rPr lang="ko">
                <a:highlight>
                  <a:srgbClr val="FFD966"/>
                </a:highlight>
              </a:rPr>
              <a:t>initialization strategies</a:t>
            </a:r>
            <a:r>
              <a:rPr lang="ko"/>
              <a:t> could be implemented;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GRAPHIX initialized with their </a:t>
            </a:r>
            <a:r>
              <a:rPr lang="ko">
                <a:highlight>
                  <a:srgbClr val="FFD966"/>
                </a:highlight>
              </a:rPr>
              <a:t>semantic representations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62" name="Google Shape;2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80488"/>
            <a:ext cx="1289657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4.1. GNN blocks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Formally, given initial node embedding e^{init}_i, </a:t>
            </a:r>
            <a:br>
              <a:rPr lang="ko"/>
            </a:br>
            <a:r>
              <a:rPr lang="ko"/>
              <a:t>for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i-th node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its j-th neighbor e^{init}_j,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which are linked by </a:t>
            </a:r>
            <a:r>
              <a:rPr lang="ko">
                <a:highlight>
                  <a:srgbClr val="FFD966"/>
                </a:highlight>
              </a:rPr>
              <a:t>specific types of relations</a:t>
            </a:r>
            <a:r>
              <a:rPr lang="ko"/>
              <a:t>, (</a:t>
            </a:r>
            <a:r>
              <a:rPr lang="ko"/>
              <a:t>pre-defined relations categories)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it can be computed through: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(@ more in RGAT)</a:t>
            </a:r>
            <a:endParaRPr/>
          </a:p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70" name="Google Shape;27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925" y="260500"/>
            <a:ext cx="3452376" cy="1940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0450" y="3136200"/>
            <a:ext cx="3078924" cy="18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4.2. Joint Representation</a:t>
            </a:r>
            <a:endParaRPr/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311700" y="1152475"/>
            <a:ext cx="611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After computing representations from both semantic and structural space,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the l-th GRAPHIX Layer employs </a:t>
            </a:r>
            <a:r>
              <a:rPr lang="ko">
                <a:highlight>
                  <a:srgbClr val="FFD966"/>
                </a:highlight>
              </a:rPr>
              <a:t>a mixture of semantic and structural information</a:t>
            </a:r>
            <a:r>
              <a:rPr lang="ko"/>
              <a:t> to enable information integration as following: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Finally, this joint representation is </a:t>
            </a:r>
            <a:r>
              <a:rPr lang="ko">
                <a:highlight>
                  <a:srgbClr val="FFD966"/>
                </a:highlight>
              </a:rPr>
              <a:t>inputed into decoder </a:t>
            </a:r>
            <a:r>
              <a:rPr lang="ko"/>
              <a:t>part of the pretrained T5. </a:t>
            </a:r>
            <a:endParaRPr/>
          </a:p>
        </p:txBody>
      </p:sp>
      <p:sp>
        <p:nvSpPr>
          <p:cNvPr id="278" name="Google Shape;27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79" name="Google Shape;279;p41"/>
          <p:cNvPicPr preferRelativeResize="0"/>
          <p:nvPr/>
        </p:nvPicPr>
        <p:blipFill rotWithShape="1">
          <a:blip r:embed="rId3">
            <a:alphaModFix/>
          </a:blip>
          <a:srcRect b="0" l="0" r="39900" t="0"/>
          <a:stretch/>
        </p:blipFill>
        <p:spPr>
          <a:xfrm>
            <a:off x="2012175" y="2714625"/>
            <a:ext cx="3174174" cy="67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8875" y="1091450"/>
            <a:ext cx="2438400" cy="3639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1.1. Introduction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One of the major challenges in Text-to-SQL parsing is </a:t>
            </a:r>
            <a:r>
              <a:rPr lang="ko">
                <a:highlight>
                  <a:srgbClr val="FFD966"/>
                </a:highlight>
              </a:rPr>
              <a:t>domain generalization</a:t>
            </a:r>
            <a:r>
              <a:rPr lang="ko"/>
              <a:t>;</a:t>
            </a:r>
            <a:br>
              <a:rPr lang="ko"/>
            </a:br>
            <a:r>
              <a:rPr lang="ko"/>
              <a:t>i.e. how to generalize well to </a:t>
            </a:r>
            <a:r>
              <a:rPr lang="ko">
                <a:highlight>
                  <a:srgbClr val="FFD966"/>
                </a:highlight>
              </a:rPr>
              <a:t>unseen databases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Recently, the </a:t>
            </a:r>
            <a:r>
              <a:rPr lang="ko">
                <a:highlight>
                  <a:srgbClr val="FFD966"/>
                </a:highlight>
              </a:rPr>
              <a:t>pretrained T5</a:t>
            </a:r>
            <a:r>
              <a:rPr lang="ko"/>
              <a:t> has achieved state-of-the-art performance, </a:t>
            </a:r>
            <a:r>
              <a:rPr lang="ko">
                <a:highlight>
                  <a:srgbClr val="FFD966"/>
                </a:highlight>
              </a:rPr>
              <a:t>though not specialized</a:t>
            </a:r>
            <a:r>
              <a:rPr lang="ko"/>
              <a:t> for text-to-SQL parsing, on T2S domain generalization benchmarks. </a:t>
            </a:r>
            <a:br>
              <a:rPr lang="ko"/>
            </a:br>
            <a:r>
              <a:rPr lang="ko"/>
              <a:t>e.g. RAT-SQL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= Hoping PLM also generalizes well on other domains </a:t>
            </a:r>
            <a:br>
              <a:rPr lang="ko"/>
            </a:br>
            <a:r>
              <a:rPr lang="ko"/>
              <a:t>e.g. unseen databases on Text-to-SQL domain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4.3. Ablation </a:t>
            </a:r>
            <a:endParaRPr/>
          </a:p>
        </p:txBody>
      </p:sp>
      <p:sp>
        <p:nvSpPr>
          <p:cNvPr id="286" name="Google Shape;28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Although GRAPHIX layer can </a:t>
            </a:r>
            <a:r>
              <a:rPr lang="ko"/>
              <a:t>possibly be in both encoder and decoder, </a:t>
            </a:r>
            <a:r>
              <a:rPr lang="ko">
                <a:highlight>
                  <a:srgbClr val="FFD966"/>
                </a:highlight>
              </a:rPr>
              <a:t>adding GRAPHIX layers to the decoder</a:t>
            </a:r>
            <a:r>
              <a:rPr lang="ko"/>
              <a:t> does not lead to any improvements;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Decoder is an </a:t>
            </a:r>
            <a:r>
              <a:rPr lang="ko">
                <a:highlight>
                  <a:srgbClr val="FFD966"/>
                </a:highlight>
              </a:rPr>
              <a:t>autoregressive model</a:t>
            </a:r>
            <a:r>
              <a:rPr lang="ko"/>
              <a:t>, which only considers the history tokens when generating the </a:t>
            </a:r>
            <a:r>
              <a:rPr lang="ko">
                <a:highlight>
                  <a:srgbClr val="FFD966"/>
                </a:highlight>
              </a:rPr>
              <a:t>current token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However, GRAPHIXT5 may disrupt this characteristic, as it can forecast the information of future tokens by </a:t>
            </a:r>
            <a:r>
              <a:rPr lang="ko">
                <a:highlight>
                  <a:srgbClr val="FFD966"/>
                </a:highlight>
              </a:rPr>
              <a:t>global linking</a:t>
            </a:r>
            <a:r>
              <a:rPr lang="ko"/>
              <a:t> (i.e. </a:t>
            </a:r>
            <a:r>
              <a:rPr lang="ko">
                <a:highlight>
                  <a:srgbClr val="FFD966"/>
                </a:highlight>
              </a:rPr>
              <a:t>message passing</a:t>
            </a:r>
            <a:r>
              <a:rPr lang="ko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Therefore, currently the best tactic is to </a:t>
            </a:r>
            <a:r>
              <a:rPr lang="ko">
                <a:highlight>
                  <a:srgbClr val="FFD966"/>
                </a:highlight>
              </a:rPr>
              <a:t>only incorporate GRAPHIX layers into the encoder</a:t>
            </a:r>
            <a:r>
              <a:rPr lang="ko"/>
              <a:t>.</a:t>
            </a:r>
            <a:endParaRPr/>
          </a:p>
        </p:txBody>
      </p:sp>
      <p:sp>
        <p:nvSpPr>
          <p:cNvPr id="287" name="Google Shape;28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4.4. Training</a:t>
            </a:r>
            <a:endParaRPr/>
          </a:p>
        </p:txBody>
      </p:sp>
      <p:sp>
        <p:nvSpPr>
          <p:cNvPr id="293" name="Google Shape;29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Similar to original T5, we also follow a common </a:t>
            </a:r>
            <a:r>
              <a:rPr lang="ko">
                <a:highlight>
                  <a:srgbClr val="FFD966"/>
                </a:highlight>
              </a:rPr>
              <a:t>fine-tuning strategy</a:t>
            </a:r>
            <a:r>
              <a:rPr lang="ko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The whole training framework is to optimize the following log-likelihood.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95" name="Google Shape;29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463" y="2200325"/>
            <a:ext cx="6265075" cy="11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4.4. Training</a:t>
            </a:r>
            <a:endParaRPr/>
          </a:p>
        </p:txBody>
      </p:sp>
      <p:sp>
        <p:nvSpPr>
          <p:cNvPr id="301" name="Google Shape;30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 evaluate our effectiveness of GRAPHIXT5 across two main versions: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T5-Large with approximately 800M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T5-3B, with more than 3 Billion parameters literally.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All experiments are conducted on one NVIDIA Tesla A100.</a:t>
            </a:r>
            <a:endParaRPr/>
          </a:p>
        </p:txBody>
      </p:sp>
      <p:sp>
        <p:nvSpPr>
          <p:cNvPr id="302" name="Google Shape;30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 Evaluation metrics</a:t>
            </a:r>
            <a:endParaRPr/>
          </a:p>
        </p:txBody>
      </p:sp>
      <p:sp>
        <p:nvSpPr>
          <p:cNvPr id="308" name="Google Shape;30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 T2S task, these </a:t>
            </a:r>
            <a:r>
              <a:rPr lang="ko"/>
              <a:t>are the two standard metrics: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highlight>
                  <a:srgbClr val="FFD966"/>
                </a:highlight>
              </a:rPr>
              <a:t>Exact Match (EM)</a:t>
            </a:r>
            <a:endParaRPr>
              <a:highlight>
                <a:srgbClr val="FFD966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highlight>
                  <a:srgbClr val="FFD966"/>
                </a:highlight>
              </a:rPr>
              <a:t>Execution Accuracy (EX)</a:t>
            </a:r>
            <a:endParaRPr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EM can evaluate how much a generated SQL is </a:t>
            </a:r>
            <a:r>
              <a:rPr lang="ko">
                <a:highlight>
                  <a:srgbClr val="FFD966"/>
                </a:highlight>
              </a:rPr>
              <a:t>comparable to the gold SQL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EX can reflect whether a predicted SQL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is </a:t>
            </a:r>
            <a:r>
              <a:rPr lang="ko">
                <a:highlight>
                  <a:srgbClr val="FFD966"/>
                </a:highlight>
              </a:rPr>
              <a:t>(syntactically) valid</a:t>
            </a:r>
            <a:r>
              <a:rPr lang="ko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returns the exact result as </a:t>
            </a:r>
            <a:r>
              <a:rPr lang="ko">
                <a:highlight>
                  <a:srgbClr val="FFD966"/>
                </a:highlight>
              </a:rPr>
              <a:t>desired by users</a:t>
            </a:r>
            <a:r>
              <a:rPr lang="ko"/>
              <a:t>.</a:t>
            </a:r>
            <a:endParaRPr/>
          </a:p>
        </p:txBody>
      </p:sp>
      <p:sp>
        <p:nvSpPr>
          <p:cNvPr id="309" name="Google Shape;30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5.1. Result</a:t>
            </a:r>
            <a:endParaRPr/>
          </a:p>
        </p:txBody>
      </p:sp>
      <p:sp>
        <p:nvSpPr>
          <p:cNvPr id="315" name="Google Shape;315;p46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Exact match (EM) and execution (EX) accuracy (%) on SPIDER development set.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♥ </a:t>
            </a:r>
            <a:br>
              <a:rPr lang="ko"/>
            </a:br>
            <a:r>
              <a:rPr lang="ko"/>
              <a:t>means</a:t>
            </a:r>
            <a:r>
              <a:rPr lang="ko"/>
              <a:t> the model does </a:t>
            </a:r>
            <a:r>
              <a:rPr lang="ko">
                <a:highlight>
                  <a:srgbClr val="FFD966"/>
                </a:highlight>
              </a:rPr>
              <a:t>not predict SQL values</a:t>
            </a:r>
            <a:r>
              <a:rPr lang="ko"/>
              <a:t>. (@ maybe verbal/ </a:t>
            </a:r>
            <a:r>
              <a:rPr lang="ko"/>
              <a:t>pseudo code</a:t>
            </a:r>
            <a:r>
              <a:rPr lang="ko"/>
              <a:t> output)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♣ </a:t>
            </a:r>
            <a:br>
              <a:rPr lang="ko"/>
            </a:br>
            <a:r>
              <a:rPr lang="ko"/>
              <a:t>means the model uses the constrained decoding PICARD.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1200"/>
              </a:spcAft>
              <a:buSzPct val="100000"/>
              <a:buAutoNum type="arabicPeriod"/>
            </a:pPr>
            <a:r>
              <a:rPr lang="ko"/>
              <a:t>↑ is an absolute improvement.</a:t>
            </a:r>
            <a:endParaRPr/>
          </a:p>
        </p:txBody>
      </p:sp>
      <p:sp>
        <p:nvSpPr>
          <p:cNvPr id="316" name="Google Shape;31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17" name="Google Shape;31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450" y="1070850"/>
            <a:ext cx="3970549" cy="35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5.1. Result</a:t>
            </a:r>
            <a:endParaRPr/>
          </a:p>
        </p:txBody>
      </p:sp>
      <p:sp>
        <p:nvSpPr>
          <p:cNvPr id="323" name="Google Shape;323;p47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D966"/>
                </a:highlight>
              </a:rPr>
              <a:t>GRAPHIX-T5-3B </a:t>
            </a:r>
            <a:r>
              <a:rPr lang="ko">
                <a:highlight>
                  <a:srgbClr val="FFD966"/>
                </a:highlight>
              </a:rPr>
              <a:t>with a constrained decoding module PICARD</a:t>
            </a:r>
            <a:r>
              <a:rPr lang="ko"/>
              <a:t> </a:t>
            </a:r>
            <a:r>
              <a:rPr lang="ko"/>
              <a:t>achieves the state-of-the-art.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This indicates that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D966"/>
                </a:highlight>
              </a:rPr>
              <a:t>the structural generalization</a:t>
            </a:r>
            <a:r>
              <a:rPr lang="ko"/>
              <a:t> capability </a:t>
            </a:r>
            <a:r>
              <a:rPr lang="ko"/>
              <a:t>of the GRAPHIX layer </a:t>
            </a:r>
            <a:r>
              <a:rPr lang="ko"/>
              <a:t>is crucial for T5, such a text-to-text PLM,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to perform the text-to-SQL task.</a:t>
            </a:r>
            <a:endParaRPr/>
          </a:p>
        </p:txBody>
      </p:sp>
      <p:sp>
        <p:nvSpPr>
          <p:cNvPr id="324" name="Google Shape;32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25" name="Google Shape;32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450" y="1070850"/>
            <a:ext cx="3970549" cy="35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5.2. </a:t>
            </a:r>
            <a:r>
              <a:rPr lang="ko"/>
              <a:t>Zero-shot Results</a:t>
            </a:r>
            <a:endParaRPr/>
          </a:p>
        </p:txBody>
      </p:sp>
      <p:sp>
        <p:nvSpPr>
          <p:cNvPr id="331" name="Google Shape;331;p48"/>
          <p:cNvSpPr txBox="1"/>
          <p:nvPr>
            <p:ph idx="1" type="body"/>
          </p:nvPr>
        </p:nvSpPr>
        <p:spPr>
          <a:xfrm>
            <a:off x="5753400" y="1360350"/>
            <a:ext cx="3078900" cy="30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GRAPHIX-T5 showed much </a:t>
            </a:r>
            <a:r>
              <a:rPr lang="ko">
                <a:highlight>
                  <a:srgbClr val="FFD966"/>
                </a:highlight>
              </a:rPr>
              <a:t>superior robustness </a:t>
            </a:r>
            <a:endParaRPr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when it confronts with more challenging and closer to realistic evaluations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in SYN, DK, REALISTIC benchmarks.</a:t>
            </a:r>
            <a:endParaRPr/>
          </a:p>
        </p:txBody>
      </p:sp>
      <p:sp>
        <p:nvSpPr>
          <p:cNvPr id="332" name="Google Shape;33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33" name="Google Shape;33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25" y="1360362"/>
            <a:ext cx="5251101" cy="30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5.3. Results on Low-resource Settings</a:t>
            </a:r>
            <a:endParaRPr/>
          </a:p>
        </p:txBody>
      </p:sp>
      <p:sp>
        <p:nvSpPr>
          <p:cNvPr id="339" name="Google Shape;33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40" name="Google Shape;34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888" y="1245674"/>
            <a:ext cx="7658226" cy="3417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9"/>
          <p:cNvSpPr/>
          <p:nvPr/>
        </p:nvSpPr>
        <p:spPr>
          <a:xfrm>
            <a:off x="3357275" y="1714500"/>
            <a:ext cx="1011600" cy="1011600"/>
          </a:xfrm>
          <a:prstGeom prst="ellipse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9"/>
          <p:cNvSpPr/>
          <p:nvPr/>
        </p:nvSpPr>
        <p:spPr>
          <a:xfrm>
            <a:off x="6788025" y="1560150"/>
            <a:ext cx="1011600" cy="1011600"/>
          </a:xfrm>
          <a:prstGeom prst="ellipse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5.4. Further </a:t>
            </a:r>
            <a:endParaRPr/>
          </a:p>
        </p:txBody>
      </p:sp>
      <p:sp>
        <p:nvSpPr>
          <p:cNvPr id="348" name="Google Shape;348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Though we only focus on text-to-SQL parsing in this work,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we believe that the general methodology of GRAPHIX-T5 can be extended to </a:t>
            </a:r>
            <a:r>
              <a:rPr lang="ko">
                <a:highlight>
                  <a:srgbClr val="FFD966"/>
                </a:highlight>
              </a:rPr>
              <a:t>structured knowledge grounding tasks</a:t>
            </a:r>
            <a:r>
              <a:rPr lang="ko"/>
              <a:t>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e.g.,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TableQA (Pasupat and Liang 2015),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Data-to-text (Nan et al. 2021)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KBQA (Talmor and Berant 2018).</a:t>
            </a:r>
            <a:endParaRPr/>
          </a:p>
        </p:txBody>
      </p:sp>
      <p:sp>
        <p:nvSpPr>
          <p:cNvPr id="349" name="Google Shape;34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6.1. Proposing method 1</a:t>
            </a:r>
            <a:endParaRPr/>
          </a:p>
        </p:txBody>
      </p:sp>
      <p:sp>
        <p:nvSpPr>
          <p:cNvPr id="355" name="Google Shape;355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Instead of training (fine tuning) the entire model at once,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training on two steps: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Training the complete model (just as previous)</a:t>
            </a:r>
            <a:br>
              <a:rPr lang="ko"/>
            </a:br>
            <a:r>
              <a:rPr lang="ko"/>
              <a:t>using Question + SQL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AutoNum type="arabicPeriod"/>
            </a:pPr>
            <a:r>
              <a:rPr lang="ko"/>
              <a:t>Training the GNN module alone</a:t>
            </a:r>
            <a:br>
              <a:rPr lang="ko"/>
            </a:br>
            <a:r>
              <a:rPr lang="ko">
                <a:highlight>
                  <a:srgbClr val="FFD966"/>
                </a:highlight>
              </a:rPr>
              <a:t>using schema only</a:t>
            </a:r>
            <a:endParaRPr>
              <a:highlight>
                <a:srgbClr val="FFD966"/>
              </a:highlight>
            </a:endParaRPr>
          </a:p>
        </p:txBody>
      </p:sp>
      <p:sp>
        <p:nvSpPr>
          <p:cNvPr id="356" name="Google Shape;35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57" name="Google Shape;357;p51"/>
          <p:cNvPicPr preferRelativeResize="0"/>
          <p:nvPr/>
        </p:nvPicPr>
        <p:blipFill rotWithShape="1">
          <a:blip r:embed="rId3">
            <a:alphaModFix/>
          </a:blip>
          <a:srcRect b="0" l="0" r="0" t="48119"/>
          <a:stretch/>
        </p:blipFill>
        <p:spPr>
          <a:xfrm>
            <a:off x="6214550" y="1814901"/>
            <a:ext cx="2438400" cy="188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51"/>
          <p:cNvPicPr preferRelativeResize="0"/>
          <p:nvPr/>
        </p:nvPicPr>
        <p:blipFill rotWithShape="1">
          <a:blip r:embed="rId4">
            <a:alphaModFix/>
          </a:blip>
          <a:srcRect b="0" l="0" r="39900" t="0"/>
          <a:stretch/>
        </p:blipFill>
        <p:spPr>
          <a:xfrm>
            <a:off x="4078150" y="3955713"/>
            <a:ext cx="3174174" cy="67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9700" y="3961175"/>
            <a:ext cx="2759825" cy="6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1.1.1. Illustration of cross-domain text-to-SQL challenge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5122075" y="1152475"/>
            <a:ext cx="371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The link is highly desired,</a:t>
            </a:r>
            <a:br>
              <a:rPr lang="ko"/>
            </a:br>
            <a:r>
              <a:rPr lang="ko"/>
              <a:t>i.e. between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the target column </a:t>
            </a:r>
            <a:r>
              <a:rPr lang="ko">
                <a:solidFill>
                  <a:srgbClr val="CC0000"/>
                </a:solidFill>
              </a:rPr>
              <a:t>sex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the token </a:t>
            </a:r>
            <a:r>
              <a:rPr lang="ko">
                <a:solidFill>
                  <a:srgbClr val="CC0000"/>
                </a:solidFill>
              </a:rPr>
              <a:t>female</a:t>
            </a:r>
            <a:endParaRPr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but extremely challenging for the model to capture;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especially when </a:t>
            </a:r>
            <a:r>
              <a:rPr lang="ko">
                <a:highlight>
                  <a:srgbClr val="FFD966"/>
                </a:highlight>
              </a:rPr>
              <a:t>domain-specific data or effective rules is absent</a:t>
            </a:r>
            <a:r>
              <a:rPr lang="ko"/>
              <a:t>.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25" y="1605164"/>
            <a:ext cx="4824025" cy="25110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6.1. Proposing method 1</a:t>
            </a:r>
            <a:endParaRPr/>
          </a:p>
        </p:txBody>
      </p:sp>
      <p:sp>
        <p:nvSpPr>
          <p:cNvPr id="365" name="Google Shape;365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Because amount of </a:t>
            </a:r>
            <a:r>
              <a:rPr lang="ko">
                <a:highlight>
                  <a:srgbClr val="FFD966"/>
                </a:highlight>
              </a:rPr>
              <a:t>training data for SQL</a:t>
            </a:r>
            <a:r>
              <a:rPr lang="ko"/>
              <a:t> is limited, </a:t>
            </a:r>
            <a:br>
              <a:rPr lang="ko"/>
            </a:br>
            <a:r>
              <a:rPr lang="ko"/>
              <a:t>i.e. collected from real world application or human-generated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the model may not train enough structural information of the database to fine tune 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Thus, </a:t>
            </a:r>
            <a:r>
              <a:rPr lang="ko">
                <a:highlight>
                  <a:srgbClr val="FFD966"/>
                </a:highlight>
              </a:rPr>
              <a:t>generate data from database schema</a:t>
            </a:r>
            <a:r>
              <a:rPr lang="ko"/>
              <a:t> as meaning of </a:t>
            </a:r>
            <a:r>
              <a:rPr lang="ko">
                <a:highlight>
                  <a:srgbClr val="FFD966"/>
                </a:highlight>
              </a:rPr>
              <a:t>augmentation</a:t>
            </a:r>
            <a:r>
              <a:rPr lang="ko"/>
              <a:t> and further train the GNN module.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Hopefully, this can </a:t>
            </a:r>
            <a:r>
              <a:rPr lang="ko">
                <a:highlight>
                  <a:srgbClr val="FFD966"/>
                </a:highlight>
              </a:rPr>
              <a:t>reinforce the structural recognition</a:t>
            </a:r>
            <a:r>
              <a:rPr lang="ko"/>
              <a:t> of the model. </a:t>
            </a:r>
            <a:endParaRPr/>
          </a:p>
        </p:txBody>
      </p:sp>
      <p:sp>
        <p:nvSpPr>
          <p:cNvPr id="366" name="Google Shape;366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6.1. Proposing method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Specifically</a:t>
            </a:r>
            <a:r>
              <a:rPr lang="ko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the GNN module (RGAT) is trained on </a:t>
            </a:r>
            <a:r>
              <a:rPr lang="ko">
                <a:highlight>
                  <a:srgbClr val="FFD966"/>
                </a:highlight>
              </a:rPr>
              <a:t>Node Classification</a:t>
            </a:r>
            <a:r>
              <a:rPr lang="ko"/>
              <a:t> task with </a:t>
            </a:r>
            <a:r>
              <a:rPr lang="ko"/>
              <a:t>question(</a:t>
            </a:r>
            <a:r>
              <a:rPr lang="ko">
                <a:highlight>
                  <a:srgbClr val="FFD966"/>
                </a:highlight>
              </a:rPr>
              <a:t>predefined relation categories</a:t>
            </a:r>
            <a:r>
              <a:rPr lang="ko"/>
              <a:t>)-schema heterogeneous graph.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Here, schema info can </a:t>
            </a:r>
            <a:r>
              <a:rPr lang="ko">
                <a:highlight>
                  <a:srgbClr val="FFD966"/>
                </a:highlight>
              </a:rPr>
              <a:t>simply be extracted</a:t>
            </a:r>
            <a:r>
              <a:rPr lang="ko"/>
              <a:t> from given schema from users.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Thus, </a:t>
            </a:r>
            <a:r>
              <a:rPr lang="ko">
                <a:highlight>
                  <a:srgbClr val="FFD966"/>
                </a:highlight>
              </a:rPr>
              <a:t>set relation info first</a:t>
            </a:r>
            <a:r>
              <a:rPr lang="ko"/>
              <a:t>, and make schema info based on that relation info.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Example: For Schema relations of SAME-TABLE, constraint to only extract schema within the same table.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Or use following data synthesis method.</a:t>
            </a:r>
            <a:endParaRPr/>
          </a:p>
        </p:txBody>
      </p:sp>
      <p:sp>
        <p:nvSpPr>
          <p:cNvPr id="373" name="Google Shape;373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74" name="Google Shape;37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974" y="158100"/>
            <a:ext cx="4675475" cy="143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1500" y="1940463"/>
            <a:ext cx="1289657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6.2. Data synthesis</a:t>
            </a:r>
            <a:endParaRPr/>
          </a:p>
        </p:txBody>
      </p:sp>
      <p:sp>
        <p:nvSpPr>
          <p:cNvPr id="381" name="Google Shape;381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LLMs are utilized to generate dataset: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highlight>
                  <a:srgbClr val="FFD966"/>
                </a:highlight>
              </a:rPr>
              <a:t>Template instruction</a:t>
            </a:r>
            <a:r>
              <a:rPr lang="ko"/>
              <a:t> is given to LLM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LLM generates dataset based on given instruction.</a:t>
            </a:r>
            <a:endParaRPr/>
          </a:p>
        </p:txBody>
      </p:sp>
      <p:sp>
        <p:nvSpPr>
          <p:cNvPr id="382" name="Google Shape;382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83" name="Google Shape;38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2525" y="115025"/>
            <a:ext cx="2841069" cy="18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050" y="2571748"/>
            <a:ext cx="7651499" cy="18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6.2. Data synthesis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92" name="Google Shape;39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75" y="1038074"/>
            <a:ext cx="8204251" cy="36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6.2. Data synthesis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Generated data</a:t>
            </a:r>
            <a:r>
              <a:rPr lang="ko"/>
              <a:t>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Variables: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Question : Generated or “</a:t>
            </a:r>
            <a:r>
              <a:rPr lang="ko">
                <a:highlight>
                  <a:srgbClr val="FFD966"/>
                </a:highlight>
              </a:rPr>
              <a:t>reverse translated</a:t>
            </a:r>
            <a:r>
              <a:rPr lang="ko"/>
              <a:t>” from LLM (e.g. T5, GPT 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Schema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Response: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Schema element (table name, column name, …)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“Reverse translated” as we reversely </a:t>
            </a:r>
            <a:r>
              <a:rPr lang="ko">
                <a:highlight>
                  <a:srgbClr val="FFD966"/>
                </a:highlight>
              </a:rPr>
              <a:t>generate question “from” SQL</a:t>
            </a:r>
            <a:r>
              <a:rPr lang="ko"/>
              <a:t>. </a:t>
            </a:r>
            <a:endParaRPr/>
          </a:p>
        </p:txBody>
      </p:sp>
      <p:sp>
        <p:nvSpPr>
          <p:cNvPr id="399" name="Google Shape;399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6.2.1. Procedure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7"/>
          <p:cNvSpPr txBox="1"/>
          <p:nvPr>
            <p:ph idx="1" type="body"/>
          </p:nvPr>
        </p:nvSpPr>
        <p:spPr>
          <a:xfrm>
            <a:off x="311700" y="1152475"/>
            <a:ext cx="8520600" cy="3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Randomly generate SQL statements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Ask LLM to “translate” generated SQL statements into NL.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Make dataset with (NL, schema) - [schema info for SQL].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Example: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SELECT count(*) FROM car_list WHERE car_list.manufacturer = “Porsche”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“Find the number of car models made by Porsche.”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( </a:t>
            </a:r>
            <a:r>
              <a:rPr lang="ko"/>
              <a:t>“Find the number of car models made by Porsche.”</a:t>
            </a:r>
            <a:r>
              <a:rPr lang="ko"/>
              <a:t>, {schema} ) - [</a:t>
            </a:r>
            <a:r>
              <a:rPr lang="ko"/>
              <a:t>car_list, car_list.manufacturer]</a:t>
            </a:r>
            <a:endParaRPr/>
          </a:p>
        </p:txBody>
      </p:sp>
      <p:sp>
        <p:nvSpPr>
          <p:cNvPr id="406" name="Google Shape;406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6.3. For large database</a:t>
            </a:r>
            <a:endParaRPr/>
          </a:p>
        </p:txBody>
      </p:sp>
      <p:sp>
        <p:nvSpPr>
          <p:cNvPr id="412" name="Google Shape;412;p58"/>
          <p:cNvSpPr txBox="1"/>
          <p:nvPr>
            <p:ph idx="1" type="body"/>
          </p:nvPr>
        </p:nvSpPr>
        <p:spPr>
          <a:xfrm>
            <a:off x="311700" y="1303125"/>
            <a:ext cx="68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 large database, the graph for structural information in schema can be too large and complex;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leading to overfitting or </a:t>
            </a:r>
            <a:r>
              <a:rPr lang="ko">
                <a:highlight>
                  <a:srgbClr val="FFD966"/>
                </a:highlight>
              </a:rPr>
              <a:t>neighboring explosion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To constrain such, </a:t>
            </a:r>
            <a:r>
              <a:rPr lang="ko">
                <a:highlight>
                  <a:srgbClr val="FFD966"/>
                </a:highlight>
              </a:rPr>
              <a:t>apply GraphSaint to GNN-module</a:t>
            </a:r>
            <a:r>
              <a:rPr lang="ko"/>
              <a:t> to restrict the number of neighbors during the multi-hop relation training. </a:t>
            </a:r>
            <a:endParaRPr/>
          </a:p>
        </p:txBody>
      </p:sp>
      <p:sp>
        <p:nvSpPr>
          <p:cNvPr id="413" name="Google Shape;413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414" name="Google Shape;414;p58"/>
          <p:cNvPicPr preferRelativeResize="0"/>
          <p:nvPr/>
        </p:nvPicPr>
        <p:blipFill rotWithShape="1">
          <a:blip r:embed="rId3">
            <a:alphaModFix/>
          </a:blip>
          <a:srcRect b="0" l="70732" r="0" t="0"/>
          <a:stretch/>
        </p:blipFill>
        <p:spPr>
          <a:xfrm>
            <a:off x="7241225" y="1463863"/>
            <a:ext cx="1675600" cy="298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8025" y="60650"/>
            <a:ext cx="2391775" cy="13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6.4. Expecting benefits</a:t>
            </a:r>
            <a:endParaRPr/>
          </a:p>
        </p:txBody>
      </p:sp>
      <p:sp>
        <p:nvSpPr>
          <p:cNvPr id="421" name="Google Shape;421;p59"/>
          <p:cNvSpPr txBox="1"/>
          <p:nvPr>
            <p:ph idx="1" type="body"/>
          </p:nvPr>
        </p:nvSpPr>
        <p:spPr>
          <a:xfrm>
            <a:off x="311700" y="1152475"/>
            <a:ext cx="8520600" cy="3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</a:t>
            </a:r>
            <a:r>
              <a:rPr lang="ko">
                <a:highlight>
                  <a:srgbClr val="FFD966"/>
                </a:highlight>
              </a:rPr>
              <a:t>Reinforce GNN module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Contrast to semantic module (T5 encoder), which is already trained enough with vast sized language datasets, </a:t>
            </a:r>
            <a:br>
              <a:rPr lang="ko"/>
            </a:br>
            <a:r>
              <a:rPr lang="ko"/>
              <a:t>the structural module (GNN) has </a:t>
            </a:r>
            <a:r>
              <a:rPr lang="ko">
                <a:highlight>
                  <a:srgbClr val="FFD966"/>
                </a:highlight>
              </a:rPr>
              <a:t>relatively smaller amount of data</a:t>
            </a:r>
            <a:r>
              <a:rPr lang="ko"/>
              <a:t> (data with Question-SQL pair)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Such data augmentation can help model further learning structural information.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2. </a:t>
            </a:r>
            <a:r>
              <a:rPr lang="ko">
                <a:highlight>
                  <a:srgbClr val="FFD966"/>
                </a:highlight>
              </a:rPr>
              <a:t>Aid end users fine tuning on their target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Since end users may have little or no data for fine tuning, </a:t>
            </a:r>
            <a:br>
              <a:rPr lang="ko"/>
            </a:br>
            <a:r>
              <a:rPr lang="ko"/>
              <a:t>generating data from schema automatically can improve user experience. </a:t>
            </a:r>
            <a:endParaRPr/>
          </a:p>
        </p:txBody>
      </p:sp>
      <p:sp>
        <p:nvSpPr>
          <p:cNvPr id="422" name="Google Shape;422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6.4. Expecting benefits</a:t>
            </a:r>
            <a:endParaRPr/>
          </a:p>
        </p:txBody>
      </p:sp>
      <p:sp>
        <p:nvSpPr>
          <p:cNvPr id="428" name="Google Shape;428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</a:t>
            </a:r>
            <a:r>
              <a:rPr lang="ko">
                <a:highlight>
                  <a:srgbClr val="FFD966"/>
                </a:highlight>
              </a:rPr>
              <a:t>Effectively leverage LLM for data generation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Can leverage powerful LLM in data generation, </a:t>
            </a:r>
            <a:r>
              <a:rPr lang="ko"/>
              <a:t>removing</a:t>
            </a:r>
            <a:r>
              <a:rPr lang="ko"/>
              <a:t> human effort from the process and still gaining good quality of data.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4. </a:t>
            </a:r>
            <a:r>
              <a:rPr lang="ko">
                <a:highlight>
                  <a:srgbClr val="FFD966"/>
                </a:highlight>
              </a:rPr>
              <a:t>Help fine tuning on even large database</a:t>
            </a:r>
            <a:endParaRPr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Using GraphSaint, prevent too much training cost, yet training well on large complex database schema.</a:t>
            </a:r>
            <a:endParaRPr/>
          </a:p>
        </p:txBody>
      </p:sp>
      <p:sp>
        <p:nvSpPr>
          <p:cNvPr id="429" name="Google Shape;429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1.1.1. Illustration of cross-domain text-to-SQL challenge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5136300" y="1246825"/>
            <a:ext cx="36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However, this dilemma can be mitigated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by a </a:t>
            </a:r>
            <a:r>
              <a:rPr lang="ko">
                <a:highlight>
                  <a:srgbClr val="FFD966"/>
                </a:highlight>
              </a:rPr>
              <a:t>multi-hop reasoning path</a:t>
            </a:r>
            <a:r>
              <a:rPr lang="ko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(female MOD → student EM → Student HAS → Sex).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= Enable </a:t>
            </a:r>
            <a:r>
              <a:rPr lang="ko">
                <a:highlight>
                  <a:srgbClr val="FFD966"/>
                </a:highlight>
              </a:rPr>
              <a:t>universal generalization</a:t>
            </a:r>
            <a:r>
              <a:rPr lang="ko"/>
              <a:t> of SQL for arbitrary databases.</a:t>
            </a:r>
            <a:endParaRPr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25" y="1605164"/>
            <a:ext cx="4824025" cy="251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1.2. Multi-hop Reasoning on T2S task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Specifically, Multi-hop reasoning is the ability to properly </a:t>
            </a:r>
            <a:r>
              <a:rPr lang="ko">
                <a:highlight>
                  <a:srgbClr val="FFD966"/>
                </a:highlight>
              </a:rPr>
              <a:t>contextualize a user question</a:t>
            </a:r>
            <a:r>
              <a:rPr lang="ko"/>
              <a:t> against a given database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by simultaneously considering many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explicit relations or </a:t>
            </a:r>
            <a:r>
              <a:rPr lang="ko">
                <a:highlight>
                  <a:srgbClr val="FFD966"/>
                </a:highlight>
              </a:rPr>
              <a:t>Structural representation</a:t>
            </a:r>
            <a:br>
              <a:rPr lang="ko"/>
            </a:br>
            <a:r>
              <a:rPr lang="ko"/>
              <a:t> (e.g., table/column relations specified by database schema)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implicit relations or </a:t>
            </a:r>
            <a:r>
              <a:rPr lang="ko">
                <a:highlight>
                  <a:srgbClr val="FFD966"/>
                </a:highlight>
              </a:rPr>
              <a:t>Semantic representation</a:t>
            </a:r>
            <a:br>
              <a:rPr lang="ko"/>
            </a:br>
            <a:r>
              <a:rPr lang="ko"/>
              <a:t> (e.g., whether a phrase refers to a column or table).</a:t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1.3. Previous works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From the modeling perspective, there are two critical dimensions in T2S task: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How to effectively </a:t>
            </a:r>
            <a:r>
              <a:rPr lang="ko">
                <a:highlight>
                  <a:srgbClr val="FFD966"/>
                </a:highlight>
              </a:rPr>
              <a:t>imbue relational structures</a:t>
            </a:r>
            <a:r>
              <a:rPr lang="ko"/>
              <a:t> (both explicit and implicit) in the form of graphs into neural networks</a:t>
            </a:r>
            <a:br>
              <a:rPr lang="ko"/>
            </a:br>
            <a:r>
              <a:rPr lang="ko"/>
              <a:t>= PICARD (@ later)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How to take the most advantage of </a:t>
            </a:r>
            <a:r>
              <a:rPr lang="ko">
                <a:highlight>
                  <a:srgbClr val="FFD966"/>
                </a:highlight>
              </a:rPr>
              <a:t>pre-trained models</a:t>
            </a:r>
            <a:r>
              <a:rPr lang="ko"/>
              <a:t> (e.g. T5)</a:t>
            </a:r>
            <a:br>
              <a:rPr lang="ko"/>
            </a:br>
            <a:r>
              <a:rPr lang="ko"/>
              <a:t>= </a:t>
            </a:r>
            <a:r>
              <a:rPr lang="ko"/>
              <a:t>RAT-SQL (@ later)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NOTE : PICARD is non-invasive, thus can be </a:t>
            </a:r>
            <a:r>
              <a:rPr lang="ko">
                <a:highlight>
                  <a:srgbClr val="FFD966"/>
                </a:highlight>
              </a:rPr>
              <a:t>plugin-ed</a:t>
            </a:r>
            <a:r>
              <a:rPr lang="ko"/>
              <a:t> into other models.</a:t>
            </a:r>
            <a:endParaRPr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1.3.1 RAT-SQL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4843475" y="1274850"/>
            <a:ext cx="3988800" cy="31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O</a:t>
            </a:r>
            <a:r>
              <a:rPr lang="ko"/>
              <a:t>nly utilize pre-trained </a:t>
            </a:r>
            <a:r>
              <a:rPr lang="ko">
                <a:highlight>
                  <a:srgbClr val="FFD966"/>
                </a:highlight>
              </a:rPr>
              <a:t>encoders</a:t>
            </a:r>
            <a:r>
              <a:rPr lang="ko"/>
              <a:t> (e.g., BERT)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explicitly capture </a:t>
            </a:r>
            <a:r>
              <a:rPr lang="ko">
                <a:highlight>
                  <a:srgbClr val="FFD966"/>
                </a:highlight>
              </a:rPr>
              <a:t>desired relations</a:t>
            </a:r>
            <a:r>
              <a:rPr lang="ko"/>
              <a:t> via specialized relation-aware models. </a:t>
            </a:r>
            <a:br>
              <a:rPr lang="ko"/>
            </a:br>
            <a:r>
              <a:rPr lang="ko"/>
              <a:t>(i.e. </a:t>
            </a:r>
            <a:r>
              <a:rPr lang="ko">
                <a:highlight>
                  <a:srgbClr val="FFD966"/>
                </a:highlight>
              </a:rPr>
              <a:t>GNN-based module</a:t>
            </a:r>
            <a:r>
              <a:rPr lang="ko"/>
              <a:t>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AutoNum type="arabicPeriod"/>
            </a:pPr>
            <a:r>
              <a:rPr lang="ko"/>
              <a:t>Use </a:t>
            </a:r>
            <a:r>
              <a:rPr lang="ko">
                <a:highlight>
                  <a:srgbClr val="FFD966"/>
                </a:highlight>
              </a:rPr>
              <a:t>randomly initialized decoder</a:t>
            </a:r>
            <a:endParaRPr>
              <a:highlight>
                <a:srgbClr val="FFD966"/>
              </a:highlight>
            </a:endParaRPr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50" y="1200450"/>
            <a:ext cx="4490400" cy="34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1.3.2. Deficiencies of previous works and breakthrough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More powerful </a:t>
            </a:r>
            <a:r>
              <a:rPr lang="ko">
                <a:highlight>
                  <a:srgbClr val="FFD966"/>
                </a:highlight>
              </a:rPr>
              <a:t>encoder-decoder</a:t>
            </a:r>
            <a:r>
              <a:rPr lang="ko"/>
              <a:t> based pre-trained models are not exploited;</a:t>
            </a:r>
            <a:br>
              <a:rPr lang="ko"/>
            </a:br>
            <a:r>
              <a:rPr lang="ko"/>
              <a:t>i.e. </a:t>
            </a:r>
            <a:r>
              <a:rPr lang="ko">
                <a:highlight>
                  <a:srgbClr val="FFD966"/>
                </a:highlight>
              </a:rPr>
              <a:t>randomly initialized decoder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Consequently, r</a:t>
            </a:r>
            <a:r>
              <a:rPr lang="ko"/>
              <a:t>elational structures are accommodated at most;</a:t>
            </a:r>
            <a:br>
              <a:rPr lang="ko"/>
            </a:br>
            <a:r>
              <a:rPr lang="ko"/>
              <a:t>i.e. via GNN-module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Therefore, in this work,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the </a:t>
            </a:r>
            <a:r>
              <a:rPr lang="ko">
                <a:highlight>
                  <a:srgbClr val="FFD966"/>
                </a:highlight>
              </a:rPr>
              <a:t>full encoder-decoder</a:t>
            </a:r>
            <a:r>
              <a:rPr lang="ko"/>
              <a:t> based pre-trained models (specifically T5)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</a:t>
            </a:r>
            <a:r>
              <a:rPr lang="ko">
                <a:highlight>
                  <a:srgbClr val="FFD966"/>
                </a:highlight>
              </a:rPr>
              <a:t>relation-aware encodings</a:t>
            </a:r>
            <a:endParaRPr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are deeply coupled in favor of better domain generalization.</a:t>
            </a:r>
            <a:endParaRPr/>
          </a:p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