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4c65da32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4c65da32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c65da3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4c65da3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c65da32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c65da32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4c65da32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4c65da32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4c65da3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4c65da3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4c65da3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4c65da3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4c65da32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4c65da32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4c65da3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4c65da3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4c65da32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4c65da32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4c65da32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4c65da3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c65da3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c65da3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4c65da32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4c65da32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4c65da32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4c65da32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4c65da32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4c65da32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4c65da32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4c65da32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4c65da32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4c65da32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4c65da32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4c65da32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4c65da32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4c65da32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4c65da32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4c65da32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4c65da32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4c65da32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4c65da32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4c65da32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4c65da3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4c65da3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4c65da32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4c65da32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4c65da32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4c65da32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4c65da32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4c65da32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4c65da32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4c65da32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4c65da32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4c65da32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4c65da32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4c65da32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4c65da327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4c65da32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4c65da32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4c65da32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4c65da3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4c65da3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4c65da3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4c65da3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c65da32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c65da32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c65da3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c65da3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c65da32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c65da32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4c65da3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4c65da3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nvidia.com/cuda/cuda-c-programming-guide/index.html#stream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nvidia.com/blog/enhancing-memory-allocation-with-new-cuda-11-2-feature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rapidsai/gpu-bdb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nvidia.com/blog/using-cuda-stream-ordered-memory-allocator-part-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orch.org/docs/stable/generated/torch.cuda.CUDAPluggableAllocator.html#torch.cuda.CUDAPluggableAlloca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51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280"/>
              <a:t>Customize PyTorch memory allocation strategy and introduction to CUDA </a:t>
            </a:r>
            <a:r>
              <a:rPr lang="ko" sz="4280"/>
              <a:t>Stream-ordered </a:t>
            </a:r>
            <a:r>
              <a:rPr lang="ko" sz="4280"/>
              <a:t>Memory Allocator</a:t>
            </a:r>
            <a:endParaRPr sz="4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20230517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박현우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Asynchronicity of GPU ops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However, some ops are synchronous, making </a:t>
            </a:r>
            <a:r>
              <a:rPr lang="ko">
                <a:highlight>
                  <a:srgbClr val="FFD966"/>
                </a:highlight>
              </a:rPr>
              <a:t>the entire device blocked for sync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e.g. ops involving </a:t>
            </a:r>
            <a:r>
              <a:rPr lang="ko">
                <a:highlight>
                  <a:srgbClr val="FFD966"/>
                </a:highlight>
              </a:rPr>
              <a:t>time</a:t>
            </a:r>
            <a:r>
              <a:rPr lang="ko"/>
              <a:t> (as time measurements without synchronizations are not accurate) or </a:t>
            </a:r>
            <a:r>
              <a:rPr lang="ko">
                <a:highlight>
                  <a:srgbClr val="FFD966"/>
                </a:highlight>
              </a:rPr>
              <a:t>copy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Such synchronization of ops </a:t>
            </a:r>
            <a:r>
              <a:rPr lang="ko"/>
              <a:t>greatly</a:t>
            </a:r>
            <a:r>
              <a:rPr lang="ko"/>
              <a:t> deteriorates the performance of GPU.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2.2. Explicitly using non_blocking argument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</a:t>
            </a:r>
            <a:r>
              <a:rPr lang="ko"/>
              <a:t>everal functions (such as </a:t>
            </a:r>
            <a:r>
              <a:rPr lang="ko">
                <a:solidFill>
                  <a:srgbClr val="EB5757"/>
                </a:solidFill>
              </a:rPr>
              <a:t>to(), copy_()</a:t>
            </a:r>
            <a:r>
              <a:rPr lang="ko"/>
              <a:t>) admit an </a:t>
            </a:r>
            <a:r>
              <a:rPr lang="ko">
                <a:highlight>
                  <a:srgbClr val="FFD966"/>
                </a:highlight>
              </a:rPr>
              <a:t>explicit </a:t>
            </a:r>
            <a:r>
              <a:rPr lang="ko">
                <a:solidFill>
                  <a:srgbClr val="EB5757"/>
                </a:solidFill>
                <a:highlight>
                  <a:srgbClr val="FFD966"/>
                </a:highlight>
              </a:rPr>
              <a:t>non_blocking</a:t>
            </a:r>
            <a:r>
              <a:rPr lang="ko">
                <a:highlight>
                  <a:srgbClr val="FFD966"/>
                </a:highlight>
              </a:rPr>
              <a:t> argument</a:t>
            </a:r>
            <a:r>
              <a:rPr lang="ko"/>
              <a:t>, which lets the caller </a:t>
            </a:r>
            <a:r>
              <a:rPr lang="ko">
                <a:highlight>
                  <a:srgbClr val="FFD966"/>
                </a:highlight>
              </a:rPr>
              <a:t>bypass synchronization</a:t>
            </a:r>
            <a:r>
              <a:rPr lang="ko"/>
              <a:t> when it is unnecessary.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(Internally, leveraging copy engine alongside kernel engine.)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Under the hood, PyTorch </a:t>
            </a:r>
            <a:r>
              <a:rPr lang="ko">
                <a:highlight>
                  <a:srgbClr val="FFD966"/>
                </a:highlight>
              </a:rPr>
              <a:t>automatically</a:t>
            </a:r>
            <a:r>
              <a:rPr lang="ko"/>
              <a:t> performs necessary synchronization when copying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between CPU and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ko"/>
              <a:t>or between two GPUs.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2.2. Explicitly using non_blocking argument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But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when customizing, managing such functions is </a:t>
            </a:r>
            <a:r>
              <a:rPr lang="ko">
                <a:highlight>
                  <a:srgbClr val="FFD966"/>
                </a:highlight>
              </a:rPr>
              <a:t>responsible for users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24" y="2396975"/>
            <a:ext cx="4023974" cy="23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2.2. Explicitly using non_blocking argument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	can’t </a:t>
            </a:r>
            <a:r>
              <a:rPr lang="ko">
                <a:highlight>
                  <a:srgbClr val="FFD966"/>
                </a:highlight>
              </a:rPr>
              <a:t>fine-grain control</a:t>
            </a:r>
            <a:r>
              <a:rPr lang="ko"/>
              <a:t> the behavior</a:t>
            </a:r>
            <a:r>
              <a:rPr lang="ko"/>
              <a:t>, thus, there may be no much gain.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(e.g. re-ordering block of sub-ops to overlap.)</a:t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19974" l="0" r="0" t="0"/>
          <a:stretch/>
        </p:blipFill>
        <p:spPr>
          <a:xfrm>
            <a:off x="2268100" y="2617675"/>
            <a:ext cx="4475625" cy="23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 CUDA Stream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Another exception for such </a:t>
            </a:r>
            <a:r>
              <a:rPr lang="ko"/>
              <a:t>synchronous ops </a:t>
            </a:r>
            <a:r>
              <a:rPr lang="ko"/>
              <a:t>is CUDA stream.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 </a:t>
            </a:r>
            <a:r>
              <a:rPr lang="ko" u="sng">
                <a:solidFill>
                  <a:schemeClr val="hlink"/>
                </a:solidFill>
                <a:hlinkClick r:id="rId3"/>
              </a:rPr>
              <a:t>CUDA stream</a:t>
            </a:r>
            <a:r>
              <a:rPr lang="ko"/>
              <a:t> is a </a:t>
            </a:r>
            <a:r>
              <a:rPr lang="ko">
                <a:highlight>
                  <a:srgbClr val="FFD966"/>
                </a:highlight>
              </a:rPr>
              <a:t>linear sequence of execution</a:t>
            </a:r>
            <a:r>
              <a:rPr lang="ko"/>
              <a:t> that belongs to a specific device.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Operations </a:t>
            </a:r>
            <a:r>
              <a:rPr lang="ko"/>
              <a:t>inside each stream </a:t>
            </a:r>
            <a:r>
              <a:rPr lang="ko"/>
              <a:t>are </a:t>
            </a:r>
            <a:r>
              <a:rPr lang="ko">
                <a:highlight>
                  <a:srgbClr val="FFD966"/>
                </a:highlight>
              </a:rPr>
              <a:t>serialized</a:t>
            </a:r>
            <a:r>
              <a:rPr lang="ko"/>
              <a:t> in the order they are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Operations can </a:t>
            </a:r>
            <a:r>
              <a:rPr lang="ko">
                <a:highlight>
                  <a:srgbClr val="FFD966"/>
                </a:highlight>
              </a:rPr>
              <a:t>execute concurrently</a:t>
            </a:r>
            <a:r>
              <a:rPr lang="ko"/>
              <a:t> from different streams in any relative order,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unless explicit synchronization functions are used. </a:t>
            </a:r>
            <a:br>
              <a:rPr lang="ko"/>
            </a:br>
            <a:r>
              <a:rPr lang="ko"/>
              <a:t>(such as </a:t>
            </a:r>
            <a:r>
              <a:rPr lang="ko">
                <a:solidFill>
                  <a:srgbClr val="EB5757"/>
                </a:solidFill>
              </a:rPr>
              <a:t>s</a:t>
            </a:r>
            <a:r>
              <a:rPr lang="ko">
                <a:solidFill>
                  <a:srgbClr val="EB5757"/>
                </a:solidFill>
              </a:rPr>
              <a:t>ynchronize()</a:t>
            </a:r>
            <a:r>
              <a:rPr lang="ko"/>
              <a:t> or </a:t>
            </a:r>
            <a:r>
              <a:rPr lang="ko">
                <a:solidFill>
                  <a:srgbClr val="EB5757"/>
                </a:solidFill>
              </a:rPr>
              <a:t>wait_stream()</a:t>
            </a:r>
            <a:r>
              <a:rPr lang="ko"/>
              <a:t>)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2.3. CUDA Stream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393400" y="1200150"/>
            <a:ext cx="44388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 computation graph (</a:t>
            </a:r>
            <a:r>
              <a:rPr lang="ko">
                <a:highlight>
                  <a:srgbClr val="FFD966"/>
                </a:highlight>
              </a:rPr>
              <a:t>CUDA Graph</a:t>
            </a:r>
            <a:r>
              <a:rPr lang="ko"/>
              <a:t>),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Stream 1 and Stream 2 are captured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are executed concurrently.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NOTE : For simplicity, assume using </a:t>
            </a:r>
            <a:r>
              <a:rPr lang="ko">
                <a:highlight>
                  <a:srgbClr val="FFD966"/>
                </a:highlight>
              </a:rPr>
              <a:t>single device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(But the same logic can be extended to multi-gpu and multi-machine)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74" y="1131886"/>
            <a:ext cx="255262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/>
          <p:nvPr/>
        </p:nvSpPr>
        <p:spPr>
          <a:xfrm>
            <a:off x="535775" y="1581150"/>
            <a:ext cx="1750200" cy="24861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2452700" y="1581150"/>
            <a:ext cx="1221600" cy="24861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460775" y="1053138"/>
            <a:ext cx="19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FF"/>
                </a:solidFill>
              </a:rPr>
              <a:t>Stream 1</a:t>
            </a:r>
            <a:endParaRPr b="1" sz="2000">
              <a:solidFill>
                <a:srgbClr val="FF00FF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080025" y="1053125"/>
            <a:ext cx="19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FF"/>
                </a:solidFill>
              </a:rPr>
              <a:t>Stream 2</a:t>
            </a:r>
            <a:endParaRPr b="1" sz="2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 CUDA Stream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75" y="1720460"/>
            <a:ext cx="5088111" cy="2935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2079825" y="1569550"/>
            <a:ext cx="5055600" cy="32025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3621900" y="1076938"/>
            <a:ext cx="19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FF"/>
                </a:solidFill>
              </a:rPr>
              <a:t>Single GPU</a:t>
            </a:r>
            <a:endParaRPr b="1" sz="2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 CUDA Stream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125" y="1368238"/>
            <a:ext cx="5969749" cy="29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20"/>
              <a:t>3. </a:t>
            </a:r>
            <a:r>
              <a:rPr lang="ko" sz="2420"/>
              <a:t>Background for </a:t>
            </a:r>
            <a:r>
              <a:rPr lang="ko" sz="2420"/>
              <a:t>CUDA Stream-ordered Memory allocator</a:t>
            </a:r>
            <a:endParaRPr sz="2420"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Problem: </a:t>
            </a:r>
            <a:r>
              <a:rPr lang="ko">
                <a:solidFill>
                  <a:srgbClr val="EB5757"/>
                </a:solidFill>
                <a:highlight>
                  <a:srgbClr val="FFD966"/>
                </a:highlight>
              </a:rPr>
              <a:t>cudaMalloc</a:t>
            </a:r>
            <a:r>
              <a:rPr lang="ko">
                <a:highlight>
                  <a:srgbClr val="FFD966"/>
                </a:highlight>
              </a:rPr>
              <a:t> and </a:t>
            </a:r>
            <a:r>
              <a:rPr lang="ko">
                <a:solidFill>
                  <a:srgbClr val="EB5757"/>
                </a:solidFill>
                <a:highlight>
                  <a:srgbClr val="FFD966"/>
                </a:highlight>
              </a:rPr>
              <a:t>cudaFree</a:t>
            </a:r>
            <a:r>
              <a:rPr lang="ko"/>
              <a:t> API functions, which are used to allocate/release GPU accessible memory, are </a:t>
            </a:r>
            <a:r>
              <a:rPr lang="ko">
                <a:highlight>
                  <a:srgbClr val="FFD966"/>
                </a:highlight>
              </a:rPr>
              <a:t>not stream ordered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464900" y="2236025"/>
            <a:ext cx="43674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 is inefficient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because the first </a:t>
            </a:r>
            <a:r>
              <a:rPr lang="ko">
                <a:solidFill>
                  <a:srgbClr val="EB5757"/>
                </a:solidFill>
              </a:rPr>
              <a:t>cudaFree</a:t>
            </a:r>
            <a:r>
              <a:rPr lang="ko"/>
              <a:t> call has to wait for </a:t>
            </a:r>
            <a:r>
              <a:rPr lang="ko">
                <a:solidFill>
                  <a:srgbClr val="EB5757"/>
                </a:solidFill>
              </a:rPr>
              <a:t>kernelA</a:t>
            </a:r>
            <a:r>
              <a:rPr lang="ko"/>
              <a:t> to finish,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so it synchronizes the device before freeing the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00" y="2292713"/>
            <a:ext cx="4160050" cy="197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3.1. Problem: Synchronous cudaMalloc and cudaFree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786325" y="1414475"/>
            <a:ext cx="40461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To make this run more efficiently,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memory can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allocated upfront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sized to the larger of the two sizes.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So, </a:t>
            </a:r>
            <a:r>
              <a:rPr lang="ko">
                <a:solidFill>
                  <a:srgbClr val="EB5757"/>
                </a:solidFill>
              </a:rPr>
              <a:t>kernelB</a:t>
            </a:r>
            <a:r>
              <a:rPr lang="ko"/>
              <a:t> now no needs to wait </a:t>
            </a:r>
            <a:br>
              <a:rPr lang="ko"/>
            </a:br>
            <a:r>
              <a:rPr lang="ko"/>
              <a:t>due to synchronization by </a:t>
            </a:r>
            <a:r>
              <a:rPr lang="ko">
                <a:solidFill>
                  <a:srgbClr val="EB5757"/>
                </a:solidFill>
              </a:rPr>
              <a:t>cudaFree</a:t>
            </a:r>
            <a:r>
              <a:rPr lang="ko"/>
              <a:t>.</a:t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5" y="2058025"/>
            <a:ext cx="3919550" cy="12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PyTorch Memory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CUDA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Background for CUDA Stream-ordered Memory allocator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CUDA Stream-ordered Memory allocator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CUDA Stream-ordered Memory allocator for Multi-GPU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Benchmark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3.1. Problem: Synchronous cudaMalloc and cudaFree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 of mass allocating upfront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Hard to predict </a:t>
            </a:r>
            <a:r>
              <a:rPr lang="ko">
                <a:highlight>
                  <a:srgbClr val="FFD966"/>
                </a:highlight>
              </a:rPr>
              <a:t>when and </a:t>
            </a:r>
            <a:r>
              <a:rPr lang="ko">
                <a:highlight>
                  <a:srgbClr val="FFD966"/>
                </a:highlight>
              </a:rPr>
              <a:t>which</a:t>
            </a:r>
            <a:r>
              <a:rPr lang="ko">
                <a:highlight>
                  <a:srgbClr val="FFD966"/>
                </a:highlight>
              </a:rPr>
              <a:t> kernels</a:t>
            </a:r>
            <a:r>
              <a:rPr lang="ko"/>
              <a:t> are allocated together.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Unable to free partially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causes data/library to hold on to the memory </a:t>
            </a:r>
            <a:r>
              <a:rPr lang="ko">
                <a:highlight>
                  <a:srgbClr val="FFD966"/>
                </a:highlight>
              </a:rPr>
              <a:t>longer than it needs to</a:t>
            </a:r>
            <a:r>
              <a:rPr lang="ko"/>
              <a:t>, wasting the space.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3.1. Problem: Synchronous cudaMalloc and cudaFree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Some applications take the idea of allocating memory upfront even further</a:t>
            </a:r>
            <a:br>
              <a:rPr lang="ko"/>
            </a:br>
            <a:r>
              <a:rPr lang="ko"/>
              <a:t>by implementing their own custom allocator.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(e.g. when memory de/allocation is </a:t>
            </a:r>
            <a:r>
              <a:rPr lang="ko">
                <a:highlight>
                  <a:srgbClr val="FFD966"/>
                </a:highlight>
              </a:rPr>
              <a:t>very predictable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This adds a significant amount of complexity to application development.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CUDA aims to provide a </a:t>
            </a:r>
            <a:r>
              <a:rPr lang="ko">
                <a:highlight>
                  <a:srgbClr val="FFD966"/>
                </a:highlight>
              </a:rPr>
              <a:t>low-effort</a:t>
            </a:r>
            <a:r>
              <a:rPr lang="ko"/>
              <a:t>, high-performance alternative.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CUDA Stream-ordered Memory allocator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CUDA 11.2</a:t>
            </a:r>
            <a:r>
              <a:rPr lang="ko"/>
              <a:t> introduced a </a:t>
            </a:r>
            <a:r>
              <a:rPr lang="ko">
                <a:highlight>
                  <a:srgbClr val="FFD966"/>
                </a:highlight>
              </a:rPr>
              <a:t>stream-ordered memory allocator</a:t>
            </a:r>
            <a:r>
              <a:rPr lang="ko"/>
              <a:t> to solve these types of problems,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with the addition of </a:t>
            </a:r>
            <a:r>
              <a:rPr lang="ko">
                <a:solidFill>
                  <a:srgbClr val="EB5757"/>
                </a:solidFill>
                <a:highlight>
                  <a:srgbClr val="FFD966"/>
                </a:highlight>
              </a:rPr>
              <a:t>cudaMallocAsync</a:t>
            </a:r>
            <a:r>
              <a:rPr lang="ko">
                <a:highlight>
                  <a:srgbClr val="FFD966"/>
                </a:highlight>
              </a:rPr>
              <a:t> and </a:t>
            </a:r>
            <a:r>
              <a:rPr lang="ko">
                <a:solidFill>
                  <a:srgbClr val="EB5757"/>
                </a:solidFill>
                <a:highlight>
                  <a:srgbClr val="FFD966"/>
                </a:highlight>
              </a:rPr>
              <a:t>cudaFreeAsync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These new API functions shift memory de/allocation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from </a:t>
            </a:r>
            <a:r>
              <a:rPr lang="ko">
                <a:highlight>
                  <a:srgbClr val="FFD966"/>
                </a:highlight>
              </a:rPr>
              <a:t>global-scope operations</a:t>
            </a:r>
            <a:r>
              <a:rPr lang="ko"/>
              <a:t> that synchronize the entire device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to </a:t>
            </a:r>
            <a:r>
              <a:rPr lang="ko">
                <a:highlight>
                  <a:srgbClr val="FFD966"/>
                </a:highlight>
              </a:rPr>
              <a:t>stream-ordered operations</a:t>
            </a:r>
            <a:r>
              <a:rPr lang="ko"/>
              <a:t> that is confined to target stream.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CUDA Stream-ordered Memory allocator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50" y="1835973"/>
            <a:ext cx="7300900" cy="18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4.1. CUDA Memory Pools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stream-ordered memory allocator introduces the concept of </a:t>
            </a:r>
            <a:r>
              <a:rPr lang="ko">
                <a:highlight>
                  <a:srgbClr val="FFD966"/>
                </a:highlight>
              </a:rPr>
              <a:t>memory pools</a:t>
            </a:r>
            <a:r>
              <a:rPr lang="ko"/>
              <a:t> to CUDA.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 memory pool is a </a:t>
            </a:r>
            <a:r>
              <a:rPr lang="ko">
                <a:highlight>
                  <a:srgbClr val="FFD966"/>
                </a:highlight>
              </a:rPr>
              <a:t>collection of previously allocated memory</a:t>
            </a:r>
            <a:r>
              <a:rPr lang="ko"/>
              <a:t> that can be reused for future allocations.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Streams can have their </a:t>
            </a:r>
            <a:r>
              <a:rPr lang="ko">
                <a:highlight>
                  <a:srgbClr val="FFD966"/>
                </a:highlight>
              </a:rPr>
              <a:t>own memory pool</a:t>
            </a:r>
            <a:r>
              <a:rPr lang="ko"/>
              <a:t> or </a:t>
            </a:r>
            <a:r>
              <a:rPr lang="ko">
                <a:highlight>
                  <a:srgbClr val="FFD966"/>
                </a:highlight>
              </a:rPr>
              <a:t>share</a:t>
            </a:r>
            <a:r>
              <a:rPr lang="ko"/>
              <a:t> one with others.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(Device has default memory pool.)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4.1. CUDA Memory Pools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Each call to </a:t>
            </a:r>
            <a:r>
              <a:rPr lang="ko">
                <a:solidFill>
                  <a:srgbClr val="EB5757"/>
                </a:solidFill>
              </a:rPr>
              <a:t>cudaMallocAsync</a:t>
            </a:r>
            <a:r>
              <a:rPr lang="ko"/>
              <a:t> attempts to allocate memory from that device’s current pool.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Each call to </a:t>
            </a:r>
            <a:r>
              <a:rPr lang="ko">
                <a:solidFill>
                  <a:srgbClr val="EB5757"/>
                </a:solidFill>
              </a:rPr>
              <a:t>cudaFreeAsync</a:t>
            </a:r>
            <a:r>
              <a:rPr lang="ko"/>
              <a:t> returns memory to the pool,</a:t>
            </a:r>
            <a:br>
              <a:rPr lang="ko"/>
            </a:br>
            <a:r>
              <a:rPr lang="ko"/>
              <a:t>which is then </a:t>
            </a:r>
            <a:r>
              <a:rPr lang="ko">
                <a:highlight>
                  <a:srgbClr val="FFD966"/>
                </a:highlight>
              </a:rPr>
              <a:t>available for re-use</a:t>
            </a:r>
            <a:r>
              <a:rPr lang="ko"/>
              <a:t> on subsequent </a:t>
            </a:r>
            <a:r>
              <a:rPr lang="ko">
                <a:solidFill>
                  <a:srgbClr val="EB5757"/>
                </a:solidFill>
              </a:rPr>
              <a:t>cudaMallocAsync</a:t>
            </a:r>
            <a:r>
              <a:rPr lang="ko"/>
              <a:t> requests.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3120175"/>
            <a:ext cx="59531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4.2. Managing Memory pool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Principle : </a:t>
            </a:r>
            <a:r>
              <a:rPr lang="ko">
                <a:highlight>
                  <a:srgbClr val="FFD966"/>
                </a:highlight>
              </a:rPr>
              <a:t>System call</a:t>
            </a:r>
            <a:r>
              <a:rPr lang="ko"/>
              <a:t> to OS for memory request and return is considered </a:t>
            </a:r>
            <a:r>
              <a:rPr lang="ko">
                <a:highlight>
                  <a:srgbClr val="FFD966"/>
                </a:highlight>
              </a:rPr>
              <a:t>very expensive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By default,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If the pool has </a:t>
            </a:r>
            <a:r>
              <a:rPr lang="ko">
                <a:highlight>
                  <a:srgbClr val="FFD966"/>
                </a:highlight>
              </a:rPr>
              <a:t>insufficient memory</a:t>
            </a:r>
            <a:r>
              <a:rPr lang="ko"/>
              <a:t>, the CUDA driver calls into the OS to allocate more memory.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Unused memory</a:t>
            </a:r>
            <a:r>
              <a:rPr lang="ko"/>
              <a:t> in the pool is returned to the OS during the </a:t>
            </a:r>
            <a:r>
              <a:rPr lang="ko">
                <a:highlight>
                  <a:srgbClr val="FFD966"/>
                </a:highlight>
              </a:rPr>
              <a:t>next synchronization operation</a:t>
            </a:r>
            <a:r>
              <a:rPr lang="ko"/>
              <a:t>.</a:t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4.3. Release threshold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r>
              <a:rPr lang="ko"/>
              <a:t>he application can configure a </a:t>
            </a:r>
            <a:r>
              <a:rPr lang="ko">
                <a:highlight>
                  <a:srgbClr val="FFD966"/>
                </a:highlight>
              </a:rPr>
              <a:t>release threshold</a:t>
            </a:r>
            <a:r>
              <a:rPr lang="ko"/>
              <a:t> to enable unused memory </a:t>
            </a:r>
            <a:br>
              <a:rPr lang="ko"/>
            </a:br>
            <a:r>
              <a:rPr lang="ko">
                <a:highlight>
                  <a:srgbClr val="FFD966"/>
                </a:highlight>
              </a:rPr>
              <a:t>to persist</a:t>
            </a:r>
            <a:r>
              <a:rPr lang="ko"/>
              <a:t> beyond the synchronization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By default, the release threshold is </a:t>
            </a:r>
            <a:r>
              <a:rPr lang="ko">
                <a:highlight>
                  <a:srgbClr val="FFD966"/>
                </a:highlight>
              </a:rPr>
              <a:t>zero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i.e. all unused memory </a:t>
            </a:r>
            <a:r>
              <a:rPr lang="ko"/>
              <a:t>in the pool </a:t>
            </a:r>
            <a:r>
              <a:rPr lang="ko"/>
              <a:t>is released back to the OS during every synchronization operation.</a:t>
            </a:r>
            <a:endParaRPr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4.3. Release threshold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4464850" y="1152475"/>
            <a:ext cx="436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this example, </a:t>
            </a:r>
            <a:r>
              <a:rPr lang="ko"/>
              <a:t>release</a:t>
            </a:r>
            <a:r>
              <a:rPr lang="ko"/>
              <a:t> happens </a:t>
            </a:r>
            <a:r>
              <a:rPr lang="ko">
                <a:highlight>
                  <a:srgbClr val="FFD966"/>
                </a:highlight>
              </a:rPr>
              <a:t>at the end of every iteration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As a result,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there is </a:t>
            </a:r>
            <a:r>
              <a:rPr lang="ko">
                <a:highlight>
                  <a:srgbClr val="FFD966"/>
                </a:highlight>
              </a:rPr>
              <a:t>no memory to reuse</a:t>
            </a:r>
            <a:r>
              <a:rPr lang="ko"/>
              <a:t> for the next </a:t>
            </a:r>
            <a:r>
              <a:rPr lang="ko">
                <a:solidFill>
                  <a:srgbClr val="EB5757"/>
                </a:solidFill>
              </a:rPr>
              <a:t>cudaMallocAsync</a:t>
            </a:r>
            <a:r>
              <a:rPr lang="ko"/>
              <a:t> call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and instead memory must be allocated through an expensive system call.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5" y="1801000"/>
            <a:ext cx="3812375" cy="16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4.3. Release threshold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Therefore, </a:t>
            </a:r>
            <a:r>
              <a:rPr lang="ko">
                <a:highlight>
                  <a:srgbClr val="FFD966"/>
                </a:highlight>
              </a:rPr>
              <a:t>good memory allocator</a:t>
            </a:r>
            <a:r>
              <a:rPr lang="ko"/>
              <a:t> (or manager) should search for </a:t>
            </a:r>
            <a:r>
              <a:rPr lang="ko">
                <a:highlight>
                  <a:srgbClr val="FFD966"/>
                </a:highlight>
              </a:rPr>
              <a:t>“good” release threshold.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Example : When using maximum release threshold. </a:t>
            </a:r>
            <a:r>
              <a:rPr lang="ko"/>
              <a:t>(result in next)</a:t>
            </a:r>
            <a:endParaRPr/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300" y="2474861"/>
            <a:ext cx="6679401" cy="23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PyTorch </a:t>
            </a:r>
            <a:r>
              <a:rPr lang="ko"/>
              <a:t>Memory Management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PyTorch uses a </a:t>
            </a:r>
            <a:r>
              <a:rPr lang="ko">
                <a:highlight>
                  <a:srgbClr val="FFD966"/>
                </a:highlight>
              </a:rPr>
              <a:t>caching memory allocator</a:t>
            </a:r>
            <a:r>
              <a:rPr lang="ko"/>
              <a:t> to speed up memory allocations.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allows fast memory de/allocation </a:t>
            </a:r>
            <a:r>
              <a:rPr lang="ko">
                <a:highlight>
                  <a:srgbClr val="FFD966"/>
                </a:highlight>
              </a:rPr>
              <a:t>without device synchronizations</a:t>
            </a:r>
            <a:r>
              <a:rPr lang="ko"/>
              <a:t>;</a:t>
            </a:r>
            <a:br>
              <a:rPr lang="ko"/>
            </a:br>
            <a:r>
              <a:rPr lang="ko"/>
              <a:t>D2H, H2D, Device to remote device,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5777" l="0" r="0" t="0"/>
          <a:stretch/>
        </p:blipFill>
        <p:spPr>
          <a:xfrm>
            <a:off x="1396401" y="2488600"/>
            <a:ext cx="6351200" cy="24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136225" y="3188538"/>
            <a:ext cx="3200400" cy="700200"/>
          </a:xfrm>
          <a:prstGeom prst="ellipse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4.3. Release threshold 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45338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5.1. Cross-GPU ops in PyTorch CUDA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Cross-GPU operations are not allowed by default,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with the exception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B5757"/>
              </a:buClr>
              <a:buSzPts val="1800"/>
              <a:buAutoNum type="arabicPeriod"/>
            </a:pPr>
            <a:r>
              <a:rPr lang="ko">
                <a:solidFill>
                  <a:srgbClr val="EB5757"/>
                </a:solidFill>
              </a:rPr>
              <a:t>copy_()</a:t>
            </a:r>
            <a:endParaRPr>
              <a:solidFill>
                <a:srgbClr val="EB575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other methods with copy-like functionality such as </a:t>
            </a:r>
            <a:r>
              <a:rPr lang="ko">
                <a:solidFill>
                  <a:srgbClr val="EB5757"/>
                </a:solidFill>
              </a:rPr>
              <a:t>to()</a:t>
            </a:r>
            <a:r>
              <a:rPr lang="ko"/>
              <a:t> and </a:t>
            </a:r>
            <a:r>
              <a:rPr lang="ko">
                <a:solidFill>
                  <a:srgbClr val="EB5757"/>
                </a:solidFill>
              </a:rPr>
              <a:t>cuda()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Unless you enable </a:t>
            </a:r>
            <a:r>
              <a:rPr lang="ko">
                <a:highlight>
                  <a:srgbClr val="FFD966"/>
                </a:highlight>
              </a:rPr>
              <a:t>peer-to-peer memory access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any attempts will raise an error;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e.g. to launch ops on tensors </a:t>
            </a:r>
            <a:r>
              <a:rPr lang="ko">
                <a:highlight>
                  <a:srgbClr val="FFD966"/>
                </a:highlight>
              </a:rPr>
              <a:t>spreaded across different devices</a:t>
            </a:r>
            <a:r>
              <a:rPr lang="ko"/>
              <a:t>.</a:t>
            </a:r>
            <a:endParaRPr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.1. Cross-GPU ops in PyTorch CUDA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 rotWithShape="1">
          <a:blip r:embed="rId3">
            <a:alphaModFix/>
          </a:blip>
          <a:srcRect b="-613" l="0" r="0" t="0"/>
          <a:stretch/>
        </p:blipFill>
        <p:spPr>
          <a:xfrm>
            <a:off x="4601325" y="974850"/>
            <a:ext cx="3871126" cy="40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73" y="2171412"/>
            <a:ext cx="4122899" cy="16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5.2. With P2P capability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Accessing the memory from any other device requires the two devices to be </a:t>
            </a:r>
            <a:r>
              <a:rPr lang="ko">
                <a:highlight>
                  <a:srgbClr val="FFD966"/>
                </a:highlight>
              </a:rPr>
              <a:t>peer capable</a:t>
            </a:r>
            <a:r>
              <a:rPr lang="ko"/>
              <a:t>, as reported by </a:t>
            </a:r>
            <a:r>
              <a:rPr lang="ko">
                <a:solidFill>
                  <a:srgbClr val="EB5757"/>
                </a:solidFill>
              </a:rPr>
              <a:t>cudaDeviceCanAccessPeer</a:t>
            </a:r>
            <a:r>
              <a:rPr lang="ko"/>
              <a:t>.</a:t>
            </a:r>
            <a:endParaRPr/>
          </a:p>
        </p:txBody>
      </p:sp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4346"/>
            <a:ext cx="4619100" cy="25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496" y="2751575"/>
            <a:ext cx="3900500" cy="12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5.2. With P2P capability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By default, memory </a:t>
            </a:r>
            <a:r>
              <a:rPr lang="ko"/>
              <a:t>allocated using </a:t>
            </a:r>
            <a:r>
              <a:rPr lang="ko">
                <a:solidFill>
                  <a:srgbClr val="EB5757"/>
                </a:solidFill>
              </a:rPr>
              <a:t>cudaMallocAsync</a:t>
            </a:r>
            <a:r>
              <a:rPr lang="ko"/>
              <a:t> </a:t>
            </a:r>
            <a:r>
              <a:rPr lang="ko"/>
              <a:t>is </a:t>
            </a:r>
            <a:r>
              <a:rPr lang="ko">
                <a:highlight>
                  <a:srgbClr val="FFD966"/>
                </a:highlight>
              </a:rPr>
              <a:t>only accessible</a:t>
            </a:r>
            <a:r>
              <a:rPr lang="ko"/>
              <a:t> from the device </a:t>
            </a:r>
            <a:r>
              <a:rPr lang="ko">
                <a:highlight>
                  <a:srgbClr val="FFD966"/>
                </a:highlight>
              </a:rPr>
              <a:t>associated with the specified stream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Accessing the memory from any other device requires enabling </a:t>
            </a:r>
            <a:r>
              <a:rPr lang="ko">
                <a:highlight>
                  <a:srgbClr val="FFD966"/>
                </a:highlight>
              </a:rPr>
              <a:t>access to the entire pool</a:t>
            </a:r>
            <a:r>
              <a:rPr lang="ko"/>
              <a:t> from that other device.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However, unlike </a:t>
            </a:r>
            <a:r>
              <a:rPr lang="ko">
                <a:solidFill>
                  <a:srgbClr val="EB5757"/>
                </a:solidFill>
              </a:rPr>
              <a:t>cudaMalloc</a:t>
            </a:r>
            <a:r>
              <a:rPr lang="ko"/>
              <a:t> allocations,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EB5757"/>
                </a:solidFill>
              </a:rPr>
              <a:t>cudaDeviceEnablePeerAccess</a:t>
            </a:r>
            <a:r>
              <a:rPr lang="ko"/>
              <a:t> and </a:t>
            </a:r>
            <a:r>
              <a:rPr lang="ko">
                <a:solidFill>
                  <a:srgbClr val="EB5757"/>
                </a:solidFill>
              </a:rPr>
              <a:t>cudaDeviceDisablePeerAccess</a:t>
            </a:r>
            <a:r>
              <a:rPr lang="ko"/>
              <a:t> have no effect on </a:t>
            </a:r>
            <a:r>
              <a:rPr lang="ko">
                <a:highlight>
                  <a:srgbClr val="FFD966"/>
                </a:highlight>
              </a:rPr>
              <a:t>memory allocated from memory pools</a:t>
            </a:r>
            <a:r>
              <a:rPr lang="ko"/>
              <a:t>.</a:t>
            </a:r>
            <a:endParaRPr/>
          </a:p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5.3. IPC support for stream memory pool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Stream memory pool can be </a:t>
            </a:r>
            <a:r>
              <a:rPr lang="ko">
                <a:highlight>
                  <a:srgbClr val="FFD966"/>
                </a:highlight>
              </a:rPr>
              <a:t>wrapped and </a:t>
            </a:r>
            <a:r>
              <a:rPr lang="ko">
                <a:highlight>
                  <a:srgbClr val="FFD966"/>
                </a:highlight>
              </a:rPr>
              <a:t>exported</a:t>
            </a:r>
            <a:r>
              <a:rPr lang="ko"/>
              <a:t> </a:t>
            </a:r>
            <a:r>
              <a:rPr lang="ko"/>
              <a:t>as an handle.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Such pool handle can be shared and transported </a:t>
            </a:r>
            <a:r>
              <a:rPr lang="ko">
                <a:highlight>
                  <a:srgbClr val="FFD966"/>
                </a:highlight>
              </a:rPr>
              <a:t>through common IPC</a:t>
            </a:r>
            <a:r>
              <a:rPr lang="ko"/>
              <a:t>;</a:t>
            </a:r>
            <a:br>
              <a:rPr lang="ko"/>
            </a:br>
            <a:r>
              <a:rPr lang="ko"/>
              <a:t>e.g. UNIX socket or Pipe, (@ possibly TensorPipe)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675" y="2464650"/>
            <a:ext cx="5170650" cy="16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562" y="4179300"/>
            <a:ext cx="5224876" cy="65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</a:t>
            </a:r>
            <a:r>
              <a:rPr lang="ko"/>
              <a:t>CUDA Stream-ordered Memory allocator</a:t>
            </a:r>
            <a:r>
              <a:rPr lang="ko"/>
              <a:t> Benchmark</a:t>
            </a:r>
            <a:endParaRPr/>
          </a:p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NVIDIA provided </a:t>
            </a:r>
            <a:r>
              <a:rPr lang="ko"/>
              <a:t>benchmark results from the </a:t>
            </a:r>
            <a:r>
              <a:rPr lang="ko" u="sng">
                <a:solidFill>
                  <a:schemeClr val="hlink"/>
                </a:solidFill>
                <a:highlight>
                  <a:srgbClr val="FFD966"/>
                </a:highlight>
                <a:hlinkClick r:id="rId3"/>
              </a:rPr>
              <a:t>RAPIDS GPU Big Data Benchmark</a:t>
            </a:r>
            <a:r>
              <a:rPr lang="ko">
                <a:highlight>
                  <a:srgbClr val="FFD966"/>
                </a:highlight>
              </a:rPr>
              <a:t> (gpu-bdb)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gpu-bdb is a benchmark of 30 queries representing </a:t>
            </a:r>
            <a:r>
              <a:rPr lang="ko">
                <a:highlight>
                  <a:srgbClr val="FFD966"/>
                </a:highlight>
              </a:rPr>
              <a:t>real-world workflows</a:t>
            </a:r>
            <a:r>
              <a:rPr lang="ko"/>
              <a:t> that can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SQL,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user-defined functions,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careful subsetting and aggregation,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machine learning.</a:t>
            </a:r>
            <a:endParaRPr/>
          </a:p>
        </p:txBody>
      </p:sp>
      <p:sp>
        <p:nvSpPr>
          <p:cNvPr id="327" name="Google Shape;3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6. CUDA Stream-ordered Memory allocator Benchmark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9"/>
          <p:cNvSpPr txBox="1"/>
          <p:nvPr>
            <p:ph idx="1" type="body"/>
          </p:nvPr>
        </p:nvSpPr>
        <p:spPr>
          <a:xfrm>
            <a:off x="5233200" y="1364450"/>
            <a:ext cx="35991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729"/>
              <a:t>T</a:t>
            </a:r>
            <a:r>
              <a:rPr lang="ko" sz="1729"/>
              <a:t>hanks to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AutoNum type="arabicPeriod"/>
            </a:pPr>
            <a:r>
              <a:rPr lang="ko" sz="1729">
                <a:highlight>
                  <a:srgbClr val="FFD966"/>
                </a:highlight>
              </a:rPr>
              <a:t>memory reuse</a:t>
            </a:r>
            <a:r>
              <a:rPr lang="ko" sz="1729"/>
              <a:t> (memory pool)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AutoNum type="arabicPeriod"/>
            </a:pPr>
            <a:r>
              <a:rPr lang="ko" sz="1729"/>
              <a:t>and </a:t>
            </a:r>
            <a:r>
              <a:rPr lang="ko" sz="1729">
                <a:highlight>
                  <a:srgbClr val="FFD966"/>
                </a:highlight>
              </a:rPr>
              <a:t>eliminating extraneous synchronization</a:t>
            </a:r>
            <a:r>
              <a:rPr lang="ko" sz="1729"/>
              <a:t>,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729"/>
              <a:t>there’s a 2–5x improvement in end-to-end performance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ko" sz="1729"/>
              <a:t>when using </a:t>
            </a:r>
            <a:r>
              <a:rPr lang="ko" sz="1729">
                <a:solidFill>
                  <a:srgbClr val="EB5757"/>
                </a:solidFill>
              </a:rPr>
              <a:t>cudaMallocAsync</a:t>
            </a:r>
            <a:r>
              <a:rPr lang="ko" sz="1729"/>
              <a:t>.</a:t>
            </a:r>
            <a:endParaRPr sz="1729"/>
          </a:p>
        </p:txBody>
      </p:sp>
      <p:sp>
        <p:nvSpPr>
          <p:cNvPr id="334" name="Google Shape;33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1275"/>
            <a:ext cx="4824674" cy="29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PyTorch Memory Management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Specifically: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Reserved Memory : </a:t>
            </a:r>
            <a:r>
              <a:rPr lang="ko" sz="1700">
                <a:highlight>
                  <a:srgbClr val="FFD966"/>
                </a:highlight>
              </a:rPr>
              <a:t>total amount of memory</a:t>
            </a:r>
            <a:r>
              <a:rPr lang="ko" sz="1700"/>
              <a:t> managed by the caching allocator.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Allocated Memory : </a:t>
            </a:r>
            <a:r>
              <a:rPr lang="ko" sz="1700"/>
              <a:t>memory </a:t>
            </a:r>
            <a:r>
              <a:rPr lang="ko" sz="1700">
                <a:highlight>
                  <a:srgbClr val="FFD966"/>
                </a:highlight>
              </a:rPr>
              <a:t>substantially occupied by tensors</a:t>
            </a:r>
            <a:r>
              <a:rPr lang="ko" sz="1700"/>
              <a:t>.</a:t>
            </a:r>
            <a:endParaRPr sz="17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25777" l="0" r="0" t="0"/>
          <a:stretch/>
        </p:blipFill>
        <p:spPr>
          <a:xfrm>
            <a:off x="1396401" y="2438575"/>
            <a:ext cx="6351200" cy="24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PyTorch Memory Management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PyTorch currently provides following underlying allocator implementation.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native </a:t>
            </a:r>
            <a:br>
              <a:rPr lang="ko"/>
            </a:br>
            <a:r>
              <a:rPr lang="ko"/>
              <a:t>(default) </a:t>
            </a:r>
            <a:r>
              <a:rPr lang="ko"/>
              <a:t>which uses PyTorch’s native implementation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cudaMallocAsync </a:t>
            </a:r>
            <a:br>
              <a:rPr lang="ko"/>
            </a:br>
            <a:r>
              <a:rPr lang="ko"/>
              <a:t>which us</a:t>
            </a:r>
            <a:r>
              <a:rPr lang="ko"/>
              <a:t>es </a:t>
            </a:r>
            <a:r>
              <a:rPr lang="ko" u="sng">
                <a:solidFill>
                  <a:schemeClr val="hlink"/>
                </a:solidFill>
                <a:hlinkClick r:id="rId3"/>
              </a:rPr>
              <a:t>CUDA’s built-in asynchronous allocator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Customizing PyTorch memory allocator is </a:t>
            </a:r>
            <a:r>
              <a:rPr lang="ko">
                <a:highlight>
                  <a:srgbClr val="FFD966"/>
                </a:highlight>
              </a:rPr>
              <a:t>only available for </a:t>
            </a:r>
            <a:r>
              <a:rPr lang="ko">
                <a:highlight>
                  <a:srgbClr val="FFD966"/>
                </a:highlight>
              </a:rPr>
              <a:t>cudaMallocAsync</a:t>
            </a:r>
            <a:r>
              <a:rPr lang="ko"/>
              <a:t>.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1.1. Customizing PyTorch CUDA Memory Allocator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define custom CUDA memory allocator,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define allocators as simple functions in C/C++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compile them as a shared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To apply custom CUDA memory allocator,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supply the path to the .so file and the name of the alloc/free functions (in C/C++) to </a:t>
            </a:r>
            <a:r>
              <a:rPr lang="ko" u="sng">
                <a:solidFill>
                  <a:schemeClr val="hlink"/>
                </a:solidFill>
                <a:highlight>
                  <a:srgbClr val="FFD966"/>
                </a:highlight>
                <a:hlinkClick r:id="rId3"/>
              </a:rPr>
              <a:t>torch.cuda.memory.CUDAPluggableAllocator</a:t>
            </a:r>
            <a:r>
              <a:rPr lang="ko">
                <a:highlight>
                  <a:srgbClr val="FFD966"/>
                </a:highlight>
              </a:rPr>
              <a:t>. 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1.1. Customizing PyTorch CUDA Memory Allocator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374" y="1088050"/>
            <a:ext cx="5683250" cy="37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1.1. Customizing PyTorch CUDA Memory Allocator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1584300"/>
            <a:ext cx="6715125" cy="26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CUDA Stream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By default, GPU operations are </a:t>
            </a:r>
            <a:r>
              <a:rPr lang="ko">
                <a:highlight>
                  <a:srgbClr val="FFD966"/>
                </a:highlight>
              </a:rPr>
              <a:t>asynchronous</a:t>
            </a:r>
            <a:r>
              <a:rPr lang="ko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When you call a function that uses the GPU, the operations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enqueued</a:t>
            </a:r>
            <a:r>
              <a:rPr lang="ko"/>
              <a:t> to the particular device,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but not necessarily executed immediately.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allows us to execute more computations </a:t>
            </a:r>
            <a:r>
              <a:rPr lang="ko">
                <a:highlight>
                  <a:srgbClr val="FFD966"/>
                </a:highlight>
              </a:rPr>
              <a:t>in parallel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Therefore, to maximize GPU performance, </a:t>
            </a:r>
            <a:r>
              <a:rPr lang="ko"/>
              <a:t>need</a:t>
            </a:r>
            <a:r>
              <a:rPr lang="ko"/>
              <a:t> to </a:t>
            </a:r>
            <a:r>
              <a:rPr lang="ko">
                <a:highlight>
                  <a:srgbClr val="FFD966"/>
                </a:highlight>
              </a:rPr>
              <a:t>maximize </a:t>
            </a:r>
            <a:r>
              <a:rPr lang="ko">
                <a:highlight>
                  <a:srgbClr val="FFD966"/>
                </a:highlight>
              </a:rPr>
              <a:t>asynchronicity</a:t>
            </a:r>
            <a:r>
              <a:rPr lang="ko"/>
              <a:t> of GPU. 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