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f6095e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f6095e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cf6095e4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cf6095e4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f6095e4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cf6095e4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f6095e4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f6095e4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f6095e4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cf6095e4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f6095e4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cf6095e4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f6095e4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f6095e4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169cdad0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169cdad0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f6095e46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f6095e46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cf6095e46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cf6095e46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f6095e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f6095e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f6095e46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f6095e46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f6095e4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f6095e4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f6095e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f6095e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f6095e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f6095e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f6095e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cf6095e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f6095e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f6095e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cf6095e4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cf6095e4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Profiling and analyzing GraphSaint with MH-Aug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20230503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53765" l="38919" r="10816" t="0"/>
          <a:stretch/>
        </p:blipFill>
        <p:spPr>
          <a:xfrm>
            <a:off x="410488" y="617975"/>
            <a:ext cx="8358726" cy="2896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374788" y="3653625"/>
            <a:ext cx="3750600" cy="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4203838" y="3653625"/>
            <a:ext cx="3729000" cy="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1310650" y="4357700"/>
            <a:ext cx="187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Initialization</a:t>
            </a:r>
            <a:endParaRPr sz="2000"/>
          </a:p>
        </p:txBody>
      </p:sp>
      <p:sp>
        <p:nvSpPr>
          <p:cNvPr id="137" name="Google Shape;137;p22"/>
          <p:cNvSpPr txBox="1"/>
          <p:nvPr/>
        </p:nvSpPr>
        <p:spPr>
          <a:xfrm>
            <a:off x="4943175" y="4357700"/>
            <a:ext cx="24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Augmentation loop</a:t>
            </a:r>
            <a:endParaRPr sz="2000"/>
          </a:p>
        </p:txBody>
      </p:sp>
      <p:cxnSp>
        <p:nvCxnSpPr>
          <p:cNvPr id="138" name="Google Shape;138;p22"/>
          <p:cNvCxnSpPr/>
          <p:nvPr/>
        </p:nvCxnSpPr>
        <p:spPr>
          <a:xfrm flipH="1" rot="10800000">
            <a:off x="3250400" y="3900500"/>
            <a:ext cx="846300" cy="87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/>
        </p:nvSpPr>
        <p:spPr>
          <a:xfrm>
            <a:off x="2706075" y="3967175"/>
            <a:ext cx="20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calculate_ego_graph_message_passing_value</a:t>
            </a:r>
            <a:endParaRPr sz="10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50" y="379050"/>
            <a:ext cx="8603695" cy="1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50" y="2637325"/>
            <a:ext cx="3048350" cy="14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150" y="2695750"/>
            <a:ext cx="2611675" cy="13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600" y="2695750"/>
            <a:ext cx="2686521" cy="14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>
            <a:stCxn id="146" idx="0"/>
          </p:cNvCxnSpPr>
          <p:nvPr/>
        </p:nvCxnSpPr>
        <p:spPr>
          <a:xfrm flipH="1" rot="10800000">
            <a:off x="1794325" y="935725"/>
            <a:ext cx="898800" cy="1701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>
            <a:stCxn id="147" idx="0"/>
          </p:cNvCxnSpPr>
          <p:nvPr/>
        </p:nvCxnSpPr>
        <p:spPr>
          <a:xfrm flipH="1" rot="10800000">
            <a:off x="4887987" y="885850"/>
            <a:ext cx="1941300" cy="1809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>
            <a:stCxn id="148" idx="0"/>
          </p:cNvCxnSpPr>
          <p:nvPr/>
        </p:nvCxnSpPr>
        <p:spPr>
          <a:xfrm rot="10800000">
            <a:off x="7379560" y="928750"/>
            <a:ext cx="228300" cy="1767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3"/>
          <p:cNvSpPr txBox="1"/>
          <p:nvPr/>
        </p:nvSpPr>
        <p:spPr>
          <a:xfrm>
            <a:off x="767425" y="4343375"/>
            <a:ext cx="734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May be warming up? (= loaded on device and cached)</a:t>
            </a:r>
            <a:endParaRPr sz="20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828675"/>
            <a:ext cx="7229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962525" y="114250"/>
            <a:ext cx="481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One cycle of augmentation loop</a:t>
            </a:r>
            <a:endParaRPr sz="2000"/>
          </a:p>
        </p:txBody>
      </p:sp>
      <p:cxnSp>
        <p:nvCxnSpPr>
          <p:cNvPr id="160" name="Google Shape;160;p24"/>
          <p:cNvCxnSpPr/>
          <p:nvPr/>
        </p:nvCxnSpPr>
        <p:spPr>
          <a:xfrm rot="10800000">
            <a:off x="6415325" y="1493075"/>
            <a:ext cx="692700" cy="1635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4"/>
          <p:cNvSpPr txBox="1"/>
          <p:nvPr/>
        </p:nvSpPr>
        <p:spPr>
          <a:xfrm>
            <a:off x="199975" y="3014675"/>
            <a:ext cx="208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 </a:t>
            </a:r>
            <a:r>
              <a:rPr lang="ko" sz="1500"/>
              <a:t>compute_model </a:t>
            </a:r>
            <a:endParaRPr sz="1500"/>
          </a:p>
        </p:txBody>
      </p:sp>
      <p:cxnSp>
        <p:nvCxnSpPr>
          <p:cNvPr id="162" name="Google Shape;162;p24"/>
          <p:cNvCxnSpPr/>
          <p:nvPr/>
        </p:nvCxnSpPr>
        <p:spPr>
          <a:xfrm flipH="1" rot="10800000">
            <a:off x="1443050" y="1478975"/>
            <a:ext cx="457500" cy="1457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/>
          <p:nvPr/>
        </p:nvCxnSpPr>
        <p:spPr>
          <a:xfrm flipH="1" rot="10800000">
            <a:off x="4443425" y="1493050"/>
            <a:ext cx="157200" cy="2286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/>
          <p:nvPr/>
        </p:nvCxnSpPr>
        <p:spPr>
          <a:xfrm flipH="1" rot="10800000">
            <a:off x="2936075" y="1493075"/>
            <a:ext cx="600300" cy="1521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4"/>
          <p:cNvSpPr txBox="1"/>
          <p:nvPr/>
        </p:nvSpPr>
        <p:spPr>
          <a:xfrm>
            <a:off x="2128775" y="3039675"/>
            <a:ext cx="23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  graph_augmentation</a:t>
            </a:r>
            <a:endParaRPr sz="1500"/>
          </a:p>
        </p:txBody>
      </p:sp>
      <p:sp>
        <p:nvSpPr>
          <p:cNvPr id="166" name="Google Shape;166;p24"/>
          <p:cNvSpPr txBox="1"/>
          <p:nvPr/>
        </p:nvSpPr>
        <p:spPr>
          <a:xfrm>
            <a:off x="1900550" y="3780225"/>
            <a:ext cx="44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3. calculate_ego_graph_message_passing_value</a:t>
            </a:r>
            <a:endParaRPr sz="1500"/>
          </a:p>
        </p:txBody>
      </p:sp>
      <p:sp>
        <p:nvSpPr>
          <p:cNvPr id="167" name="Google Shape;167;p24"/>
          <p:cNvSpPr txBox="1"/>
          <p:nvPr/>
        </p:nvSpPr>
        <p:spPr>
          <a:xfrm>
            <a:off x="5943750" y="3164675"/>
            <a:ext cx="284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4. calculate_augmented_delta</a:t>
            </a:r>
            <a:endParaRPr sz="1500"/>
          </a:p>
        </p:txBody>
      </p:sp>
      <p:sp>
        <p:nvSpPr>
          <p:cNvPr id="168" name="Google Shape;168;p24"/>
          <p:cNvSpPr txBox="1"/>
          <p:nvPr/>
        </p:nvSpPr>
        <p:spPr>
          <a:xfrm>
            <a:off x="381325" y="4432700"/>
            <a:ext cx="35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Top 4 Time taken : </a:t>
            </a:r>
            <a:r>
              <a:rPr lang="ko" sz="1500">
                <a:solidFill>
                  <a:schemeClr val="dk1"/>
                </a:solidFill>
              </a:rPr>
              <a:t>4</a:t>
            </a:r>
            <a:r>
              <a:rPr lang="ko" sz="1500">
                <a:solidFill>
                  <a:schemeClr val="dk1"/>
                </a:solidFill>
              </a:rPr>
              <a:t> &gt; 1 &gt; 3 &gt; 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475" y="109525"/>
            <a:ext cx="2431777" cy="12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25" y="1600925"/>
            <a:ext cx="5555474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25" y="168521"/>
            <a:ext cx="4050500" cy="11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25" y="3210975"/>
            <a:ext cx="4974424" cy="121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5"/>
          <p:cNvCxnSpPr/>
          <p:nvPr/>
        </p:nvCxnSpPr>
        <p:spPr>
          <a:xfrm rot="10800000">
            <a:off x="2100375" y="892950"/>
            <a:ext cx="4329000" cy="1564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648500" y="2466725"/>
            <a:ext cx="1638000" cy="376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5"/>
          <p:cNvSpPr txBox="1"/>
          <p:nvPr/>
        </p:nvSpPr>
        <p:spPr>
          <a:xfrm>
            <a:off x="6420700" y="2212775"/>
            <a:ext cx="264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They</a:t>
            </a:r>
            <a:r>
              <a:rPr lang="ko" sz="2000"/>
              <a:t> use aggregate()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= aggregate() is the bottleneck?</a:t>
            </a:r>
            <a:endParaRPr sz="2000"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5954325" y="2427825"/>
            <a:ext cx="24075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Future work #1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Optimize aggregate() function (= AGGNet)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800" y="131013"/>
            <a:ext cx="36385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5" y="628775"/>
            <a:ext cx="4872949" cy="38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53765" l="38919" r="10816" t="0"/>
          <a:stretch/>
        </p:blipFill>
        <p:spPr>
          <a:xfrm>
            <a:off x="392625" y="232225"/>
            <a:ext cx="8358726" cy="2896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7"/>
          <p:cNvCxnSpPr/>
          <p:nvPr/>
        </p:nvCxnSpPr>
        <p:spPr>
          <a:xfrm>
            <a:off x="4185975" y="3267875"/>
            <a:ext cx="3729000" cy="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 txBox="1"/>
          <p:nvPr/>
        </p:nvSpPr>
        <p:spPr>
          <a:xfrm>
            <a:off x="4911013" y="3406775"/>
            <a:ext cx="24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Augmentation loop</a:t>
            </a:r>
            <a:endParaRPr sz="2000"/>
          </a:p>
        </p:txBody>
      </p:sp>
      <p:sp>
        <p:nvSpPr>
          <p:cNvPr id="198" name="Google Shape;198;p27"/>
          <p:cNvSpPr txBox="1"/>
          <p:nvPr/>
        </p:nvSpPr>
        <p:spPr>
          <a:xfrm>
            <a:off x="392623" y="4223525"/>
            <a:ext cx="561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= Inside the loop is repeated a lot of times</a:t>
            </a:r>
            <a:endParaRPr sz="2000"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TorchDynamo (Torch Script)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TorchDynamo is a Python-level JIT compiler for accelerating PyTorch code.</a:t>
            </a:r>
            <a:endParaRPr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75" y="1843075"/>
            <a:ext cx="4517801" cy="30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TorchDynamo (Torch Script)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TorchDynamo dynamically modifies or “compiles” Python bytecode right before it is executed.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Then, it rewrites or “optimizes” Python bytecode in order to extract sequences of PyTorch operations.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Extracted PyTorch ops sequences are optimized, thus much faster than plain python codes or normal Pytorch code.</a:t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TorchDynamo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Furthermore, once compiled, these extracted </a:t>
            </a:r>
            <a:r>
              <a:rPr lang="ko"/>
              <a:t>PyTorch ops sequences are Cached.</a:t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75" y="1843075"/>
            <a:ext cx="4517801" cy="30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5414975" y="850100"/>
            <a:ext cx="34173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Future work #2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Compile loop contexts.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NOTE : TorchDynamo is beta; unstable and only works for Plain python code and PyTorch - unable to apply to external libraries;</a:t>
            </a:r>
            <a:br>
              <a:rPr lang="ko"/>
            </a:br>
            <a:r>
              <a:rPr lang="ko"/>
              <a:t>e.g. DGL or Sci-py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150"/>
            <a:ext cx="4779626" cy="45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14925" y="1364450"/>
            <a:ext cx="38175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Training is very slow and as a result, the model doesn’t converge well.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= Are there any bottlenecks?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Run profiling in training of one sample graph in the dataset.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00" y="1235463"/>
            <a:ext cx="4367950" cy="325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0" y="863550"/>
            <a:ext cx="382748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125" y="728474"/>
            <a:ext cx="4075075" cy="36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675" y="362663"/>
            <a:ext cx="4779626" cy="45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50" y="1235450"/>
            <a:ext cx="3754100" cy="2793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39" y="410213"/>
            <a:ext cx="6787525" cy="43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586550" y="1143025"/>
            <a:ext cx="23502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(left) Host Self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Accumulated time of operator itself only.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(right) Host Total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Accumulated time of both operator and its all children operators.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0410" l="0" r="0" t="0"/>
          <a:stretch/>
        </p:blipFill>
        <p:spPr>
          <a:xfrm>
            <a:off x="122625" y="1500700"/>
            <a:ext cx="6328175" cy="2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429375" y="1017725"/>
            <a:ext cx="2364600" cy="3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(left) / (right 2)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aten::_local_scalar_dense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Dense operation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(right) aten::item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Ordered_dict for parameter_dict, containing and handling parameters.</a:t>
            </a:r>
            <a:endParaRPr sz="15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0410" l="0" r="0" t="0"/>
          <a:stretch/>
        </p:blipFill>
        <p:spPr>
          <a:xfrm>
            <a:off x="101200" y="1437975"/>
            <a:ext cx="6328175" cy="2553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 flipH="1">
            <a:off x="1671675" y="2436025"/>
            <a:ext cx="414300" cy="557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 flipH="1">
            <a:off x="4478975" y="2286000"/>
            <a:ext cx="57300" cy="50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 rot="10800000">
            <a:off x="4696075" y="3583275"/>
            <a:ext cx="498900" cy="368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586550" y="328750"/>
            <a:ext cx="2364600" cy="4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(left) aten::copy_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Copy from device </a:t>
            </a:r>
            <a:r>
              <a:rPr lang="ko" sz="1500"/>
              <a:t>memory into host memory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(right) aten::to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Move memory to other memory (H2D or D2H)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(right) aten::_to_copy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Copy from host memory into device memory</a:t>
            </a:r>
            <a:endParaRPr sz="150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30410" l="0" r="0" t="0"/>
          <a:stretch/>
        </p:blipFill>
        <p:spPr>
          <a:xfrm>
            <a:off x="122625" y="791925"/>
            <a:ext cx="6328175" cy="2553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 rot="10800000">
            <a:off x="1314525" y="3090275"/>
            <a:ext cx="142800" cy="671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 flipH="1" rot="10800000">
            <a:off x="3464725" y="2975875"/>
            <a:ext cx="464400" cy="80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3995225" y="3084625"/>
            <a:ext cx="261300" cy="783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25777" l="0" r="0" t="0"/>
          <a:stretch/>
        </p:blipFill>
        <p:spPr>
          <a:xfrm>
            <a:off x="335013" y="40575"/>
            <a:ext cx="5930102" cy="22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24062" l="0" r="0" t="1510"/>
          <a:stretch/>
        </p:blipFill>
        <p:spPr>
          <a:xfrm>
            <a:off x="642213" y="2443175"/>
            <a:ext cx="5658627" cy="2422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 rot="10800000">
            <a:off x="5115025" y="1771525"/>
            <a:ext cx="1550100" cy="1007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 flipH="1">
            <a:off x="5279300" y="3221825"/>
            <a:ext cx="1364400" cy="1043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 txBox="1"/>
          <p:nvPr/>
        </p:nvSpPr>
        <p:spPr>
          <a:xfrm>
            <a:off x="6850850" y="2671775"/>
            <a:ext cx="205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A lot of H2D and D2H copies</a:t>
            </a:r>
            <a:endParaRPr sz="2000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