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ce42277b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ce42277b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ce42277b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ce42277b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ce42277b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ce42277b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ce42277b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ce42277b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ce42277b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ce42277b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ce42277b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ce42277b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ce42277b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ce42277b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ce42277b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ce42277b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ce42277b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ce42277b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ce42277b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ce42277b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ce42277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ce42277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ce42277b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ce42277b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ce42277b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ce42277b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3ce42277b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3ce42277b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ce42277b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3ce42277b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ce42277b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3ce42277b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ce42277b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3ce42277b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ce42277b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3ce42277b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ce42277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ce42277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ce42277b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ce42277b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cefcd2d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cefcd2d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cefcd2d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cefcd2d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cefcd2d5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cefcd2d5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ce42277b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ce42277b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ce42277b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ce42277b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TensorPipe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20230503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박현우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1.2.2 Receiving message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Registering callback</a:t>
            </a:r>
            <a:r>
              <a:rPr lang="ko"/>
              <a:t> can be done by </a:t>
            </a:r>
            <a:r>
              <a:rPr lang="ko">
                <a:highlight>
                  <a:srgbClr val="FFD966"/>
                </a:highlight>
              </a:rPr>
              <a:t>calling the </a:t>
            </a:r>
            <a:r>
              <a:rPr lang="ko">
                <a:solidFill>
                  <a:srgbClr val="CC0000"/>
                </a:solidFill>
                <a:highlight>
                  <a:srgbClr val="FFD966"/>
                </a:highlight>
              </a:rPr>
              <a:t>readDescriptor</a:t>
            </a:r>
            <a:r>
              <a:rPr lang="ko">
                <a:highlight>
                  <a:srgbClr val="FFD966"/>
                </a:highlight>
              </a:rPr>
              <a:t> method</a:t>
            </a:r>
            <a:r>
              <a:rPr lang="ko"/>
              <a:t> with said callback.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This </a:t>
            </a:r>
            <a:r>
              <a:rPr lang="ko">
                <a:solidFill>
                  <a:srgbClr val="CC0000"/>
                </a:solidFill>
              </a:rPr>
              <a:t>readDescriptor</a:t>
            </a:r>
            <a:r>
              <a:rPr lang="ko"/>
              <a:t> is a </a:t>
            </a:r>
            <a:r>
              <a:rPr lang="ko">
                <a:highlight>
                  <a:srgbClr val="FFD966"/>
                </a:highlight>
              </a:rPr>
              <a:t>message with no buffers</a:t>
            </a:r>
            <a:r>
              <a:rPr lang="ko"/>
              <a:t>;</a:t>
            </a:r>
            <a:br>
              <a:rPr lang="ko"/>
            </a:br>
            <a:r>
              <a:rPr lang="ko"/>
              <a:t>i.e. set to null pointers.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Note : Do not confuse with </a:t>
            </a:r>
            <a:r>
              <a:rPr lang="ko">
                <a:highlight>
                  <a:srgbClr val="FFD966"/>
                </a:highlight>
              </a:rPr>
              <a:t>callbacks for </a:t>
            </a:r>
            <a:r>
              <a:rPr lang="ko">
                <a:solidFill>
                  <a:srgbClr val="CC0000"/>
                </a:solidFill>
                <a:highlight>
                  <a:srgbClr val="FFD966"/>
                </a:highlight>
              </a:rPr>
              <a:t>read</a:t>
            </a:r>
            <a:r>
              <a:rPr lang="ko">
                <a:highlight>
                  <a:srgbClr val="FFD966"/>
                </a:highlight>
              </a:rPr>
              <a:t> or </a:t>
            </a:r>
            <a:r>
              <a:rPr lang="ko">
                <a:solidFill>
                  <a:srgbClr val="CC0000"/>
                </a:solidFill>
                <a:highlight>
                  <a:srgbClr val="FFD966"/>
                </a:highlight>
              </a:rPr>
              <a:t>write</a:t>
            </a:r>
            <a:r>
              <a:rPr lang="ko">
                <a:highlight>
                  <a:srgbClr val="FFD966"/>
                </a:highlight>
              </a:rPr>
              <a:t> methods</a:t>
            </a:r>
            <a:r>
              <a:rPr lang="ko"/>
              <a:t>;</a:t>
            </a:r>
            <a:br>
              <a:rPr lang="ko"/>
            </a:br>
            <a:r>
              <a:rPr lang="ko"/>
              <a:t>callbacks for </a:t>
            </a:r>
            <a:r>
              <a:rPr lang="ko">
                <a:highlight>
                  <a:srgbClr val="FFD966"/>
                </a:highlight>
              </a:rPr>
              <a:t>notifying incoming messages</a:t>
            </a:r>
            <a:r>
              <a:rPr lang="ko"/>
              <a:t> MUST be for </a:t>
            </a:r>
            <a:r>
              <a:rPr lang="ko">
                <a:solidFill>
                  <a:srgbClr val="CC0000"/>
                </a:solidFill>
              </a:rPr>
              <a:t>readDescriptor</a:t>
            </a:r>
            <a:r>
              <a:rPr lang="ko"/>
              <a:t>.</a:t>
            </a:r>
            <a:endParaRPr/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1.2.2 Receiving message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The job of this callback is </a:t>
            </a:r>
            <a:r>
              <a:rPr lang="ko">
                <a:highlight>
                  <a:srgbClr val="FFD966"/>
                </a:highlight>
              </a:rPr>
              <a:t>to acquire memory </a:t>
            </a:r>
            <a:r>
              <a:rPr lang="ko">
                <a:highlight>
                  <a:srgbClr val="FFD966"/>
                </a:highlight>
              </a:rPr>
              <a:t>space</a:t>
            </a:r>
            <a:r>
              <a:rPr lang="ko"/>
              <a:t> for those buffers;</a:t>
            </a:r>
            <a:br>
              <a:rPr lang="ko"/>
            </a:br>
            <a:r>
              <a:rPr lang="ko"/>
              <a:t>e.g.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directly allocating</a:t>
            </a:r>
            <a:r>
              <a:rPr lang="ko"/>
              <a:t> the required memory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or obtaining as </a:t>
            </a:r>
            <a:r>
              <a:rPr lang="ko">
                <a:highlight>
                  <a:srgbClr val="FFD966"/>
                </a:highlight>
              </a:rPr>
              <a:t>a slice of a batch</a:t>
            </a:r>
            <a:r>
              <a:rPr lang="ko"/>
              <a:t> that’s being assembled (alongside other pipes).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Also, </a:t>
            </a:r>
            <a:r>
              <a:rPr lang="ko">
                <a:solidFill>
                  <a:srgbClr val="CC0000"/>
                </a:solidFill>
              </a:rPr>
              <a:t>readDescriptor</a:t>
            </a:r>
            <a:r>
              <a:rPr lang="ko"/>
              <a:t> contains some metadata, </a:t>
            </a:r>
            <a:br>
              <a:rPr lang="ko"/>
            </a:br>
            <a:r>
              <a:rPr lang="ko"/>
              <a:t>which can be used to provide </a:t>
            </a:r>
            <a:r>
              <a:rPr lang="ko">
                <a:highlight>
                  <a:srgbClr val="FFD966"/>
                </a:highlight>
              </a:rPr>
              <a:t>allocation hints</a:t>
            </a:r>
            <a:r>
              <a:rPr lang="ko"/>
              <a:t> or any other information that can help the receiver determine where to store the data.</a:t>
            </a:r>
            <a:endParaRPr/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1.2.2 Receiving message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Once callback makes the message’s buffers ready,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user can call the pipe to fill the buffers with the incoming data </a:t>
            </a:r>
            <a:br>
              <a:rPr lang="ko"/>
            </a:br>
            <a:r>
              <a:rPr lang="ko"/>
              <a:t>by </a:t>
            </a:r>
            <a:r>
              <a:rPr lang="ko">
                <a:highlight>
                  <a:srgbClr val="FFD966"/>
                </a:highlight>
              </a:rPr>
              <a:t>passing the message to the </a:t>
            </a:r>
            <a:r>
              <a:rPr lang="ko">
                <a:solidFill>
                  <a:srgbClr val="CC0000"/>
                </a:solidFill>
                <a:highlight>
                  <a:srgbClr val="FFD966"/>
                </a:highlight>
              </a:rPr>
              <a:t>read</a:t>
            </a:r>
            <a:r>
              <a:rPr lang="ko">
                <a:highlight>
                  <a:srgbClr val="FFD966"/>
                </a:highlight>
              </a:rPr>
              <a:t> method</a:t>
            </a:r>
            <a:r>
              <a:rPr lang="ko"/>
              <a:t> (together with a callback).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Transports and Channels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TensorPipe aims to be "</a:t>
            </a:r>
            <a:r>
              <a:rPr lang="ko">
                <a:highlight>
                  <a:srgbClr val="FFD966"/>
                </a:highlight>
              </a:rPr>
              <a:t>backend-agnostic</a:t>
            </a:r>
            <a:r>
              <a:rPr lang="ko"/>
              <a:t>".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To select the fastest medium available, the two processes will </a:t>
            </a:r>
            <a:r>
              <a:rPr lang="ko">
                <a:highlight>
                  <a:srgbClr val="FFD966"/>
                </a:highlight>
              </a:rPr>
              <a:t>automatically negotiate</a:t>
            </a:r>
            <a:r>
              <a:rPr lang="ko"/>
              <a:t> during setup to determine: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which of the backends can be used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how well they would perform.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Two features for backend selection: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Transports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Channels</a:t>
            </a:r>
            <a:endParaRPr/>
          </a:p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2.1. Transports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Transports are the connections used by the pipes to transfer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control messages</a:t>
            </a:r>
            <a:endParaRPr>
              <a:highlight>
                <a:srgbClr val="FFD966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the (smallish) </a:t>
            </a:r>
            <a:r>
              <a:rPr lang="ko">
                <a:highlight>
                  <a:srgbClr val="FFD966"/>
                </a:highlight>
              </a:rPr>
              <a:t>core payloads</a:t>
            </a:r>
            <a:r>
              <a:rPr lang="ko"/>
              <a:t>. (for CPU)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They are meant to be </a:t>
            </a:r>
            <a:r>
              <a:rPr lang="ko">
                <a:highlight>
                  <a:srgbClr val="FFD966"/>
                </a:highlight>
              </a:rPr>
              <a:t>lightweight and low-latency</a:t>
            </a:r>
            <a:r>
              <a:rPr lang="ko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Examples: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TCP, which is the basic transport.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Shared Memory with Ring buffer.</a:t>
            </a:r>
            <a:endParaRPr/>
          </a:p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2.2. Channels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Channels </a:t>
            </a:r>
            <a:r>
              <a:rPr lang="ko"/>
              <a:t>take care of </a:t>
            </a:r>
            <a:r>
              <a:rPr lang="ko">
                <a:highlight>
                  <a:srgbClr val="FFD966"/>
                </a:highlight>
              </a:rPr>
              <a:t>copying the (larger) tensor data.</a:t>
            </a:r>
            <a:r>
              <a:rPr lang="ko"/>
              <a:t> (</a:t>
            </a:r>
            <a:r>
              <a:rPr lang="ko">
                <a:highlight>
                  <a:srgbClr val="FFD966"/>
                </a:highlight>
              </a:rPr>
              <a:t>for Device</a:t>
            </a:r>
            <a:r>
              <a:rPr lang="ko"/>
              <a:t>)</a:t>
            </a:r>
            <a:br>
              <a:rPr lang="ko"/>
            </a:br>
            <a:r>
              <a:rPr lang="ko"/>
              <a:t>c.f. Core payloads for CPU.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highlight>
                  <a:srgbClr val="FFD966"/>
                </a:highlight>
              </a:rPr>
              <a:t>High bandwidths</a:t>
            </a:r>
            <a:r>
              <a:rPr lang="ko"/>
              <a:t> are a requirement.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Examples: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Multiple TCP sockets and processes group</a:t>
            </a:r>
            <a:br>
              <a:rPr lang="ko"/>
            </a:br>
            <a:r>
              <a:rPr lang="ko"/>
              <a:t>c.f. Single TCP socket for Transports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CUDA memcpy call via NVLink.</a:t>
            </a:r>
            <a:endParaRPr>
              <a:highlight>
                <a:srgbClr val="FFD966"/>
              </a:highlight>
            </a:endParaRPr>
          </a:p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2.3. Basis for Negotiation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Note that selection of Transport and Channel </a:t>
            </a:r>
            <a:r>
              <a:rPr lang="ko">
                <a:highlight>
                  <a:srgbClr val="FFD966"/>
                </a:highlight>
              </a:rPr>
              <a:t>may conflict</a:t>
            </a:r>
            <a:r>
              <a:rPr lang="ko"/>
              <a:t>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For example,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in perspective of Transports,</a:t>
            </a:r>
            <a:br>
              <a:rPr lang="ko"/>
            </a:br>
            <a:r>
              <a:rPr lang="ko"/>
              <a:t>a TCP-based transport is best implemented using </a:t>
            </a:r>
            <a:r>
              <a:rPr lang="ko">
                <a:highlight>
                  <a:srgbClr val="FFD966"/>
                </a:highlight>
              </a:rPr>
              <a:t>a single connection</a:t>
            </a:r>
            <a:r>
              <a:rPr lang="ko"/>
              <a:t> (due to </a:t>
            </a:r>
            <a:r>
              <a:rPr lang="ko">
                <a:highlight>
                  <a:srgbClr val="FFD966"/>
                </a:highlight>
              </a:rPr>
              <a:t>handshake overhead</a:t>
            </a:r>
            <a:r>
              <a:rPr lang="ko"/>
              <a:t>),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AutoNum type="arabicPeriod"/>
            </a:pPr>
            <a:r>
              <a:rPr lang="ko"/>
              <a:t>in perspective of Channels,</a:t>
            </a:r>
            <a:br>
              <a:rPr lang="ko"/>
            </a:br>
            <a:r>
              <a:rPr lang="ko"/>
              <a:t>whereas a TCP-based channel should </a:t>
            </a:r>
            <a:r>
              <a:rPr lang="ko">
                <a:highlight>
                  <a:srgbClr val="FFD966"/>
                </a:highlight>
              </a:rPr>
              <a:t>multiplex the payload over multiple connections</a:t>
            </a:r>
            <a:r>
              <a:rPr lang="ko"/>
              <a:t>, in order to saturate the bandwidth.</a:t>
            </a:r>
            <a:endParaRPr/>
          </a:p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2.3. Basis Negotiation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 a rule of thumb, we require </a:t>
            </a:r>
            <a:r>
              <a:rPr lang="ko">
                <a:highlight>
                  <a:srgbClr val="FFD966"/>
                </a:highlight>
              </a:rPr>
              <a:t>more from the transports</a:t>
            </a:r>
            <a:r>
              <a:rPr lang="ko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this is because transports are for </a:t>
            </a:r>
            <a:r>
              <a:rPr lang="ko">
                <a:highlight>
                  <a:srgbClr val="FFD966"/>
                </a:highlight>
              </a:rPr>
              <a:t>bootstrapping</a:t>
            </a:r>
            <a:r>
              <a:rPr lang="ko">
                <a:highlight>
                  <a:srgbClr val="FFD966"/>
                </a:highlight>
              </a:rPr>
              <a:t> and controlling the connection</a:t>
            </a:r>
            <a:r>
              <a:rPr lang="ko"/>
              <a:t>;</a:t>
            </a:r>
            <a:br>
              <a:rPr lang="ko"/>
            </a:br>
            <a:r>
              <a:rPr lang="ko"/>
              <a:t>e.g. signaling or “waking up” the opponent machine to have connection.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Channels, on the other hand, have much looser requirements: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they basically just need to </a:t>
            </a:r>
            <a:r>
              <a:rPr lang="ko">
                <a:highlight>
                  <a:srgbClr val="FFD966"/>
                </a:highlight>
              </a:rPr>
              <a:t>implement a memcpy</a:t>
            </a:r>
            <a:r>
              <a:rPr lang="ko"/>
              <a:t>, and </a:t>
            </a:r>
            <a:r>
              <a:rPr lang="ko">
                <a:highlight>
                  <a:srgbClr val="FFD966"/>
                </a:highlight>
              </a:rPr>
              <a:t>use transport for anything beyond capability</a:t>
            </a:r>
            <a:r>
              <a:rPr lang="ko"/>
              <a:t>, which TensorPipe recommends and supports.</a:t>
            </a:r>
            <a:endParaRPr/>
          </a:p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3.1. IB is for setup data path, not hot data path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R</a:t>
            </a:r>
            <a:r>
              <a:rPr lang="ko"/>
              <a:t>egistration and deregistration of memory with InfiniBand is considered a </a:t>
            </a:r>
            <a:r>
              <a:rPr lang="ko">
                <a:highlight>
                  <a:srgbClr val="FFD966"/>
                </a:highlight>
              </a:rPr>
              <a:t>"setup" step,</a:t>
            </a:r>
            <a:r>
              <a:rPr lang="ko"/>
              <a:t> as is </a:t>
            </a:r>
            <a:r>
              <a:rPr lang="ko">
                <a:highlight>
                  <a:srgbClr val="FFD966"/>
                </a:highlight>
              </a:rPr>
              <a:t>very slow</a:t>
            </a:r>
            <a:r>
              <a:rPr lang="ko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and should thus be avoided as much as possible </a:t>
            </a:r>
            <a:r>
              <a:rPr lang="ko">
                <a:highlight>
                  <a:srgbClr val="FFD966"/>
                </a:highlight>
              </a:rPr>
              <a:t>during the "hot" data path</a:t>
            </a:r>
            <a:r>
              <a:rPr lang="ko"/>
              <a:t>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for example, by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using a staging (hierarchial) 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or caching these registrations.</a:t>
            </a:r>
            <a:endParaRPr/>
          </a:p>
        </p:txBody>
      </p:sp>
      <p:sp>
        <p:nvSpPr>
          <p:cNvPr id="176" name="Google Shape;17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3.1. IB is for setup data path, not hot data path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IB is considered “slow”, </a:t>
            </a:r>
            <a:r>
              <a:rPr lang="ko">
                <a:highlight>
                  <a:srgbClr val="FFD966"/>
                </a:highlight>
              </a:rPr>
              <a:t>compared to NVLink (or PCIe)</a:t>
            </a:r>
            <a:r>
              <a:rPr lang="ko"/>
              <a:t>, which is for Device to Device Communication. </a:t>
            </a:r>
            <a:br>
              <a:rPr lang="ko"/>
            </a:br>
            <a:r>
              <a:rPr lang="ko"/>
              <a:t>c.f. Infiniband for </a:t>
            </a:r>
            <a:r>
              <a:rPr lang="ko">
                <a:highlight>
                  <a:srgbClr val="FFD966"/>
                </a:highlight>
              </a:rPr>
              <a:t>Inter-machine network communication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Example in FSDP: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Each layers are computed through NVLink </a:t>
            </a:r>
            <a:r>
              <a:rPr lang="ko">
                <a:highlight>
                  <a:srgbClr val="FFD966"/>
                </a:highlight>
              </a:rPr>
              <a:t>within each machine</a:t>
            </a:r>
            <a:endParaRPr>
              <a:highlight>
                <a:srgbClr val="FFD966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Gradients are </a:t>
            </a:r>
            <a:r>
              <a:rPr lang="ko">
                <a:highlight>
                  <a:srgbClr val="FFD966"/>
                </a:highlight>
              </a:rPr>
              <a:t>propagated on all machines</a:t>
            </a:r>
            <a:r>
              <a:rPr lang="ko"/>
              <a:t> for synchronization through IB.</a:t>
            </a:r>
            <a:endParaRPr/>
          </a:p>
        </p:txBody>
      </p:sp>
      <p:sp>
        <p:nvSpPr>
          <p:cNvPr id="183" name="Google Shape;18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Table of 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Transports and Channels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CUDA Communication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Thread Model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3.2. Extra NVIDIA kernel module for IB is required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When we </a:t>
            </a:r>
            <a:r>
              <a:rPr lang="ko">
                <a:highlight>
                  <a:srgbClr val="FFD966"/>
                </a:highlight>
              </a:rPr>
              <a:t>pass a pointer</a:t>
            </a:r>
            <a:r>
              <a:rPr lang="ko"/>
              <a:t> to InfiniBand for registration, InfiniBand needs to acknowledge that </a:t>
            </a:r>
            <a:r>
              <a:rPr lang="ko">
                <a:highlight>
                  <a:srgbClr val="FFD966"/>
                </a:highlight>
              </a:rPr>
              <a:t>this virtual address points to CUDA device memory</a:t>
            </a:r>
            <a:r>
              <a:rPr lang="ko"/>
              <a:t>, not to some CPU memory.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For this, it requires so-called "</a:t>
            </a:r>
            <a:r>
              <a:rPr lang="ko">
                <a:highlight>
                  <a:srgbClr val="FFD966"/>
                </a:highlight>
              </a:rPr>
              <a:t>peer memory client</a:t>
            </a:r>
            <a:r>
              <a:rPr lang="ko"/>
              <a:t>", </a:t>
            </a:r>
            <a:br>
              <a:rPr lang="ko"/>
            </a:br>
            <a:r>
              <a:rPr lang="ko"/>
              <a:t>which can be queried by IB, thus properly recognized as CUDA device memory.</a:t>
            </a:r>
            <a:endParaRPr/>
          </a:p>
        </p:txBody>
      </p:sp>
      <p:sp>
        <p:nvSpPr>
          <p:cNvPr id="190" name="Google Shape;19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NVIDIA provides t</a:t>
            </a:r>
            <a:r>
              <a:rPr lang="ko"/>
              <a:t>his peer memory client feature </a:t>
            </a:r>
            <a:r>
              <a:rPr lang="ko"/>
              <a:t>through a</a:t>
            </a:r>
            <a:r>
              <a:rPr lang="ko">
                <a:highlight>
                  <a:srgbClr val="FFD966"/>
                </a:highlight>
              </a:rPr>
              <a:t> separate kernel module</a:t>
            </a:r>
            <a:r>
              <a:rPr lang="ko"/>
              <a:t> and </a:t>
            </a:r>
            <a:r>
              <a:rPr lang="ko"/>
              <a:t>is </a:t>
            </a:r>
            <a:r>
              <a:rPr lang="ko">
                <a:highlight>
                  <a:srgbClr val="FFD966"/>
                </a:highlight>
              </a:rPr>
              <a:t>only available</a:t>
            </a:r>
            <a:r>
              <a:rPr lang="ko"/>
              <a:t> in Mellanox’s InfiniBand distribution called </a:t>
            </a:r>
            <a:r>
              <a:rPr lang="ko">
                <a:highlight>
                  <a:srgbClr val="FFD966"/>
                </a:highlight>
              </a:rPr>
              <a:t>OFED</a:t>
            </a:r>
            <a:r>
              <a:rPr lang="ko"/>
              <a:t>, OpenFabrics Enterprise Distribution.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OFED is not provided in vanilla upstream InfiniBand.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3.2. Extra NVIDIA kernel module for IB is required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3.3. GPUs need to be matched with the right IB NIC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On some machine types, there may be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multiple GPUs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multiple InfiniBand devices (e.g. IB NIC/Switches, etc)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and they need to </a:t>
            </a:r>
            <a:r>
              <a:rPr lang="ko">
                <a:highlight>
                  <a:srgbClr val="FFD966"/>
                </a:highlight>
              </a:rPr>
              <a:t>be carefully matched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Using the same IB NIC will introduce a </a:t>
            </a:r>
            <a:r>
              <a:rPr lang="ko">
                <a:highlight>
                  <a:srgbClr val="FFD966"/>
                </a:highlight>
              </a:rPr>
              <a:t>bottleneck</a:t>
            </a:r>
            <a:r>
              <a:rPr lang="ko"/>
              <a:t> for all GPUs while leaving all other NICs unused.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This may be because IB network is not on strict 1:1 matching, but </a:t>
            </a:r>
            <a:r>
              <a:rPr lang="ko">
                <a:highlight>
                  <a:srgbClr val="FFD966"/>
                </a:highlight>
              </a:rPr>
              <a:t>N:N matching</a:t>
            </a:r>
            <a:r>
              <a:rPr lang="ko"/>
              <a:t>.</a:t>
            </a:r>
            <a:endParaRPr/>
          </a:p>
        </p:txBody>
      </p:sp>
      <p:sp>
        <p:nvSpPr>
          <p:cNvPr id="204" name="Google Shape;20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3.3. GPUs need to be matched with the right IB NIC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4864300" y="1812800"/>
            <a:ext cx="3968100" cy="27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Although all devices (GPU) are connected to all IB NICs,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the devices only utilize few IB NICs, weighing heavy overload on them, while leaving other NICs unused.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(@ Isn’t there any load balancer in IB network ?)</a:t>
            </a:r>
            <a:endParaRPr/>
          </a:p>
        </p:txBody>
      </p:sp>
      <p:sp>
        <p:nvSpPr>
          <p:cNvPr id="211" name="Google Shape;21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370000"/>
            <a:ext cx="435292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3.3. GPUs need to be matched with the right IB NIC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Matching them up "randomly" means that the data paths over PCIe of different GPU-NIC pairs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might cross each other </a:t>
            </a:r>
            <a:br>
              <a:rPr lang="ko"/>
            </a:br>
            <a:r>
              <a:rPr lang="ko"/>
              <a:t>(thus, again, causing a bottleneck),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might traverse the host,</a:t>
            </a:r>
            <a:br>
              <a:rPr lang="ko"/>
            </a:br>
            <a:r>
              <a:rPr lang="ko"/>
              <a:t>i.e. useless D2H and H2D copies occur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or otherwise interfere.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(@ this “interfere” is on physically ?)</a:t>
            </a:r>
            <a:endParaRPr/>
          </a:p>
        </p:txBody>
      </p:sp>
      <p:sp>
        <p:nvSpPr>
          <p:cNvPr id="219" name="Google Shape;21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3.3. GPUs need to be matched with the right IB NIC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These machines are usually </a:t>
            </a:r>
            <a:r>
              <a:rPr lang="ko">
                <a:highlight>
                  <a:srgbClr val="FFD966"/>
                </a:highlight>
              </a:rPr>
              <a:t>set up as-a-whole</a:t>
            </a:r>
            <a:r>
              <a:rPr lang="ko"/>
              <a:t>, so that each GPU has one NIC that it’s </a:t>
            </a:r>
            <a:r>
              <a:rPr lang="ko">
                <a:highlight>
                  <a:srgbClr val="FFD966"/>
                </a:highlight>
              </a:rPr>
              <a:t>"naturally" closest to</a:t>
            </a:r>
            <a:r>
              <a:rPr lang="ko"/>
              <a:t>. </a:t>
            </a:r>
            <a:r>
              <a:rPr lang="ko"/>
              <a:t>(@ physically?)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In such case, they usually share the same PCIe switch, thus we need a logic to be able to </a:t>
            </a:r>
            <a:r>
              <a:rPr lang="ko">
                <a:highlight>
                  <a:srgbClr val="FFD966"/>
                </a:highlight>
              </a:rPr>
              <a:t>detect and implement this manually</a:t>
            </a:r>
            <a:r>
              <a:rPr lang="ko"/>
              <a:t>: to match or load balancing each GPU with appropriate NIC.</a:t>
            </a:r>
            <a:endParaRPr/>
          </a:p>
        </p:txBody>
      </p:sp>
      <p:sp>
        <p:nvSpPr>
          <p:cNvPr id="226" name="Google Shape;22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3.4. IB messages have a maximum size</a:t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Each </a:t>
            </a:r>
            <a:r>
              <a:rPr lang="ko">
                <a:solidFill>
                  <a:srgbClr val="CC0000"/>
                </a:solidFill>
              </a:rPr>
              <a:t>send</a:t>
            </a:r>
            <a:r>
              <a:rPr lang="ko"/>
              <a:t>/</a:t>
            </a:r>
            <a:r>
              <a:rPr lang="ko">
                <a:solidFill>
                  <a:srgbClr val="CC0000"/>
                </a:solidFill>
              </a:rPr>
              <a:t>recv</a:t>
            </a:r>
            <a:r>
              <a:rPr lang="ko"/>
              <a:t> operation over I</a:t>
            </a:r>
            <a:r>
              <a:rPr lang="ko"/>
              <a:t>nfini</a:t>
            </a:r>
            <a:r>
              <a:rPr lang="ko"/>
              <a:t>B</a:t>
            </a:r>
            <a:r>
              <a:rPr lang="ko"/>
              <a:t>and</a:t>
            </a:r>
            <a:r>
              <a:rPr lang="ko"/>
              <a:t> can </a:t>
            </a:r>
            <a:r>
              <a:rPr lang="ko">
                <a:highlight>
                  <a:srgbClr val="FFD966"/>
                </a:highlight>
              </a:rPr>
              <a:t>only handle up to a certain amount of data,</a:t>
            </a:r>
            <a:r>
              <a:rPr lang="ko"/>
              <a:t> usually at best 1GB, and will fail for larger amounts.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Thus, </a:t>
            </a:r>
            <a:r>
              <a:rPr lang="ko">
                <a:highlight>
                  <a:srgbClr val="FFD966"/>
                </a:highlight>
              </a:rPr>
              <a:t>chunking</a:t>
            </a:r>
            <a:r>
              <a:rPr lang="ko"/>
              <a:t> must be used for larger sizes.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There's also a </a:t>
            </a:r>
            <a:r>
              <a:rPr lang="ko">
                <a:highlight>
                  <a:srgbClr val="FFD966"/>
                </a:highlight>
              </a:rPr>
              <a:t>"minimum size" of 32 bytes</a:t>
            </a:r>
            <a:r>
              <a:rPr lang="ko"/>
              <a:t>, with messages failing with odd errors for smaller sizes.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It's still unclear whether it's a bug.</a:t>
            </a:r>
            <a:endParaRPr/>
          </a:p>
        </p:txBody>
      </p:sp>
      <p:sp>
        <p:nvSpPr>
          <p:cNvPr id="233" name="Google Shape;23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Interface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Procedure of sending/receiving message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1.1. Classes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tensorpipe::Context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tensorpipe::</a:t>
            </a:r>
            <a:r>
              <a:rPr lang="ko"/>
              <a:t>Listener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tensorpipe::</a:t>
            </a:r>
            <a:r>
              <a:rPr lang="ko"/>
              <a:t>Pipe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tensorpipe::</a:t>
            </a:r>
            <a:r>
              <a:rPr lang="ko"/>
              <a:t>Message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1.1.1. </a:t>
            </a:r>
            <a:r>
              <a:rPr lang="ko"/>
              <a:t>Context, Listener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19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50"/>
              <a:t>Context</a:t>
            </a:r>
            <a:endParaRPr sz="2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Contain and keep track of the </a:t>
            </a:r>
            <a:r>
              <a:rPr lang="ko">
                <a:highlight>
                  <a:srgbClr val="FFD966"/>
                </a:highlight>
              </a:rPr>
              <a:t>global state</a:t>
            </a:r>
            <a:r>
              <a:rPr lang="ko"/>
              <a:t> of the system,</a:t>
            </a:r>
            <a:br>
              <a:rPr lang="ko"/>
            </a:br>
            <a:r>
              <a:rPr lang="ko"/>
              <a:t>such 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thread pools,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open file descriptors, etc.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3507575"/>
            <a:ext cx="8520600" cy="1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Listener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An </a:t>
            </a:r>
            <a:r>
              <a:rPr lang="ko">
                <a:highlight>
                  <a:srgbClr val="FFD966"/>
                </a:highlight>
              </a:rPr>
              <a:t>entry point</a:t>
            </a:r>
            <a:r>
              <a:rPr lang="ko"/>
              <a:t> for connection to which other processes can connect.</a:t>
            </a:r>
            <a:endParaRPr/>
          </a:p>
        </p:txBody>
      </p:sp>
      <p:cxnSp>
        <p:nvCxnSpPr>
          <p:cNvPr id="84" name="Google Shape;84;p17"/>
          <p:cNvCxnSpPr/>
          <p:nvPr/>
        </p:nvCxnSpPr>
        <p:spPr>
          <a:xfrm>
            <a:off x="235750" y="3329000"/>
            <a:ext cx="866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1.1.2. Pipe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D966"/>
                </a:highlight>
              </a:rPr>
              <a:t>Communication primitive</a:t>
            </a:r>
            <a:r>
              <a:rPr lang="ko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Pipe can be obtained either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by </a:t>
            </a:r>
            <a:r>
              <a:rPr lang="ko"/>
              <a:t>connecting to the listener of another process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or having such a listener of own.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ko"/>
            </a:br>
            <a:r>
              <a:rPr lang="ko"/>
              <a:t>Once you have a pipe, you can send messages on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1.1.3. Message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D966"/>
                </a:highlight>
              </a:rPr>
              <a:t>Data structure</a:t>
            </a:r>
            <a:r>
              <a:rPr lang="ko"/>
              <a:t> </a:t>
            </a:r>
            <a:r>
              <a:rPr lang="ko"/>
              <a:t>that pipes read and write 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Pipes are streams of structured messages.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 message is composed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 </a:t>
            </a:r>
            <a:r>
              <a:rPr lang="ko">
                <a:highlight>
                  <a:srgbClr val="FFD966"/>
                </a:highlight>
              </a:rPr>
              <a:t>Core payload</a:t>
            </a:r>
            <a:r>
              <a:rPr lang="ko"/>
              <a:t> </a:t>
            </a:r>
            <a:br>
              <a:rPr lang="ko"/>
            </a:br>
            <a:r>
              <a:rPr lang="ko"/>
              <a:t>(memory living on CPU)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 </a:t>
            </a:r>
            <a:r>
              <a:rPr lang="ko">
                <a:highlight>
                  <a:srgbClr val="FFD966"/>
                </a:highlight>
              </a:rPr>
              <a:t>list of Tensors </a:t>
            </a:r>
            <a:br>
              <a:rPr lang="ko"/>
            </a:br>
            <a:r>
              <a:rPr lang="ko"/>
              <a:t>(memory living on any device, like GPUs).</a:t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1.2.1. Sending message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</a:t>
            </a:r>
            <a:r>
              <a:rPr lang="ko"/>
              <a:t>sing the </a:t>
            </a:r>
            <a:r>
              <a:rPr b="1" lang="ko">
                <a:solidFill>
                  <a:srgbClr val="CC0000"/>
                </a:solidFill>
              </a:rPr>
              <a:t>write</a:t>
            </a:r>
            <a:r>
              <a:rPr lang="ko"/>
              <a:t> method of Pipe class, </a:t>
            </a:r>
            <a:r>
              <a:rPr lang="ko"/>
              <a:t>w</a:t>
            </a:r>
            <a:r>
              <a:rPr lang="ko"/>
              <a:t>hich takes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a message</a:t>
            </a:r>
            <a:r>
              <a:rPr lang="ko"/>
              <a:t> (with the data to send)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</a:t>
            </a:r>
            <a:r>
              <a:rPr lang="ko">
                <a:highlight>
                  <a:srgbClr val="FFD966"/>
                </a:highlight>
              </a:rPr>
              <a:t>a callback</a:t>
            </a:r>
            <a:r>
              <a:rPr lang="ko"/>
              <a:t> </a:t>
            </a:r>
            <a:br>
              <a:rPr lang="ko"/>
            </a:br>
            <a:r>
              <a:rPr lang="ko"/>
              <a:t>which will be invoked once the sending has completed.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Callback is required because the pipe is </a:t>
            </a:r>
            <a:r>
              <a:rPr lang="ko">
                <a:highlight>
                  <a:srgbClr val="FFD966"/>
                </a:highlight>
              </a:rPr>
              <a:t>asynchronous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This callback will be invoked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with an error (if one happened)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with the message.</a:t>
            </a:r>
            <a:endParaRPr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1.2.2 Receiving message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On an incoming message, with t</a:t>
            </a:r>
            <a:r>
              <a:rPr lang="ko"/>
              <a:t>wo steps: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first the pipe asks you to provide </a:t>
            </a:r>
            <a:r>
              <a:rPr lang="ko">
                <a:highlight>
                  <a:srgbClr val="FFD966"/>
                </a:highlight>
              </a:rPr>
              <a:t>some memory for buffer</a:t>
            </a:r>
            <a:r>
              <a:rPr lang="ko"/>
              <a:t> to hold the message in,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then you ask the pipe to read the data into that memory.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To do so</a:t>
            </a:r>
            <a:r>
              <a:rPr lang="ko"/>
              <a:t>, first you must </a:t>
            </a:r>
            <a:r>
              <a:rPr lang="ko">
                <a:highlight>
                  <a:srgbClr val="FFD966"/>
                </a:highlight>
              </a:rPr>
              <a:t>register a callback</a:t>
            </a:r>
            <a:r>
              <a:rPr lang="ko"/>
              <a:t> that will be notified for incoming messages.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This is because Pipe is asynchronous.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