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1AE9E4-7688-40E5-83BF-218EF3F56BAF}">
  <a:tblStyle styleId="{AE1AE9E4-7688-40E5-83BF-218EF3F56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1f5689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1f5689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a1f5689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a1f5689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a1f5689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a1f5689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a1f5689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a1f5689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a1f5689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a1f5689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a1f56894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a1f56894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a1f56894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a1f56894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a1f56894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a1f56894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a1f56894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a1f56894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a1f56894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a1f56894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18091e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18091e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a1f56894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a1f56894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a1f56894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a1f56894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a1f56894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a1f56894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a1f5689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a1f5689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a1f5689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a1f5689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a1f56894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a1f56894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a1f56894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a1f56894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a1f56894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a1f56894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a1f56894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a1f56894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a1f56894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a1f56894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18091e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918091e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1f56894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1f56894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1f56894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a1f56894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a1f56894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a1f56894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a1f56894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a1f5689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a1f56894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a1f56894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a1f56894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a1f56894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a1f56894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a1f56894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a1f56894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a1f56894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a1f56894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a1f5689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a1f5689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a1f5689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1f5689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1f5689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a1f5689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a1f5689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a1f5689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a1f5689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1f5689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a1f5689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torch.org/docs/stable/generated/torch.nn.DataParallel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iki.python.org/moin/GlobalInterpreterLoc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12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ytorch.org/docs/stable/generated/torch.nn.parallel.DistributedDataParallel.html" TargetMode="External"/><Relationship Id="rId4" Type="http://schemas.openxmlformats.org/officeDocument/2006/relationships/hyperlink" Target="https://pytorch.org/docs/stable/rpc.html#process-group-backend" TargetMode="External"/><Relationship Id="rId5" Type="http://schemas.openxmlformats.org/officeDocument/2006/relationships/hyperlink" Target="https://pytorch.org/docs/stable/distribute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ytorch.org/docs/stable/generated/torch.nn.parallel.DistributedDataParalle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orch.org/docs/stable/rpc.html#process-group-backend" TargetMode="External"/><Relationship Id="rId4" Type="http://schemas.openxmlformats.org/officeDocument/2006/relationships/hyperlink" Target="https://pytorch.org/docs/stable/autograd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torch.org/docs/stable/distributed.html" TargetMode="External"/><Relationship Id="rId4" Type="http://schemas.openxmlformats.org/officeDocument/2006/relationships/hyperlink" Target="https://pytorch.org/docs/stable/distributed.html#torch.distributed.all_reduce" TargetMode="External"/><Relationship Id="rId5" Type="http://schemas.openxmlformats.org/officeDocument/2006/relationships/hyperlink" Target="https://pytorch.org/docs/stable/distributed.html#torch.distributed.all_gather" TargetMode="External"/><Relationship Id="rId6" Type="http://schemas.openxmlformats.org/officeDocument/2006/relationships/hyperlink" Target="https://pytorch.org/docs/stable/distributed.html#torch.distributed.send" TargetMode="External"/><Relationship Id="rId7" Type="http://schemas.openxmlformats.org/officeDocument/2006/relationships/hyperlink" Target="https://pytorch.org/docs/stable/distributed.html#torch.distributed.isen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PyTorch </a:t>
            </a:r>
            <a:r>
              <a:rPr lang="ko"/>
              <a:t>Distributed and Parallel Training - 1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20230405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1.2.1 DataParallel (DP)</a:t>
            </a:r>
            <a:endParaRPr sz="30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The </a:t>
            </a:r>
            <a:r>
              <a:rPr lang="ko" u="sng">
                <a:solidFill>
                  <a:schemeClr val="hlink"/>
                </a:solidFill>
                <a:hlinkClick r:id="rId3"/>
              </a:rPr>
              <a:t>DataParallel</a:t>
            </a:r>
            <a:r>
              <a:rPr lang="ko">
                <a:solidFill>
                  <a:schemeClr val="dk1"/>
                </a:solidFill>
              </a:rPr>
              <a:t> package enables </a:t>
            </a: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single-machine multi-GPU parallelism</a:t>
            </a:r>
            <a:r>
              <a:rPr lang="ko">
                <a:solidFill>
                  <a:schemeClr val="dk1"/>
                </a:solidFill>
              </a:rPr>
              <a:t> with the lowest coding hurdle;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only requires a one-line change.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55050"/>
            <a:ext cx="4041726" cy="19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550" y="3188225"/>
            <a:ext cx="4041726" cy="1112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4857750" y="3729025"/>
            <a:ext cx="1914600" cy="3000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1.2.1 DataParallel (DP)</a:t>
            </a:r>
            <a:endParaRPr sz="30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Trading-off with simplicity, DP </a:t>
            </a:r>
            <a:r>
              <a:rPr lang="ko"/>
              <a:t>usually does not offer the best performance</a:t>
            </a:r>
            <a:br>
              <a:rPr lang="ko"/>
            </a:br>
            <a:r>
              <a:rPr lang="ko"/>
              <a:t>because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/>
              <a:t>it </a:t>
            </a:r>
            <a:r>
              <a:rPr lang="ko">
                <a:highlight>
                  <a:srgbClr val="FFD966"/>
                </a:highlight>
              </a:rPr>
              <a:t>replicates the complete model</a:t>
            </a:r>
            <a:r>
              <a:rPr lang="ko"/>
              <a:t> (i.e. updated model with gradients from all devices) in </a:t>
            </a:r>
            <a:r>
              <a:rPr lang="ko">
                <a:highlight>
                  <a:srgbClr val="FFD966"/>
                </a:highlight>
              </a:rPr>
              <a:t>every forward pass</a:t>
            </a:r>
            <a:r>
              <a:rPr lang="ko"/>
              <a:t>,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/>
              <a:t>and its single-process </a:t>
            </a:r>
            <a:r>
              <a:rPr lang="ko">
                <a:highlight>
                  <a:srgbClr val="FFD966"/>
                </a:highlight>
              </a:rPr>
              <a:t>multi-thread</a:t>
            </a:r>
            <a:r>
              <a:rPr lang="ko"/>
              <a:t> parallelism naturally suffers from </a:t>
            </a:r>
            <a:r>
              <a:rPr lang="ko">
                <a:highlight>
                  <a:srgbClr val="FFD966"/>
                </a:highlight>
                <a:uFill>
                  <a:noFill/>
                </a:uFill>
                <a:hlinkClick r:id="rId3"/>
              </a:rPr>
              <a:t>GIL</a:t>
            </a:r>
            <a:r>
              <a:rPr lang="ko">
                <a:highlight>
                  <a:srgbClr val="FFD966"/>
                </a:highlight>
              </a:rPr>
              <a:t> contention</a:t>
            </a:r>
            <a:r>
              <a:rPr lang="ko"/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NOTE : PyTorch </a:t>
            </a:r>
            <a:r>
              <a:rPr lang="ko"/>
              <a:t>officially</a:t>
            </a:r>
            <a:r>
              <a:rPr lang="ko"/>
              <a:t> </a:t>
            </a:r>
            <a:r>
              <a:rPr lang="ko">
                <a:highlight>
                  <a:srgbClr val="FFD966"/>
                </a:highlight>
              </a:rPr>
              <a:t>NOT recommend</a:t>
            </a:r>
            <a:r>
              <a:rPr lang="ko"/>
              <a:t> using DP in production.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1.2.2 torch.distributed.elastic</a:t>
            </a:r>
            <a:endParaRPr sz="30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DDP doesn’t provide Failure Recovery</a:t>
            </a:r>
            <a:r>
              <a:rPr lang="ko"/>
              <a:t>;</a:t>
            </a:r>
            <a:br>
              <a:rPr lang="ko"/>
            </a:br>
            <a:r>
              <a:rPr lang="ko"/>
              <a:t>e.g. from OOM or network timeout.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Failures in cluster cannot be handled </a:t>
            </a:r>
            <a:r>
              <a:rPr lang="ko"/>
              <a:t>using a </a:t>
            </a:r>
            <a:r>
              <a:rPr lang="ko">
                <a:highlight>
                  <a:srgbClr val="FFD966"/>
                </a:highlight>
              </a:rPr>
              <a:t>standard try-except construct</a:t>
            </a:r>
            <a:r>
              <a:rPr lang="ko"/>
              <a:t>. </a:t>
            </a:r>
            <a:br>
              <a:rPr lang="ko"/>
            </a:br>
            <a:r>
              <a:rPr lang="ko"/>
              <a:t>This is because DDP requires all processes to operate in a </a:t>
            </a:r>
            <a:r>
              <a:rPr lang="ko">
                <a:highlight>
                  <a:srgbClr val="FFD966"/>
                </a:highlight>
              </a:rPr>
              <a:t>closely synchronized manner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More specifically, all </a:t>
            </a:r>
            <a:r>
              <a:rPr lang="ko"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All_Reduce</a:t>
            </a:r>
            <a:r>
              <a:rPr lang="ko"/>
              <a:t> communications in all processes must match (synchronized).</a:t>
            </a:r>
            <a:br>
              <a:rPr lang="ko"/>
            </a:br>
            <a:r>
              <a:rPr lang="ko"/>
              <a:t>= Exception in one of the processes causes </a:t>
            </a:r>
            <a:r>
              <a:rPr lang="ko">
                <a:highlight>
                  <a:srgbClr val="FFD966"/>
                </a:highlight>
              </a:rPr>
              <a:t>desynchronization</a:t>
            </a:r>
            <a:r>
              <a:rPr lang="ko"/>
              <a:t>, resulting in </a:t>
            </a:r>
            <a:r>
              <a:rPr lang="ko">
                <a:highlight>
                  <a:srgbClr val="FFD966"/>
                </a:highlight>
              </a:rPr>
              <a:t>cluster crash or hang</a:t>
            </a:r>
            <a:r>
              <a:rPr lang="ko"/>
              <a:t>.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1.2.2 torch.distributed.elastic</a:t>
            </a:r>
            <a:endParaRPr sz="300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Therefore, </a:t>
            </a:r>
            <a:r>
              <a:rPr lang="ko"/>
              <a:t>torch.distributed.elastic provides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Fault Tolerance/Handling</a:t>
            </a:r>
            <a:r>
              <a:rPr lang="ko"/>
              <a:t> for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Dynamic pool</a:t>
            </a:r>
            <a:r>
              <a:rPr lang="ko"/>
              <a:t> of machines in cluster (</a:t>
            </a:r>
            <a:r>
              <a:rPr lang="ko">
                <a:highlight>
                  <a:srgbClr val="FFD966"/>
                </a:highlight>
              </a:rPr>
              <a:t>Elasticity</a:t>
            </a:r>
            <a:r>
              <a:rPr lang="ko"/>
              <a:t>).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51" y="2499700"/>
            <a:ext cx="6347698" cy="21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228600" y="465662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(Further explained in RPC-architecture)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1.3 </a:t>
            </a:r>
            <a:r>
              <a:rPr lang="ko" sz="2900"/>
              <a:t>Main Paradigms of Distributed/Parallel training</a:t>
            </a:r>
            <a:endParaRPr sz="2900"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i.e. </a:t>
            </a:r>
            <a:r>
              <a:rPr lang="ko">
                <a:highlight>
                  <a:srgbClr val="FFD966"/>
                </a:highlight>
              </a:rPr>
              <a:t>Higher level paradigm</a:t>
            </a:r>
            <a:r>
              <a:rPr lang="ko"/>
              <a:t> or architecture built upon PyTorch modules.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Data-Parallel Training (</a:t>
            </a:r>
            <a:r>
              <a:rPr lang="ko"/>
              <a:t>DP, </a:t>
            </a:r>
            <a:r>
              <a:rPr lang="ko"/>
              <a:t>DDP)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FSDP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RPC-based Distributed Trainings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567900" y="3257575"/>
            <a:ext cx="8008200" cy="2214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6D9EEB"/>
              </a:gs>
              <a:gs pos="100000">
                <a:srgbClr val="E0666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64325" y="2800350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Simplicity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7359000" y="2369250"/>
            <a:ext cx="171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Scalability, Flexibility, Customizability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3736225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DP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281625" y="37362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FSDP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7199400" y="37362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RPC-based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1807375" y="3736225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DDP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64325" y="4232975"/>
            <a:ext cx="17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Limited to Single Machine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2081200" y="4232975"/>
            <a:ext cx="17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Can extend to Multiple </a:t>
            </a:r>
            <a:r>
              <a:rPr lang="ko"/>
              <a:t>Machines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5522825" y="4213375"/>
            <a:ext cx="13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Can extend to large Cluster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7359000" y="4263025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Fully Customizable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1.4 Summary</a:t>
            </a:r>
            <a:endParaRPr sz="3000"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238125" y="20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{AE1AE9E4-7688-40E5-83BF-218EF3F56BAF}</a:tableStyleId>
              </a:tblPr>
              <a:tblGrid>
                <a:gridCol w="759700"/>
                <a:gridCol w="759700"/>
                <a:gridCol w="759700"/>
              </a:tblGrid>
              <a:tr h="535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</a:rPr>
                        <a:t>Components</a:t>
                      </a:r>
                      <a:endParaRPr sz="1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209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DDP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RPC Backend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c10d lib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rary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1" name="Google Shape;171;p27"/>
          <p:cNvGraphicFramePr/>
          <p:nvPr/>
        </p:nvGraphicFramePr>
        <p:xfrm>
          <a:off x="2694538" y="20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{AE1AE9E4-7688-40E5-83BF-218EF3F56BAF}</a:tableStyleId>
              </a:tblPr>
              <a:tblGrid>
                <a:gridCol w="675175"/>
                <a:gridCol w="939750"/>
                <a:gridCol w="1203125"/>
              </a:tblGrid>
              <a:tr h="5357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800">
                          <a:solidFill>
                            <a:schemeClr val="dk2"/>
                          </a:solidFill>
                        </a:rPr>
                        <a:t>Modules</a:t>
                      </a:r>
                      <a:endParaRPr sz="1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57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Single Machine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Multiple Machines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Single GPU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Simple PyTorch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DDP + torchrun or torch.distributed.elastic.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82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Multiple GPU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DP or DDP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  <p:graphicFrame>
        <p:nvGraphicFramePr>
          <p:cNvPr id="172" name="Google Shape;172;p27"/>
          <p:cNvGraphicFramePr/>
          <p:nvPr/>
        </p:nvGraphicFramePr>
        <p:xfrm>
          <a:off x="5749575" y="2036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{AE1AE9E4-7688-40E5-83BF-218EF3F56BAF}</a:tableStyleId>
              </a:tblPr>
              <a:tblGrid>
                <a:gridCol w="1027575"/>
                <a:gridCol w="1027575"/>
                <a:gridCol w="1027575"/>
              </a:tblGrid>
              <a:tr h="53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</a:rPr>
                        <a:t>Paradigms</a:t>
                      </a:r>
                      <a:endParaRPr sz="1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209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chemeClr val="dk2"/>
                          </a:solidFill>
                        </a:rPr>
                        <a:t>Data-Parallel Training (DP, DDP)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chemeClr val="dk2"/>
                          </a:solidFill>
                        </a:rPr>
                        <a:t>FSDP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chemeClr val="dk2"/>
                          </a:solidFill>
                        </a:rPr>
                        <a:t>RPC-based Distributed Trainings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3" name="Google Shape;173;p27"/>
          <p:cNvSpPr/>
          <p:nvPr/>
        </p:nvSpPr>
        <p:spPr>
          <a:xfrm>
            <a:off x="464250" y="1476013"/>
            <a:ext cx="8008200" cy="2214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6D9EEB"/>
              </a:gs>
              <a:gs pos="100000">
                <a:srgbClr val="E0666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2875" y="1075825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Low Level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7581900" y="1075825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High</a:t>
            </a:r>
            <a:r>
              <a:rPr lang="ko"/>
              <a:t> Level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 Collective Communications</a:t>
            </a:r>
            <a:endParaRPr sz="3000"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Collective Communications is to </a:t>
            </a:r>
            <a:r>
              <a:rPr lang="ko">
                <a:highlight>
                  <a:srgbClr val="FFE599"/>
                </a:highlight>
              </a:rPr>
              <a:t>communicate across multiple processes</a:t>
            </a:r>
            <a:r>
              <a:rPr lang="ko"/>
              <a:t> in a cluster.</a:t>
            </a:r>
            <a:br>
              <a:rPr lang="ko"/>
            </a:br>
            <a:r>
              <a:rPr lang="ko"/>
              <a:t>c.f. Point-to-Point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There are 6 types of Collective Communications.</a:t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2740750"/>
            <a:ext cx="85206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Terminology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All processes are in the </a:t>
            </a:r>
            <a:r>
              <a:rPr lang="ko">
                <a:highlight>
                  <a:srgbClr val="FFD966"/>
                </a:highlight>
              </a:rPr>
              <a:t>World</a:t>
            </a:r>
            <a:r>
              <a:rPr lang="ko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 </a:t>
            </a:r>
            <a:r>
              <a:rPr lang="ko">
                <a:highlight>
                  <a:srgbClr val="FFD966"/>
                </a:highlight>
              </a:rPr>
              <a:t>Group</a:t>
            </a:r>
            <a:r>
              <a:rPr lang="ko"/>
              <a:t> is a subset of all processes.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Thus, multiple </a:t>
            </a:r>
            <a:r>
              <a:rPr lang="ko"/>
              <a:t>groups can reside in the World.</a:t>
            </a:r>
            <a:endParaRPr/>
          </a:p>
        </p:txBody>
      </p:sp>
      <p:cxnSp>
        <p:nvCxnSpPr>
          <p:cNvPr id="184" name="Google Shape;184;p28"/>
          <p:cNvCxnSpPr/>
          <p:nvPr/>
        </p:nvCxnSpPr>
        <p:spPr>
          <a:xfrm>
            <a:off x="307175" y="2478875"/>
            <a:ext cx="86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2.1. Scatter, Gather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929075" y="1152475"/>
            <a:ext cx="4903200" cy="18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Scatter </a:t>
            </a:r>
            <a:br>
              <a:rPr lang="ko"/>
            </a:br>
            <a:r>
              <a:rPr lang="ko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dist.scatter(tensor, scatter_list, src, group)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Co</a:t>
            </a:r>
            <a:r>
              <a:rPr lang="ko" sz="1500">
                <a:solidFill>
                  <a:schemeClr val="dk1"/>
                </a:solidFill>
              </a:rPr>
              <a:t>pies the </a:t>
            </a:r>
            <a:r>
              <a:rPr i="1" lang="ko" sz="1500">
                <a:solidFill>
                  <a:schemeClr val="dk1"/>
                </a:solidFill>
              </a:rPr>
              <a:t>i-</a:t>
            </a:r>
            <a:r>
              <a:rPr lang="ko" sz="1500">
                <a:solidFill>
                  <a:schemeClr val="dk1"/>
                </a:solidFill>
              </a:rPr>
              <a:t>th tensor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scatter_list[i] </a:t>
            </a:r>
            <a:b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ko" sz="1500">
                <a:solidFill>
                  <a:schemeClr val="dk1"/>
                </a:solidFill>
              </a:rPr>
              <a:t>to the </a:t>
            </a:r>
            <a:r>
              <a:rPr i="1" lang="ko" sz="1500">
                <a:solidFill>
                  <a:schemeClr val="dk1"/>
                </a:solidFill>
              </a:rPr>
              <a:t>i-</a:t>
            </a:r>
            <a:r>
              <a:rPr lang="ko" sz="1500">
                <a:solidFill>
                  <a:schemeClr val="dk1"/>
                </a:solidFill>
              </a:rPr>
              <a:t>th process.</a:t>
            </a:r>
            <a:endParaRPr sz="1500"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5" y="1152475"/>
            <a:ext cx="3065108" cy="180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93" y="3094850"/>
            <a:ext cx="3133570" cy="18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929075" y="3099825"/>
            <a:ext cx="4903200" cy="18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Gather </a:t>
            </a:r>
            <a:br>
              <a:rPr lang="ko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dist.gather(tensor, gather_list, dst, group)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Copies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</a:t>
            </a:r>
            <a:r>
              <a:rPr lang="ko" sz="1500">
                <a:solidFill>
                  <a:schemeClr val="dk1"/>
                </a:solidFill>
              </a:rPr>
              <a:t> from all processes in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</a:t>
            </a:r>
            <a:r>
              <a:rPr lang="ko" sz="1500">
                <a:solidFill>
                  <a:schemeClr val="dk1"/>
                </a:solidFill>
              </a:rPr>
              <a:t>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2.2. Broadcast, Reduce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929075" y="1152475"/>
            <a:ext cx="49032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Broadcast </a:t>
            </a:r>
            <a:br>
              <a:rPr lang="ko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dist.broadcast(tensor, src, group)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</a:t>
            </a:r>
            <a:r>
              <a:rPr lang="ko" sz="1500">
                <a:solidFill>
                  <a:schemeClr val="dk1"/>
                </a:solidFill>
              </a:rPr>
              <a:t>Copies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</a:t>
            </a:r>
            <a:r>
              <a:rPr lang="ko" sz="1500">
                <a:solidFill>
                  <a:schemeClr val="dk1"/>
                </a:solidFill>
              </a:rPr>
              <a:t> from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ko" sz="1500">
                <a:solidFill>
                  <a:schemeClr val="dk1"/>
                </a:solidFill>
              </a:rPr>
              <a:t> to all other processes.</a:t>
            </a:r>
            <a:endParaRPr sz="1500"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94550" cy="185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082925"/>
            <a:ext cx="3094553" cy="187405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929075" y="3082925"/>
            <a:ext cx="4903200" cy="20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Reduce </a:t>
            </a:r>
            <a:br>
              <a:rPr lang="ko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dist.reduce(tensor, dst, op, group)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Applies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lang="ko" sz="1500">
                <a:solidFill>
                  <a:schemeClr val="dk1"/>
                </a:solidFill>
              </a:rPr>
              <a:t> to every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and stores the result in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</a:t>
            </a:r>
            <a:r>
              <a:rPr lang="ko" sz="1500">
                <a:solidFill>
                  <a:schemeClr val="dk1"/>
                </a:solidFill>
              </a:rPr>
              <a:t>.</a:t>
            </a:r>
            <a:br>
              <a:rPr lang="ko" sz="1500">
                <a:solidFill>
                  <a:schemeClr val="dk1"/>
                </a:solidFill>
              </a:rPr>
            </a:b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2.3. All-Reduce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929075" y="1622863"/>
            <a:ext cx="49032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All-Reduce </a:t>
            </a:r>
            <a:br>
              <a:rPr lang="ko"/>
            </a:br>
            <a:r>
              <a:rPr lang="ko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dist.all_reduce(tensor, op, group)</a:t>
            </a:r>
            <a:endParaRPr sz="9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Same as Reduce,</a:t>
            </a:r>
            <a:br>
              <a:rPr lang="ko"/>
            </a:br>
            <a:r>
              <a:rPr lang="ko"/>
              <a:t>but the result is stored in </a:t>
            </a:r>
            <a:r>
              <a:rPr lang="ko">
                <a:highlight>
                  <a:srgbClr val="FFE599"/>
                </a:highlight>
              </a:rPr>
              <a:t>all processes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912225"/>
            <a:ext cx="3617375" cy="20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Table of Contents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Overview of Distributed Training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Collective Communications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DistributedDataParallel (DDP)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Fully Sharded Data Parallel (FSDP)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RPC-based Distributed Training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PyTorch Distributed Training Best Practices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000"/>
              <a:t>Integration with other optimization strategies</a:t>
            </a:r>
            <a:endParaRPr sz="20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2.3. All-Reduce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Implementation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All processes are </a:t>
            </a:r>
            <a:r>
              <a:rPr lang="ko">
                <a:highlight>
                  <a:srgbClr val="FFD966"/>
                </a:highlight>
              </a:rPr>
              <a:t>individually communicating</a:t>
            </a:r>
            <a:r>
              <a:rPr lang="ko"/>
              <a:t> to each other. </a:t>
            </a:r>
            <a:br>
              <a:rPr lang="ko"/>
            </a:br>
            <a:r>
              <a:rPr lang="ko"/>
              <a:t>(Have </a:t>
            </a:r>
            <a:r>
              <a:rPr lang="ko">
                <a:highlight>
                  <a:srgbClr val="FFD966"/>
                </a:highlight>
              </a:rPr>
              <a:t>O(N^2)</a:t>
            </a:r>
            <a:r>
              <a:rPr lang="ko"/>
              <a:t> communications 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Reduce to one process (</a:t>
            </a:r>
            <a:r>
              <a:rPr lang="ko">
                <a:highlight>
                  <a:srgbClr val="FFD966"/>
                </a:highlight>
              </a:rPr>
              <a:t>Master</a:t>
            </a:r>
            <a:r>
              <a:rPr lang="ko"/>
              <a:t>) and master </a:t>
            </a:r>
            <a:r>
              <a:rPr lang="ko">
                <a:highlight>
                  <a:srgbClr val="FFD966"/>
                </a:highlight>
              </a:rPr>
              <a:t>propagates back</a:t>
            </a:r>
            <a:r>
              <a:rPr lang="ko"/>
              <a:t> to all other processes.</a:t>
            </a:r>
            <a:br>
              <a:rPr lang="ko"/>
            </a:br>
            <a:r>
              <a:rPr lang="ko"/>
              <a:t>(Impose severe </a:t>
            </a:r>
            <a:r>
              <a:rPr lang="ko">
                <a:highlight>
                  <a:srgbClr val="FFD966"/>
                </a:highlight>
              </a:rPr>
              <a:t>load on master process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2.4 All-Gather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572000" y="1763311"/>
            <a:ext cx="42603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All-Gather </a:t>
            </a:r>
            <a:br>
              <a:rPr lang="ko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dist.all_gather(tensor_list, tensor, group)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Copies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</a:t>
            </a:r>
            <a:r>
              <a:rPr lang="ko" sz="1500">
                <a:solidFill>
                  <a:schemeClr val="dk1"/>
                </a:solidFill>
              </a:rPr>
              <a:t> from all processes to </a:t>
            </a:r>
            <a:r>
              <a:rPr lang="k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tensor_list</a:t>
            </a:r>
            <a:r>
              <a:rPr lang="ko" sz="1500">
                <a:solidFill>
                  <a:schemeClr val="dk1"/>
                </a:solidFill>
              </a:rPr>
              <a:t>, on all processes.</a:t>
            </a:r>
            <a:br>
              <a:rPr lang="ko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Simply, </a:t>
            </a:r>
            <a:r>
              <a:rPr lang="ko" sz="1500">
                <a:highlight>
                  <a:srgbClr val="FFD966"/>
                </a:highlight>
              </a:rPr>
              <a:t>All-Reduce without op</a:t>
            </a:r>
            <a:r>
              <a:rPr lang="ko" sz="1500"/>
              <a:t>.</a:t>
            </a:r>
            <a:endParaRPr sz="1500"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3088"/>
            <a:ext cx="3924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2.5 Notes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All-Reduce and All-Gather communications are </a:t>
            </a:r>
            <a:r>
              <a:rPr lang="ko">
                <a:highlight>
                  <a:srgbClr val="FFE599"/>
                </a:highlight>
              </a:rPr>
              <a:t>Extremely expensive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Thus, need to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E599"/>
                </a:highlight>
              </a:rPr>
              <a:t>decompose</a:t>
            </a:r>
            <a:r>
              <a:rPr lang="ko"/>
              <a:t> these ops into simple ops (Reduce, Broadcast,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compute them </a:t>
            </a:r>
            <a:r>
              <a:rPr lang="ko">
                <a:highlight>
                  <a:srgbClr val="FFE599"/>
                </a:highlight>
              </a:rPr>
              <a:t>distributely in parallel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Thus, other strategies are proposed to </a:t>
            </a:r>
            <a:r>
              <a:rPr lang="ko">
                <a:highlight>
                  <a:srgbClr val="FFE599"/>
                </a:highlight>
              </a:rPr>
              <a:t>solve such communication overload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e.g. </a:t>
            </a:r>
            <a:r>
              <a:rPr lang="ko">
                <a:highlight>
                  <a:srgbClr val="FFE599"/>
                </a:highlight>
              </a:rPr>
              <a:t>Ringed All-Reduce</a:t>
            </a:r>
            <a:r>
              <a:rPr lang="ko"/>
              <a:t> in FSDP.</a:t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 DDP</a:t>
            </a:r>
            <a:endParaRPr sz="3000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What is DDP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How DDP operates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Comparison to DP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Caveat of DDP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How to use DDP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DDP with Model parallelism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DDP with torchrun (Multi- Machines, Multi- Devices)</a:t>
            </a:r>
            <a:endParaRPr/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3.1. What is DDP</a:t>
            </a:r>
            <a:endParaRPr sz="3000"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DDP implements </a:t>
            </a:r>
            <a:r>
              <a:rPr lang="ko">
                <a:highlight>
                  <a:srgbClr val="FFD966"/>
                </a:highlight>
              </a:rPr>
              <a:t>data AND model parallelism</a:t>
            </a:r>
            <a:r>
              <a:rPr lang="ko"/>
              <a:t> which can run </a:t>
            </a:r>
            <a:r>
              <a:rPr lang="ko">
                <a:highlight>
                  <a:srgbClr val="FFD966"/>
                </a:highlight>
              </a:rPr>
              <a:t>across multiple machines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DDP can be run on both in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Single Machine - Multiple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Multiple Machines - Multiple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in which for latter, </a:t>
            </a:r>
            <a:r>
              <a:rPr lang="ko">
                <a:highlight>
                  <a:srgbClr val="FFD966"/>
                </a:highlight>
              </a:rPr>
              <a:t>torchrun</a:t>
            </a:r>
            <a:r>
              <a:rPr lang="ko"/>
              <a:t> is required. </a:t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3.2 How DDP operates</a:t>
            </a:r>
            <a:endParaRPr sz="3000"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62" y="1201975"/>
            <a:ext cx="8196475" cy="3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3.2 How DDP operates</a:t>
            </a:r>
            <a:endParaRPr sz="3000"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Specifically: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DDP registers an </a:t>
            </a:r>
            <a:r>
              <a:rPr lang="ko">
                <a:highlight>
                  <a:srgbClr val="FFD966"/>
                </a:highlight>
              </a:rPr>
              <a:t>autograd hook</a:t>
            </a:r>
            <a:r>
              <a:rPr lang="ko"/>
              <a:t> for each parameter (in model.parameters())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hook will fire </a:t>
            </a:r>
            <a:br>
              <a:rPr lang="ko"/>
            </a:br>
            <a:r>
              <a:rPr lang="ko"/>
              <a:t>when the corresponding gradient is computed in the </a:t>
            </a:r>
            <a:r>
              <a:rPr lang="ko">
                <a:highlight>
                  <a:srgbClr val="FFD966"/>
                </a:highlight>
              </a:rPr>
              <a:t>backward pass</a:t>
            </a:r>
            <a:r>
              <a:rPr lang="ko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Then DDP uses that signal to </a:t>
            </a:r>
            <a:r>
              <a:rPr lang="ko">
                <a:highlight>
                  <a:srgbClr val="FFD966"/>
                </a:highlight>
              </a:rPr>
              <a:t>trigger gradient synchronization</a:t>
            </a:r>
            <a:r>
              <a:rPr lang="ko"/>
              <a:t> across processes.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ko"/>
              <a:t>Each process </a:t>
            </a:r>
            <a:r>
              <a:rPr lang="ko">
                <a:highlight>
                  <a:srgbClr val="FFD966"/>
                </a:highlight>
              </a:rPr>
              <a:t>updates</a:t>
            </a:r>
            <a:r>
              <a:rPr lang="ko"/>
              <a:t> its own model with given (reduced) </a:t>
            </a:r>
            <a:r>
              <a:rPr lang="ko"/>
              <a:t>gradient.</a:t>
            </a:r>
            <a:endParaRPr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3.3 Comparison to DP</a:t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69" name="Google Shape;269;p39"/>
          <p:cNvGraphicFramePr/>
          <p:nvPr/>
        </p:nvGraphicFramePr>
        <p:xfrm>
          <a:off x="279163" y="10358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{AE1AE9E4-7688-40E5-83BF-218EF3F56BAF}</a:tableStyleId>
              </a:tblPr>
              <a:tblGrid>
                <a:gridCol w="1609850"/>
                <a:gridCol w="3339650"/>
                <a:gridCol w="3636175"/>
              </a:tblGrid>
              <a:tr h="35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DDP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Mechanism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lang="ko">
                          <a:solidFill>
                            <a:schemeClr val="dk2"/>
                          </a:solidFill>
                        </a:rPr>
                        <a:t>ingle-process, multi-thread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M</a:t>
                      </a:r>
                      <a:r>
                        <a:rPr lang="ko">
                          <a:solidFill>
                            <a:schemeClr val="dk2"/>
                          </a:solidFill>
                        </a:rPr>
                        <a:t>ulti-process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Scaling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only works on a single machine.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works for both single- and multi- machine.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Parallelism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only Data parallelism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both Data and Model parallelism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3238475"/>
            <a:ext cx="83823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DP,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GIL contention</a:t>
            </a:r>
            <a:r>
              <a:rPr lang="ko"/>
              <a:t> deteriorates multi-threading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can’t scale on </a:t>
            </a:r>
            <a:r>
              <a:rPr lang="ko">
                <a:highlight>
                  <a:srgbClr val="FFD966"/>
                </a:highlight>
              </a:rPr>
              <a:t>multiple machines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can’t train model with size </a:t>
            </a:r>
            <a:r>
              <a:rPr lang="ko">
                <a:highlight>
                  <a:srgbClr val="FFD966"/>
                </a:highlight>
              </a:rPr>
              <a:t>larger than device</a:t>
            </a:r>
            <a:r>
              <a:rPr lang="ko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3.3 Comparison to DP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Also, DDP wraps training jobs with </a:t>
            </a:r>
            <a:r>
              <a:rPr lang="ko" sz="2000">
                <a:highlight>
                  <a:srgbClr val="FFD966"/>
                </a:highlight>
              </a:rPr>
              <a:t>Process</a:t>
            </a:r>
            <a:r>
              <a:rPr lang="ko" sz="2000"/>
              <a:t>,</a:t>
            </a:r>
            <a:br>
              <a:rPr lang="ko" sz="2000"/>
            </a:br>
            <a:r>
              <a:rPr lang="ko" sz="2000">
                <a:highlight>
                  <a:srgbClr val="FFD966"/>
                </a:highlight>
              </a:rPr>
              <a:t>abstracting</a:t>
            </a:r>
            <a:r>
              <a:rPr lang="ko" sz="2000"/>
              <a:t> jobs from underlying devices.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This allows </a:t>
            </a:r>
            <a:r>
              <a:rPr lang="ko" sz="2000">
                <a:highlight>
                  <a:srgbClr val="FFD966"/>
                </a:highlight>
              </a:rPr>
              <a:t>Heterogeneous composition</a:t>
            </a:r>
            <a:r>
              <a:rPr lang="ko" sz="2000"/>
              <a:t> of cluster.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/>
              <a:t>In </a:t>
            </a:r>
            <a:r>
              <a:rPr lang="ko" sz="2000"/>
              <a:t>contrast</a:t>
            </a:r>
            <a:r>
              <a:rPr lang="ko" sz="2000"/>
              <a:t>, DP simply runs training </a:t>
            </a:r>
            <a:r>
              <a:rPr lang="ko" sz="2000">
                <a:highlight>
                  <a:srgbClr val="FFD966"/>
                </a:highlight>
              </a:rPr>
              <a:t>on Thread</a:t>
            </a:r>
            <a:r>
              <a:rPr lang="ko" sz="2000"/>
              <a:t>, </a:t>
            </a:r>
            <a:br>
              <a:rPr lang="ko" sz="2000"/>
            </a:br>
            <a:r>
              <a:rPr lang="ko" sz="2000"/>
              <a:t>restricting to have </a:t>
            </a:r>
            <a:r>
              <a:rPr lang="ko" sz="2000">
                <a:highlight>
                  <a:srgbClr val="FFD966"/>
                </a:highlight>
              </a:rPr>
              <a:t>Homogenous</a:t>
            </a:r>
            <a:r>
              <a:rPr lang="ko" sz="2000"/>
              <a:t> devices. </a:t>
            </a:r>
            <a:endParaRPr sz="2000"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 sz="3000"/>
              <a:t>3.3 Comparison to 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Even on a single machine</a:t>
            </a:r>
            <a:r>
              <a:rPr lang="ko"/>
              <a:t>, DP is slower than DDP because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GIL</a:t>
            </a:r>
            <a:r>
              <a:rPr lang="ko"/>
              <a:t> contention in multi-threading</a:t>
            </a:r>
            <a:br>
              <a:rPr lang="ko"/>
            </a:br>
            <a:r>
              <a:rPr lang="ko"/>
              <a:t>c.f. Multiprocessing is free from GIL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DP replicates </a:t>
            </a:r>
            <a:r>
              <a:rPr lang="ko">
                <a:highlight>
                  <a:srgbClr val="FFD966"/>
                </a:highlight>
              </a:rPr>
              <a:t>full </a:t>
            </a:r>
            <a:r>
              <a:rPr lang="ko">
                <a:highlight>
                  <a:srgbClr val="FFD966"/>
                </a:highlight>
              </a:rPr>
              <a:t>model </a:t>
            </a:r>
            <a:r>
              <a:rPr lang="ko">
                <a:highlight>
                  <a:srgbClr val="FFD966"/>
                </a:highlight>
              </a:rPr>
              <a:t>per-iteration</a:t>
            </a:r>
            <a:br>
              <a:rPr lang="ko"/>
            </a:br>
            <a:r>
              <a:rPr lang="ko"/>
              <a:t>c.f. Only replicates gradients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additional </a:t>
            </a:r>
            <a:r>
              <a:rPr lang="ko">
                <a:highlight>
                  <a:srgbClr val="FFD966"/>
                </a:highlight>
              </a:rPr>
              <a:t>communication overhead</a:t>
            </a:r>
            <a:r>
              <a:rPr lang="ko"/>
              <a:t> introduced by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ko" sz="1800"/>
              <a:t>scattering inputs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ko" sz="1800"/>
              <a:t>gathering outputs.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rPr lang="ko"/>
              <a:t>	</a:t>
            </a:r>
            <a:r>
              <a:rPr lang="ko"/>
              <a:t>c.f each machine contains own data. </a:t>
            </a:r>
            <a:endParaRPr/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Overview of Distributed Training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Main components of torch.distributed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B</a:t>
            </a:r>
            <a:r>
              <a:rPr lang="ko" sz="2000"/>
              <a:t>asic Modules for Data-Parallel training in PyTorch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Main Paradigms of Distributed/Parallel training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Summary</a:t>
            </a:r>
            <a:endParaRPr sz="20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 sz="3000"/>
              <a:t>3.4 Caveat of DDP - Skewed Processing Speeds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 are 3 </a:t>
            </a:r>
            <a:r>
              <a:rPr lang="ko">
                <a:highlight>
                  <a:srgbClr val="FFD966"/>
                </a:highlight>
              </a:rPr>
              <a:t>distributed synchronization points</a:t>
            </a:r>
            <a:r>
              <a:rPr lang="ko"/>
              <a:t> in DDP: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</a:t>
            </a:r>
            <a:r>
              <a:rPr lang="ko"/>
              <a:t>onstructor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Forward pass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Backward pass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ideal, each process would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launch </a:t>
            </a:r>
            <a:r>
              <a:rPr lang="ko">
                <a:highlight>
                  <a:srgbClr val="FFD966"/>
                </a:highlight>
              </a:rPr>
              <a:t>the same number</a:t>
            </a:r>
            <a:r>
              <a:rPr lang="ko"/>
              <a:t> of synchronizations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ko"/>
              <a:t>and reach these synchronization points </a:t>
            </a:r>
            <a:r>
              <a:rPr lang="ko">
                <a:highlight>
                  <a:srgbClr val="FFD966"/>
                </a:highlight>
              </a:rPr>
              <a:t>in the same order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3.4 Caveat of DDP - Skewed Processing Speeds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Although DDP is allowed to construct </a:t>
            </a:r>
            <a:r>
              <a:rPr lang="ko" sz="1700">
                <a:highlight>
                  <a:srgbClr val="FFD966"/>
                </a:highlight>
              </a:rPr>
              <a:t>Heterogeneous cluster</a:t>
            </a:r>
            <a:r>
              <a:rPr lang="ko" sz="1700"/>
              <a:t>,</a:t>
            </a:r>
            <a:br>
              <a:rPr lang="ko" sz="1700"/>
            </a:br>
            <a:r>
              <a:rPr lang="ko" sz="1700"/>
              <a:t>DDP doesn’t provide delicate, flexible </a:t>
            </a:r>
            <a:r>
              <a:rPr lang="ko" sz="1700">
                <a:highlight>
                  <a:srgbClr val="FFD966"/>
                </a:highlight>
              </a:rPr>
              <a:t>synchronization policy</a:t>
            </a:r>
            <a:r>
              <a:rPr lang="ko" sz="1700"/>
              <a:t> across processes.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Thus, fast processes might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arrive early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and </a:t>
            </a:r>
            <a:r>
              <a:rPr lang="ko" sz="1700">
                <a:highlight>
                  <a:srgbClr val="FFD966"/>
                </a:highlight>
              </a:rPr>
              <a:t>timeout</a:t>
            </a:r>
            <a:r>
              <a:rPr lang="ko" sz="1700"/>
              <a:t> while waiting for slower processes. (</a:t>
            </a:r>
            <a:r>
              <a:rPr lang="ko" sz="1700" u="sng">
                <a:solidFill>
                  <a:schemeClr val="hlink"/>
                </a:solidFill>
                <a:hlinkClick action="ppaction://hlinksldjump" r:id="rId3"/>
              </a:rPr>
              <a:t># elastic</a:t>
            </a:r>
            <a:r>
              <a:rPr lang="ko" sz="1700"/>
              <a:t>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Such </a:t>
            </a:r>
            <a:r>
              <a:rPr lang="ko" sz="1700"/>
              <a:t>skewed</a:t>
            </a:r>
            <a:r>
              <a:rPr lang="ko" sz="1700"/>
              <a:t> processing speeds can also be occurred by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N</a:t>
            </a:r>
            <a:r>
              <a:rPr lang="ko" sz="1700"/>
              <a:t>etwork delays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Resource contentions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or unpredictable workload spikes.</a:t>
            </a:r>
            <a:endParaRPr sz="1700"/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3.4 Caveat of DDP - Skewed Processing Speeds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Unlike </a:t>
            </a:r>
            <a:r>
              <a:rPr lang="ko" sz="1900"/>
              <a:t>elastic, DDP cannot recover from such timeout </a:t>
            </a:r>
            <a:r>
              <a:rPr lang="ko" sz="1900">
                <a:highlight>
                  <a:srgbClr val="FFD966"/>
                </a:highlight>
              </a:rPr>
              <a:t>by itself</a:t>
            </a:r>
            <a:r>
              <a:rPr lang="ko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Therefore, </a:t>
            </a:r>
            <a:r>
              <a:rPr lang="ko" sz="1900">
                <a:highlight>
                  <a:srgbClr val="FFD966"/>
                </a:highlight>
              </a:rPr>
              <a:t>users are responsible</a:t>
            </a:r>
            <a:r>
              <a:rPr lang="ko" sz="1900"/>
              <a:t> for </a:t>
            </a:r>
            <a:r>
              <a:rPr lang="ko" sz="1900">
                <a:highlight>
                  <a:srgbClr val="FFD966"/>
                </a:highlight>
              </a:rPr>
              <a:t>balancing workload distributions</a:t>
            </a:r>
            <a:r>
              <a:rPr lang="ko" sz="1900"/>
              <a:t> across processes.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Also, user must pass </a:t>
            </a:r>
            <a:r>
              <a:rPr lang="ko" sz="1900">
                <a:highlight>
                  <a:srgbClr val="FFD966"/>
                </a:highlight>
              </a:rPr>
              <a:t>a sufficiently large timeout value</a:t>
            </a:r>
            <a:r>
              <a:rPr lang="ko" sz="1900"/>
              <a:t> when initializing training, </a:t>
            </a:r>
            <a:br>
              <a:rPr lang="ko" sz="1900"/>
            </a:br>
            <a:r>
              <a:rPr lang="ko" sz="1900"/>
              <a:t>so none of processes timeout to die.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Due to such inherent limitation of DDP,</a:t>
            </a:r>
            <a:br>
              <a:rPr lang="ko" sz="1900"/>
            </a:br>
            <a:r>
              <a:rPr lang="ko" sz="1900"/>
              <a:t>PyTorch recommends to use more advanced </a:t>
            </a:r>
            <a:r>
              <a:rPr lang="ko" sz="1900">
                <a:highlight>
                  <a:srgbClr val="FFD966"/>
                </a:highlight>
              </a:rPr>
              <a:t>strategies for large clusters</a:t>
            </a:r>
            <a:endParaRPr sz="1900"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/>
              <a:t>e.g. FSDP, RPC-based architectures</a:t>
            </a:r>
            <a:endParaRPr sz="1900"/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3.5 How to use DDP</a:t>
            </a:r>
            <a:endParaRPr sz="3000"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4114800" y="1017725"/>
            <a:ext cx="47175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use DDP,</a:t>
            </a:r>
            <a:br>
              <a:rPr lang="ko"/>
            </a:br>
            <a:r>
              <a:rPr lang="ko"/>
              <a:t>simply wrap model with </a:t>
            </a:r>
            <a:r>
              <a:rPr lang="ko">
                <a:highlight>
                  <a:srgbClr val="FFD966"/>
                </a:highlight>
              </a:rPr>
              <a:t>DDP</a:t>
            </a:r>
            <a:r>
              <a:rPr lang="ko"/>
              <a:t>, </a:t>
            </a:r>
            <a:br>
              <a:rPr lang="ko"/>
            </a:br>
            <a:r>
              <a:rPr lang="ko"/>
              <a:t>with </a:t>
            </a:r>
            <a:r>
              <a:rPr lang="ko">
                <a:highlight>
                  <a:srgbClr val="FFD966"/>
                </a:highlight>
              </a:rPr>
              <a:t>device_id </a:t>
            </a:r>
            <a:r>
              <a:rPr lang="ko"/>
              <a:t>on which the process will run.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/>
              <a:t>rank is automatically pas</a:t>
            </a:r>
            <a:r>
              <a:rPr lang="ko"/>
              <a:t>sed by </a:t>
            </a:r>
            <a:r>
              <a:rPr lang="ko">
                <a:highlight>
                  <a:srgbClr val="FFD966"/>
                </a:highlight>
              </a:rPr>
              <a:t>mp.spawn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recommended way to use DDP is </a:t>
            </a:r>
            <a:br>
              <a:rPr lang="ko"/>
            </a:br>
            <a:r>
              <a:rPr lang="ko"/>
              <a:t>to spawn </a:t>
            </a:r>
            <a:r>
              <a:rPr lang="ko">
                <a:highlight>
                  <a:srgbClr val="FFD966"/>
                </a:highlight>
              </a:rPr>
              <a:t>one process for each model replica</a:t>
            </a:r>
            <a:r>
              <a:rPr lang="ko"/>
              <a:t>, </a:t>
            </a:r>
            <a:br>
              <a:rPr lang="ko"/>
            </a:br>
            <a:r>
              <a:rPr lang="ko"/>
              <a:t>where a model replica can span multiple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</a:t>
            </a:r>
            <a:r>
              <a:rPr lang="ko">
                <a:highlight>
                  <a:srgbClr val="FFD966"/>
                </a:highlight>
              </a:rPr>
              <a:t>run_demo</a:t>
            </a:r>
            <a:r>
              <a:rPr lang="ko"/>
              <a:t> 1:1 maps processes to devices)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25" y="1021163"/>
            <a:ext cx="3333426" cy="36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3.6 DDP with Model Parallelism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DDP with Model parallelism is the same as with Data parallelism, </a:t>
            </a:r>
            <a:br>
              <a:rPr lang="ko"/>
            </a:br>
            <a:r>
              <a:rPr lang="ko"/>
              <a:t>except </a:t>
            </a:r>
            <a:r>
              <a:rPr lang="ko">
                <a:highlight>
                  <a:srgbClr val="FFD966"/>
                </a:highlight>
              </a:rPr>
              <a:t>device_ids</a:t>
            </a:r>
            <a:r>
              <a:rPr lang="ko"/>
              <a:t> and </a:t>
            </a:r>
            <a:r>
              <a:rPr lang="ko">
                <a:highlight>
                  <a:srgbClr val="FFD966"/>
                </a:highlight>
              </a:rPr>
              <a:t>output_device</a:t>
            </a:r>
            <a:r>
              <a:rPr lang="ko"/>
              <a:t> must NOT be 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They will be automatically set by </a:t>
            </a:r>
            <a:r>
              <a:rPr lang="ko">
                <a:highlight>
                  <a:srgbClr val="FFD966"/>
                </a:highlight>
              </a:rPr>
              <a:t>forward()</a:t>
            </a:r>
            <a:r>
              <a:rPr lang="ko"/>
              <a:t> of the model or by the </a:t>
            </a:r>
            <a:r>
              <a:rPr lang="ko">
                <a:highlight>
                  <a:srgbClr val="FFD966"/>
                </a:highlight>
              </a:rPr>
              <a:t>user/application</a:t>
            </a:r>
            <a:r>
              <a:rPr lang="ko"/>
              <a:t>.</a:t>
            </a:r>
            <a:endParaRPr/>
          </a:p>
        </p:txBody>
      </p: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84" y="2604622"/>
            <a:ext cx="5676875" cy="2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/>
          <p:nvPr/>
        </p:nvSpPr>
        <p:spPr>
          <a:xfrm>
            <a:off x="1663438" y="4079088"/>
            <a:ext cx="3764700" cy="250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6"/>
          <p:cNvPicPr preferRelativeResize="0"/>
          <p:nvPr/>
        </p:nvPicPr>
        <p:blipFill rotWithShape="1">
          <a:blip r:embed="rId4">
            <a:alphaModFix/>
          </a:blip>
          <a:srcRect b="71251" l="2033" r="25339" t="20011"/>
          <a:stretch/>
        </p:blipFill>
        <p:spPr>
          <a:xfrm>
            <a:off x="5237375" y="445025"/>
            <a:ext cx="3685176" cy="4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3.6 DDP with Model Parallelism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However, although DDP supports Model parallelism, it is not efficient.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example, DDP depends on </a:t>
            </a:r>
            <a:r>
              <a:rPr lang="ko">
                <a:highlight>
                  <a:srgbClr val="FFD966"/>
                </a:highlight>
              </a:rPr>
              <a:t>All-Reduce / All-Gather</a:t>
            </a:r>
            <a:r>
              <a:rPr lang="ko"/>
              <a:t> to synchronize both Model and update gradients,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which are </a:t>
            </a:r>
            <a:r>
              <a:rPr lang="ko">
                <a:highlight>
                  <a:srgbClr val="FFD966"/>
                </a:highlight>
              </a:rPr>
              <a:t>very expensive</a:t>
            </a:r>
            <a:r>
              <a:rPr lang="ko"/>
              <a:t> operation.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D966"/>
                </a:highlight>
              </a:rPr>
              <a:t>FSDP</a:t>
            </a:r>
            <a:r>
              <a:rPr lang="ko"/>
              <a:t> solves such inefficiencies of DDP for Model parallelism. </a:t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3.7 DDP with torchrun (Multi-machines, Multi-devices)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initialize DDP jobs on all nodes in the cluster, </a:t>
            </a:r>
            <a:br>
              <a:rPr lang="ko"/>
            </a:br>
            <a:r>
              <a:rPr lang="ko"/>
              <a:t>run torchrun command:</a:t>
            </a:r>
            <a:br>
              <a:rPr lang="ko"/>
            </a:br>
            <a:r>
              <a:rPr lang="ko"/>
              <a:t>(elastic_ddp.py is same as previous examples)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meaning that DDP script is running on 2 hosts (</a:t>
            </a:r>
            <a:r>
              <a:rPr lang="ko">
                <a:highlight>
                  <a:srgbClr val="FFD966"/>
                </a:highlight>
              </a:rPr>
              <a:t>nnodes</a:t>
            </a:r>
            <a:r>
              <a:rPr lang="ko"/>
              <a:t>) with 8 processes (</a:t>
            </a:r>
            <a:r>
              <a:rPr lang="ko">
                <a:highlight>
                  <a:srgbClr val="FFD966"/>
                </a:highlight>
              </a:rPr>
              <a:t>nproc_per_node</a:t>
            </a:r>
            <a:r>
              <a:rPr lang="ko"/>
              <a:t>) for each. </a:t>
            </a:r>
            <a:endParaRPr/>
          </a:p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13" y="2352647"/>
            <a:ext cx="6786574" cy="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3.7 DDP with torchrun (Multi-machines, Multi-devices)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However, to run this torchrun command across cluster, 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external Cluster management tools</a:t>
            </a:r>
            <a:r>
              <a:rPr lang="ko"/>
              <a:t> are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torchrun, </a:t>
            </a:r>
            <a:r>
              <a:rPr lang="ko">
                <a:highlight>
                  <a:srgbClr val="FFD966"/>
                </a:highlight>
              </a:rPr>
              <a:t>SLURM</a:t>
            </a:r>
            <a:r>
              <a:rPr lang="ko"/>
              <a:t> is the most commonly used tools.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e.g. </a:t>
            </a:r>
            <a:r>
              <a:rPr lang="ko" sz="15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srun --nodes=2 ./torchrun_script.sh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SLURM is </a:t>
            </a:r>
            <a:r>
              <a:rPr lang="ko">
                <a:highlight>
                  <a:srgbClr val="FFD966"/>
                </a:highlight>
              </a:rPr>
              <a:t>Resource Management/Scheduling tools</a:t>
            </a:r>
            <a:r>
              <a:rPr lang="ko"/>
              <a:t> on Linux cluster.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Nvidia provides </a:t>
            </a:r>
            <a:r>
              <a:rPr lang="ko">
                <a:highlight>
                  <a:srgbClr val="FFD966"/>
                </a:highlight>
              </a:rPr>
              <a:t>DeepOps</a:t>
            </a:r>
            <a:r>
              <a:rPr lang="ko">
                <a:highlight>
                  <a:srgbClr val="FFFFFF"/>
                </a:highlight>
              </a:rPr>
              <a:t>, Infrastructure automation tools for Kubernetes and Slurm clusters with NVIDIA GPUs.</a:t>
            </a:r>
            <a:endParaRPr/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11"/>
              <a:t>1.1 </a:t>
            </a:r>
            <a:r>
              <a:rPr lang="ko" sz="3011"/>
              <a:t>Main components of torch.distributed</a:t>
            </a:r>
            <a:endParaRPr sz="301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dk1"/>
                </a:solidFill>
              </a:rPr>
              <a:t>Features in </a:t>
            </a:r>
            <a:r>
              <a:rPr lang="ko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torch.distributed</a:t>
            </a:r>
            <a:r>
              <a:rPr lang="ko" sz="1700">
                <a:solidFill>
                  <a:schemeClr val="dk1"/>
                </a:solidFill>
              </a:rPr>
              <a:t> can be categorized into three main components </a:t>
            </a:r>
            <a:br>
              <a:rPr lang="ko" sz="1700">
                <a:solidFill>
                  <a:schemeClr val="dk1"/>
                </a:solidFill>
              </a:rPr>
            </a:br>
            <a:r>
              <a:rPr lang="ko" sz="1700">
                <a:solidFill>
                  <a:schemeClr val="dk1"/>
                </a:solidFill>
              </a:rPr>
              <a:t>(i.e. low-level Building blocks):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 u="sng">
                <a:solidFill>
                  <a:schemeClr val="hlink"/>
                </a:solidFill>
                <a:hlinkClick r:id="rId3"/>
              </a:rPr>
              <a:t>Distributed Data-Parallel Training</a:t>
            </a:r>
            <a:r>
              <a:rPr lang="ko" sz="1700">
                <a:solidFill>
                  <a:schemeClr val="dk1"/>
                </a:solidFill>
              </a:rPr>
              <a:t> (DDP)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 u="sng">
                <a:solidFill>
                  <a:schemeClr val="accent5"/>
                </a:solidFill>
                <a:highlight>
                  <a:srgbClr val="E7F3F8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ProcessGroup Backend</a:t>
            </a:r>
            <a:r>
              <a:rPr lang="ko" sz="1700">
                <a:solidFill>
                  <a:schemeClr val="dk1"/>
                </a:solidFill>
              </a:rPr>
              <a:t> </a:t>
            </a:r>
            <a:r>
              <a:rPr lang="ko" sz="1700">
                <a:solidFill>
                  <a:schemeClr val="dk1"/>
                </a:solidFill>
              </a:rPr>
              <a:t>(RPC)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" sz="1700" u="sng">
                <a:solidFill>
                  <a:schemeClr val="hlink"/>
                </a:solidFill>
                <a:hlinkClick r:id="rId5"/>
              </a:rPr>
              <a:t>Collective Communication</a:t>
            </a:r>
            <a:r>
              <a:rPr lang="ko" sz="1700">
                <a:solidFill>
                  <a:schemeClr val="dk1"/>
                </a:solidFill>
              </a:rPr>
              <a:t> (c10d) library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1.1.1 </a:t>
            </a:r>
            <a:r>
              <a:rPr lang="ko" sz="3000" u="sng">
                <a:solidFill>
                  <a:schemeClr val="hlink"/>
                </a:solidFill>
                <a:hlinkClick r:id="rId3"/>
              </a:rPr>
              <a:t>Distributed Data-Parallel Training</a:t>
            </a:r>
            <a:r>
              <a:rPr lang="ko" sz="3000"/>
              <a:t> (DDP) </a:t>
            </a:r>
            <a:endParaRPr sz="3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Aligned for </a:t>
            </a:r>
            <a:r>
              <a:rPr lang="ko" sz="2000">
                <a:highlight>
                  <a:srgbClr val="FFD966"/>
                </a:highlight>
              </a:rPr>
              <a:t>single-program multiple-data training</a:t>
            </a:r>
            <a:r>
              <a:rPr lang="ko" sz="2000"/>
              <a:t> paradigm. 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DDP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takes care of </a:t>
            </a:r>
            <a:r>
              <a:rPr lang="ko" sz="2000">
                <a:highlight>
                  <a:srgbClr val="FFD966"/>
                </a:highlight>
              </a:rPr>
              <a:t>gradient communication</a:t>
            </a:r>
            <a:r>
              <a:rPr lang="ko" sz="2000"/>
              <a:t> to keep model replicas synchronized</a:t>
            </a:r>
            <a:br>
              <a:rPr lang="ko" sz="2000"/>
            </a:br>
            <a:r>
              <a:rPr lang="ko" sz="2000"/>
              <a:t>(c.f. complete </a:t>
            </a:r>
            <a:r>
              <a:rPr lang="ko" sz="2000">
                <a:highlight>
                  <a:srgbClr val="FFD966"/>
                </a:highlight>
              </a:rPr>
              <a:t>model replication</a:t>
            </a:r>
            <a:r>
              <a:rPr lang="ko" sz="2000"/>
              <a:t> of DP</a:t>
            </a:r>
            <a:r>
              <a:rPr lang="ko" sz="2000"/>
              <a:t>)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and </a:t>
            </a:r>
            <a:r>
              <a:rPr lang="ko" sz="2000">
                <a:highlight>
                  <a:srgbClr val="FFD966"/>
                </a:highlight>
              </a:rPr>
              <a:t>overlaps it</a:t>
            </a:r>
            <a:r>
              <a:rPr lang="ko" sz="2000"/>
              <a:t> with the gradient computations to speed up training.</a:t>
            </a:r>
            <a:br>
              <a:rPr lang="ko" sz="2000"/>
            </a:b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1.1.2 </a:t>
            </a:r>
            <a:r>
              <a:rPr lang="ko" sz="3000" u="sng">
                <a:solidFill>
                  <a:schemeClr val="accent5"/>
                </a:solidFill>
                <a:highlight>
                  <a:srgbClr val="E7F3F8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ProcessGroup Backend</a:t>
            </a:r>
            <a:r>
              <a:rPr lang="ko" sz="3000"/>
              <a:t> (RPC)</a:t>
            </a:r>
            <a:endParaRPr sz="30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Aligned for supporting </a:t>
            </a:r>
            <a:r>
              <a:rPr lang="ko">
                <a:highlight>
                  <a:srgbClr val="FFD966"/>
                </a:highlight>
              </a:rPr>
              <a:t>general training structures</a:t>
            </a:r>
            <a:r>
              <a:rPr lang="ko"/>
              <a:t> beyond data-parallel training,</a:t>
            </a:r>
            <a:br>
              <a:rPr lang="ko"/>
            </a:br>
            <a:r>
              <a:rPr lang="ko"/>
              <a:t>such 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distributed pipeline parallelism</a:t>
            </a:r>
            <a:r>
              <a:rPr lang="ko"/>
              <a:t>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parameter server paradigm</a:t>
            </a:r>
            <a:r>
              <a:rPr lang="ko"/>
              <a:t>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/>
              <a:t>and combinations of DDP with other training paradigms.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RPC Backend of PyTorch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helps manage </a:t>
            </a:r>
            <a:r>
              <a:rPr lang="ko">
                <a:highlight>
                  <a:srgbClr val="FFD966"/>
                </a:highlight>
              </a:rPr>
              <a:t>remote object lifetime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extends the </a:t>
            </a:r>
            <a:r>
              <a:rPr lang="ko" u="sng">
                <a:highlight>
                  <a:srgbClr val="FFD966"/>
                </a:highlight>
                <a:hlinkClick r:id="rId4"/>
              </a:rPr>
              <a:t>autograd engine</a:t>
            </a:r>
            <a:r>
              <a:rPr lang="ko"/>
              <a:t>  beyond machine boundaries.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1.1.3 </a:t>
            </a:r>
            <a:r>
              <a:rPr lang="ko" sz="3000" u="sng">
                <a:solidFill>
                  <a:schemeClr val="hlink"/>
                </a:solidFill>
                <a:hlinkClick r:id="rId3"/>
              </a:rPr>
              <a:t>Collective Communication</a:t>
            </a:r>
            <a:r>
              <a:rPr lang="ko" sz="3000"/>
              <a:t> (c10d) library </a:t>
            </a:r>
            <a:endParaRPr sz="30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Aligned for </a:t>
            </a:r>
            <a:r>
              <a:rPr lang="ko">
                <a:highlight>
                  <a:srgbClr val="FFD966"/>
                </a:highlight>
              </a:rPr>
              <a:t>sending tensors across processes</a:t>
            </a:r>
            <a:r>
              <a:rPr lang="ko"/>
              <a:t> within a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c10d </a:t>
            </a:r>
            <a:r>
              <a:rPr lang="ko">
                <a:solidFill>
                  <a:schemeClr val="dk1"/>
                </a:solidFill>
              </a:rPr>
              <a:t>offers </a:t>
            </a:r>
            <a:r>
              <a:rPr lang="ko">
                <a:solidFill>
                  <a:schemeClr val="dk1"/>
                </a:solidFill>
              </a:rPr>
              <a:t>both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C</a:t>
            </a: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ollective Communication</a:t>
            </a:r>
            <a:r>
              <a:rPr lang="ko">
                <a:solidFill>
                  <a:schemeClr val="dk1"/>
                </a:solidFill>
              </a:rPr>
              <a:t> APIs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(e.g., </a:t>
            </a:r>
            <a:r>
              <a:rPr lang="ko" u="sng">
                <a:solidFill>
                  <a:schemeClr val="hlink"/>
                </a:solidFill>
                <a:hlinkClick r:id="rId4"/>
              </a:rPr>
              <a:t>all_reduce</a:t>
            </a:r>
            <a:r>
              <a:rPr lang="ko">
                <a:solidFill>
                  <a:schemeClr val="dk1"/>
                </a:solidFill>
              </a:rPr>
              <a:t> and </a:t>
            </a:r>
            <a:r>
              <a:rPr lang="ko" u="sng">
                <a:solidFill>
                  <a:schemeClr val="hlink"/>
                </a:solidFill>
                <a:hlinkClick r:id="rId5"/>
              </a:rPr>
              <a:t>all_gather</a:t>
            </a:r>
            <a:r>
              <a:rPr lang="ko">
                <a:solidFill>
                  <a:schemeClr val="dk1"/>
                </a:solidFill>
              </a:rPr>
              <a:t>) (explained later)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  <a:highlight>
                  <a:srgbClr val="FFD966"/>
                </a:highlight>
              </a:rPr>
              <a:t>P2P communication</a:t>
            </a:r>
            <a:r>
              <a:rPr lang="ko">
                <a:solidFill>
                  <a:schemeClr val="dk1"/>
                </a:solidFill>
              </a:rPr>
              <a:t> APIs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(e.g., </a:t>
            </a:r>
            <a:r>
              <a:rPr lang="ko" u="sng">
                <a:solidFill>
                  <a:schemeClr val="hlink"/>
                </a:solidFill>
                <a:hlinkClick r:id="rId6"/>
              </a:rPr>
              <a:t>send</a:t>
            </a:r>
            <a:r>
              <a:rPr lang="ko">
                <a:solidFill>
                  <a:schemeClr val="dk1"/>
                </a:solidFill>
              </a:rPr>
              <a:t> and </a:t>
            </a:r>
            <a:r>
              <a:rPr lang="ko" u="sng">
                <a:solidFill>
                  <a:schemeClr val="hlink"/>
                </a:solidFill>
                <a:hlinkClick r:id="rId7"/>
              </a:rPr>
              <a:t>isend</a:t>
            </a:r>
            <a:r>
              <a:rPr lang="ko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c10d is the most fundamental library for communication,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DDP leverages Collective communications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RPC leverages P2P communications.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1.2 </a:t>
            </a:r>
            <a:r>
              <a:rPr lang="ko" sz="3000"/>
              <a:t>Basic Modules for Data-Parallel training</a:t>
            </a:r>
            <a:endParaRPr sz="30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Types of Data-Parallelism and corresponding modules.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527425" y="19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{AE1AE9E4-7688-40E5-83BF-218EF3F56BAF}</a:tableStyleId>
              </a:tblPr>
              <a:tblGrid>
                <a:gridCol w="1574800"/>
                <a:gridCol w="3817950"/>
                <a:gridCol w="2696375"/>
              </a:tblGrid>
              <a:tr h="54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Single Machine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Multiple Machine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1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Single GPU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Simple PyTorch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DDP + torchrun </a:t>
                      </a:r>
                      <a:br>
                        <a:rPr lang="ko"/>
                      </a:br>
                      <a:r>
                        <a:rPr lang="ko"/>
                        <a:t>or torch.distributed.elastic.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1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Multiple GPU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DataParallel (DP) </a:t>
                      </a:r>
                      <a:br>
                        <a:rPr lang="ko"/>
                      </a:br>
                      <a:r>
                        <a:rPr lang="ko"/>
                        <a:t>or Distributed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DataParallel</a:t>
                      </a:r>
                      <a:r>
                        <a:rPr lang="ko"/>
                        <a:t> (DDP)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1.2 Basic Modules for Data-Parallel training</a:t>
            </a:r>
            <a:endParaRPr sz="30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Simple PyTorch</a:t>
            </a:r>
            <a:br>
              <a:rPr lang="ko" sz="1600"/>
            </a:br>
            <a:r>
              <a:rPr lang="ko" sz="1600"/>
              <a:t>for simplest, small-sized model.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DataParallel (DP)</a:t>
            </a:r>
            <a:br>
              <a:rPr lang="ko" sz="1600"/>
            </a:br>
            <a:r>
              <a:rPr lang="ko" sz="1600"/>
              <a:t>for </a:t>
            </a:r>
            <a:r>
              <a:rPr lang="ko" sz="1600"/>
              <a:t>speed up training with minimal code changes.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Distributed</a:t>
            </a:r>
            <a:r>
              <a:rPr lang="ko" sz="1600"/>
              <a:t>DataParallel (DDP)</a:t>
            </a:r>
            <a:br>
              <a:rPr lang="ko" sz="1600"/>
            </a:br>
            <a:r>
              <a:rPr lang="ko" sz="1600"/>
              <a:t>for faster speed than DP but with more code.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DDP + torchrun </a:t>
            </a:r>
            <a:br>
              <a:rPr lang="ko" sz="1600"/>
            </a:br>
            <a:r>
              <a:rPr lang="ko" sz="1600"/>
              <a:t>for scaling across cluster of machines.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ko" sz="1600"/>
              <a:t>torch.distributed.elastic</a:t>
            </a:r>
            <a:br>
              <a:rPr lang="ko" sz="1600"/>
            </a:br>
            <a:r>
              <a:rPr lang="ko" sz="1600"/>
              <a:t>for find-grained error handling and dynamic allocation/drop of machines during training.</a:t>
            </a:r>
            <a:endParaRPr sz="1600"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