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4345c362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4345c362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4345c36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4345c36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345c362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345c362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345c36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4345c36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345c362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4345c362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345c362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4345c36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4345c362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4345c362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4345c362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4345c362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79dc05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79dc05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4345c362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4345c362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345c3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345c3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4345c362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4345c362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4345c362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4345c362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4345c362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4345c362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4345c362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4345c362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4345c362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4345c362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43a5c0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43a5c0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4345c362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4345c362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4345c362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4345c362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43a5c01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43a5c01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43a5c01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43a5c01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4345c36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4345c36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345c362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4345c362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345c362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345c362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43a5c01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43a5c01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43a5c017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43a5c01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4345c36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4345c36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4345c362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4345c362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3a5c01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3a5c01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43a5c01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43a5c01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43a5c01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43a5c01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345c36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4345c36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4345c3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4345c3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4345c362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4345c362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4345c362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4345c362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4345c36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4345c36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345c36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345c36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nvidia.com/deeplearning/nccl/user-guide/docs/usage/collectives.html#allreduce" TargetMode="External"/><Relationship Id="rId4" Type="http://schemas.openxmlformats.org/officeDocument/2006/relationships/hyperlink" Target="https://docs.nvidia.com/deeplearning/nccl/user-guide/docs/usage/collectives.html#allreduce" TargetMode="External"/><Relationship Id="rId5" Type="http://schemas.openxmlformats.org/officeDocument/2006/relationships/hyperlink" Target="https://docs.nvidia.com/deeplearning/nccl/user-guide/docs/usage/collectives.html#allreduce" TargetMode="External"/><Relationship Id="rId6" Type="http://schemas.openxmlformats.org/officeDocument/2006/relationships/hyperlink" Target="https://docs.nvidia.com/deeplearning/nccl/user-guide/docs/usage/collectives.html#reducescatter" TargetMode="External"/><Relationship Id="rId7" Type="http://schemas.openxmlformats.org/officeDocument/2006/relationships/hyperlink" Target="https://docs.nvidia.com/deeplearning/nccl/user-guide/docs/usage/collectives.html#allgath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torch.org/docs/stable/generated/torch.nn.parallel.DistributedDataParalle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Distributed and Parallel Training - 2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20230412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Superiority of FSDP over other parallelism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38" y="1055825"/>
            <a:ext cx="6817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1.3 Superiority of FSDP over other parallelism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1560"/>
              <a:t>Even with Full Parameter Sharding, </a:t>
            </a:r>
            <a:br>
              <a:rPr lang="ko" sz="1560"/>
            </a:br>
            <a:r>
              <a:rPr lang="ko" sz="1560"/>
              <a:t>FSDP makes computation local on each device.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560"/>
              <a:t>This </a:t>
            </a:r>
            <a:r>
              <a:rPr lang="ko" sz="1560">
                <a:highlight>
                  <a:srgbClr val="FFD966"/>
                </a:highlight>
              </a:rPr>
              <a:t>conceptual simplicity</a:t>
            </a:r>
            <a:r>
              <a:rPr lang="ko" sz="1560"/>
              <a:t> makes FSDP</a:t>
            </a:r>
            <a:endParaRPr sz="1560"/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AutoNum type="arabicPeriod"/>
            </a:pPr>
            <a:r>
              <a:rPr lang="ko" sz="1560"/>
              <a:t>easier to understand</a:t>
            </a:r>
            <a:endParaRPr sz="1560"/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ko" sz="1560"/>
              <a:t>and more applicable to a wide range </a:t>
            </a:r>
            <a:br>
              <a:rPr lang="ko" sz="1560"/>
            </a:br>
            <a:r>
              <a:rPr lang="ko" sz="1560"/>
              <a:t>of usage scenarios.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560"/>
              <a:t>(compared to</a:t>
            </a:r>
            <a:endParaRPr sz="1560"/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AutoNum type="arabicPeriod"/>
            </a:pPr>
            <a:r>
              <a:rPr lang="ko" sz="1560"/>
              <a:t>intra-layer parallelism</a:t>
            </a:r>
            <a:endParaRPr sz="1560"/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ko" sz="1560"/>
              <a:t>and pipeline parallelism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ko" sz="1560"/>
              <a:t>which are typically </a:t>
            </a:r>
            <a:r>
              <a:rPr lang="ko" sz="1560">
                <a:highlight>
                  <a:srgbClr val="FFD966"/>
                </a:highlight>
              </a:rPr>
              <a:t>model-specific</a:t>
            </a:r>
            <a:r>
              <a:rPr lang="ko" sz="1560"/>
              <a:t>). </a:t>
            </a:r>
            <a:endParaRPr sz="1560"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825" y="1849273"/>
            <a:ext cx="4483901" cy="12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825" y="3351850"/>
            <a:ext cx="4638451" cy="13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1.3 Superiority of FSDP over other parallelism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Such Full Parameter Sharding of FSDP is </a:t>
            </a:r>
            <a:r>
              <a:rPr lang="ko">
                <a:highlight>
                  <a:srgbClr val="FFD966"/>
                </a:highlight>
              </a:rPr>
              <a:t>compatible</a:t>
            </a:r>
            <a:r>
              <a:rPr lang="ko"/>
              <a:t> with many other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FSDP can be easily integrated with other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e.g. ZeRO-3 (ZeRO-Infinity) of DeepSpeed.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i.e. </a:t>
            </a:r>
            <a:r>
              <a:rPr lang="ko">
                <a:highlight>
                  <a:srgbClr val="FFD966"/>
                </a:highlight>
              </a:rPr>
              <a:t>Parallelized optimizer</a:t>
            </a:r>
            <a:r>
              <a:rPr lang="ko">
                <a:highlight>
                  <a:srgbClr val="FFFFFF"/>
                </a:highlight>
              </a:rPr>
              <a:t> </a:t>
            </a:r>
            <a:br>
              <a:rPr lang="ko">
                <a:highlight>
                  <a:srgbClr val="FFFFFF"/>
                </a:highlight>
              </a:rPr>
            </a:br>
            <a:r>
              <a:rPr lang="ko">
                <a:highlight>
                  <a:srgbClr val="FFFFFF"/>
                </a:highlight>
              </a:rPr>
              <a:t>	      for model and data parallelism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18613" l="0" r="30143" t="0"/>
          <a:stretch/>
        </p:blipFill>
        <p:spPr>
          <a:xfrm>
            <a:off x="5018975" y="2143575"/>
            <a:ext cx="3698355" cy="2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Superiority of FSDP over other parallelism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well as main FSDP parallelism, </a:t>
            </a:r>
            <a:br>
              <a:rPr lang="ko"/>
            </a:br>
            <a:r>
              <a:rPr lang="ko"/>
              <a:t>FSDP also supports </a:t>
            </a:r>
            <a:r>
              <a:rPr lang="ko">
                <a:highlight>
                  <a:srgbClr val="FFD966"/>
                </a:highlight>
              </a:rPr>
              <a:t>CPU offload</a:t>
            </a:r>
            <a:r>
              <a:rPr lang="ko"/>
              <a:t> for parameters and gradient.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e.g. </a:t>
            </a:r>
            <a:r>
              <a:rPr lang="ko">
                <a:highlight>
                  <a:srgbClr val="FFD966"/>
                </a:highlight>
              </a:rPr>
              <a:t>Zero-Offload</a:t>
            </a:r>
            <a:r>
              <a:rPr lang="ko"/>
              <a:t> series of DeepSpeed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makes possible to train even larger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(However, </a:t>
            </a:r>
            <a:r>
              <a:rPr lang="ko"/>
              <a:t>due to </a:t>
            </a:r>
            <a:r>
              <a:rPr lang="ko">
                <a:highlight>
                  <a:srgbClr val="FFD966"/>
                </a:highlight>
              </a:rPr>
              <a:t>frequent copying</a:t>
            </a:r>
            <a:r>
              <a:rPr lang="ko"/>
              <a:t> of tensors from host to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this feature may slow down the training considerably.)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How FSDP operates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Decomposition of All-Reduce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Structure of FSDP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Procedure of FSDP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Comparison to DDP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Full Architecture of FSDP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Decomposition of All-Reduce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In standard DDP training,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/>
              <a:t>every worker processes own separate batch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/>
              <a:t>and the gradients are summed (sync-ed) across workers using an </a:t>
            </a:r>
            <a:r>
              <a:rPr lang="ko" sz="1500">
                <a:highlight>
                  <a:srgbClr val="FFD966"/>
                </a:highlight>
                <a:uFill>
                  <a:noFill/>
                </a:uFill>
                <a:hlinkClick r:id="rId3"/>
              </a:rPr>
              <a:t>all-reduce</a:t>
            </a:r>
            <a:r>
              <a:rPr lang="ko" sz="1500">
                <a:uFill>
                  <a:noFill/>
                </a:uFill>
                <a:hlinkClick r:id="rId4"/>
              </a:rPr>
              <a:t> operation</a:t>
            </a:r>
            <a:r>
              <a:rPr lang="ko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The key insight to unlock full parameter sharding is that</a:t>
            </a:r>
            <a:br>
              <a:rPr lang="ko" sz="1500"/>
            </a:br>
            <a:r>
              <a:rPr lang="ko" sz="1500"/>
              <a:t>we can </a:t>
            </a:r>
            <a:r>
              <a:rPr lang="ko" sz="1500">
                <a:highlight>
                  <a:srgbClr val="FFD966"/>
                </a:highlight>
              </a:rPr>
              <a:t>decompose the </a:t>
            </a:r>
            <a:r>
              <a:rPr lang="ko" sz="1500">
                <a:highlight>
                  <a:srgbClr val="FFD966"/>
                </a:highlight>
                <a:uFill>
                  <a:noFill/>
                </a:uFill>
                <a:hlinkClick r:id="rId5"/>
              </a:rPr>
              <a:t>all-reduce</a:t>
            </a:r>
            <a:r>
              <a:rPr lang="ko" sz="1500"/>
              <a:t> operations in DDP into </a:t>
            </a:r>
            <a:r>
              <a:rPr lang="ko" sz="1500">
                <a:highlight>
                  <a:srgbClr val="FFD966"/>
                </a:highlight>
              </a:rPr>
              <a:t>separate </a:t>
            </a:r>
            <a:r>
              <a:rPr lang="ko" sz="1500">
                <a:highlight>
                  <a:srgbClr val="FFD966"/>
                </a:highlight>
              </a:rPr>
              <a:t>operations</a:t>
            </a:r>
            <a:r>
              <a:rPr lang="ko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uFill>
                  <a:noFill/>
                </a:uFill>
                <a:hlinkClick r:id="rId6"/>
              </a:rPr>
              <a:t>reduce-scatter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/>
              <a:t>and </a:t>
            </a:r>
            <a:r>
              <a:rPr lang="ko" sz="1500">
                <a:uFill>
                  <a:noFill/>
                </a:uFill>
                <a:hlinkClick r:id="rId7"/>
              </a:rPr>
              <a:t>all-gather</a:t>
            </a:r>
            <a:r>
              <a:rPr lang="ko" sz="1500"/>
              <a:t> </a:t>
            </a:r>
            <a:endParaRPr sz="1500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2.1. Decomposition of All-Reduce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62" y="1152475"/>
            <a:ext cx="622126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Decomposition of All-Reduce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093250" y="1152475"/>
            <a:ext cx="57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standard DDP,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Optimizer states with respect to each batches are sync-ed across all devices via All-Reduce.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In FSDP, </a:t>
            </a:r>
            <a:br>
              <a:rPr lang="ko"/>
            </a:br>
            <a:r>
              <a:rPr lang="ko"/>
              <a:t>such Optimizer states are </a:t>
            </a:r>
            <a:r>
              <a:rPr lang="ko">
                <a:highlight>
                  <a:srgbClr val="FFD966"/>
                </a:highlight>
              </a:rPr>
              <a:t>decomposed into multiple Gradients</a:t>
            </a:r>
            <a:r>
              <a:rPr lang="ko"/>
              <a:t>.</a:t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69061" t="0"/>
          <a:stretch/>
        </p:blipFill>
        <p:spPr>
          <a:xfrm>
            <a:off x="554109" y="1152475"/>
            <a:ext cx="19248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Decomposition of All-Reduce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093250" y="2078825"/>
            <a:ext cx="57390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During the reduce-scatter phase,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gradients are </a:t>
            </a:r>
            <a:r>
              <a:rPr lang="ko">
                <a:highlight>
                  <a:srgbClr val="FFD966"/>
                </a:highlight>
              </a:rPr>
              <a:t>aggregated</a:t>
            </a:r>
            <a:r>
              <a:rPr lang="ko"/>
              <a:t> in equal blocks among ranks </a:t>
            </a:r>
            <a:r>
              <a:rPr lang="ko">
                <a:highlight>
                  <a:srgbClr val="FFD966"/>
                </a:highlight>
              </a:rPr>
              <a:t>based on their rank index</a:t>
            </a:r>
            <a:r>
              <a:rPr lang="ko"/>
              <a:t>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36796" r="33923" t="0"/>
          <a:stretch/>
        </p:blipFill>
        <p:spPr>
          <a:xfrm>
            <a:off x="650076" y="1152475"/>
            <a:ext cx="182165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Decomposition of All-Reduce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064675" y="1935950"/>
            <a:ext cx="5767500" cy="2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During the all-gather phase,</a:t>
            </a:r>
            <a:br>
              <a:rPr lang="ko"/>
            </a:br>
            <a:r>
              <a:rPr lang="ko"/>
              <a:t>the sharded portion </a:t>
            </a:r>
            <a:r>
              <a:rPr lang="ko"/>
              <a:t>of aggregated gradients on each GPU </a:t>
            </a:r>
            <a:r>
              <a:rPr lang="ko"/>
              <a:t>are </a:t>
            </a:r>
            <a:r>
              <a:rPr lang="ko">
                <a:highlight>
                  <a:srgbClr val="FFD966"/>
                </a:highlight>
              </a:rPr>
              <a:t>propagated to all GPUs</a:t>
            </a:r>
            <a:r>
              <a:rPr lang="ko"/>
              <a:t>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70554" r="0" t="0"/>
          <a:stretch/>
        </p:blipFill>
        <p:spPr>
          <a:xfrm>
            <a:off x="450053" y="1152475"/>
            <a:ext cx="18319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What is FSDP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How FSDP operates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How to use FSDP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Decomposition of All-Reduce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507700" y="1152475"/>
            <a:ext cx="43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Once All-Reduce </a:t>
            </a:r>
            <a:r>
              <a:rPr lang="ko"/>
              <a:t>decomposed </a:t>
            </a:r>
            <a:r>
              <a:rPr lang="ko"/>
              <a:t>into multiple Reduce-Scatter + All-Gather,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</a:t>
            </a:r>
            <a:r>
              <a:rPr lang="ko"/>
              <a:t>e can then </a:t>
            </a:r>
            <a:r>
              <a:rPr lang="ko">
                <a:highlight>
                  <a:srgbClr val="FFD966"/>
                </a:highlight>
              </a:rPr>
              <a:t>rearrange</a:t>
            </a:r>
            <a:r>
              <a:rPr lang="ko"/>
              <a:t>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so that each worker stores only a single shard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optimizer states (= Gradients).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36451" r="0" t="0"/>
          <a:stretch/>
        </p:blipFill>
        <p:spPr>
          <a:xfrm>
            <a:off x="311702" y="1152475"/>
            <a:ext cx="395357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Structure of FSDP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0" t="52778"/>
          <a:stretch/>
        </p:blipFill>
        <p:spPr>
          <a:xfrm>
            <a:off x="1083413" y="1017725"/>
            <a:ext cx="6977173" cy="37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Structure of FSDP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FSDP, only a shard of the model is present on a GPU. </a:t>
            </a:r>
            <a:br>
              <a:rPr lang="ko"/>
            </a:br>
            <a:r>
              <a:rPr lang="ko"/>
              <a:t>i.e. In this figure, </a:t>
            </a:r>
            <a:r>
              <a:rPr lang="ko">
                <a:highlight>
                  <a:srgbClr val="FFD966"/>
                </a:highlight>
              </a:rPr>
              <a:t>N layers</a:t>
            </a:r>
            <a:r>
              <a:rPr lang="ko"/>
              <a:t> of the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c.f. </a:t>
            </a:r>
            <a:r>
              <a:rPr lang="ko">
                <a:highlight>
                  <a:srgbClr val="FFD966"/>
                </a:highlight>
              </a:rPr>
              <a:t>Full model</a:t>
            </a:r>
            <a:r>
              <a:rPr lang="ko"/>
              <a:t> is replicated across all GPU in DDP.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Then, in order to compute full forward/backward pass, 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all weights are gathered </a:t>
            </a:r>
            <a:r>
              <a:rPr lang="ko"/>
              <a:t>from the other GPUs </a:t>
            </a:r>
            <a:r>
              <a:rPr lang="ko"/>
              <a:t>by means of an </a:t>
            </a:r>
            <a:r>
              <a:rPr lang="ko">
                <a:highlight>
                  <a:srgbClr val="FFD966"/>
                </a:highlight>
              </a:rPr>
              <a:t>all-gather</a:t>
            </a:r>
            <a:r>
              <a:rPr lang="ko"/>
              <a:t>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 Steps of FSDP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250400" y="1365375"/>
            <a:ext cx="55818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Assume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There are 2 Machines with 1 GPU each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First N Layers are in Rank 0, remain N layers are in Rank 1.</a:t>
            </a:r>
            <a:br>
              <a:rPr lang="ko"/>
            </a:br>
            <a:r>
              <a:rPr lang="ko"/>
              <a:t>i.e. </a:t>
            </a:r>
            <a:r>
              <a:rPr lang="ko">
                <a:highlight>
                  <a:srgbClr val="FFD966"/>
                </a:highlight>
              </a:rPr>
              <a:t>FSDP instance 1:N layers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Dataset is sharded for each machine. </a:t>
            </a:r>
            <a:br>
              <a:rPr lang="ko"/>
            </a:br>
            <a:r>
              <a:rPr lang="ko"/>
              <a:t>(</a:t>
            </a:r>
            <a:r>
              <a:rPr lang="ko"/>
              <a:t>Dataset 0 and Dataset 1)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8616" l="24506" r="52251" t="65889"/>
          <a:stretch/>
        </p:blipFill>
        <p:spPr>
          <a:xfrm>
            <a:off x="311700" y="1365375"/>
            <a:ext cx="2587816" cy="320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2.3.1. Forward Pass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250400" y="1365375"/>
            <a:ext cx="55818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Layer_1, (in Rank 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Rank 1 calls </a:t>
            </a:r>
            <a:r>
              <a:rPr lang="ko">
                <a:highlight>
                  <a:srgbClr val="FFD966"/>
                </a:highlight>
              </a:rPr>
              <a:t>All-Gather for Layer_1</a:t>
            </a:r>
            <a:r>
              <a:rPr lang="ko"/>
              <a:t>, </a:t>
            </a:r>
            <a:br>
              <a:rPr lang="ko"/>
            </a:br>
            <a:r>
              <a:rPr lang="ko"/>
              <a:t>as Rank 1 doesn’t have it.</a:t>
            </a:r>
            <a:br>
              <a:rPr lang="ko"/>
            </a:br>
            <a:r>
              <a:rPr lang="ko"/>
              <a:t>(Rank 0 can skip this, as Rank 0 holds it on itself. 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Both Rank 0 and 1 computes for Layer_1 on their own dataset.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(... for all layers)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8616" l="24506" r="52251" t="65889"/>
          <a:stretch/>
        </p:blipFill>
        <p:spPr>
          <a:xfrm>
            <a:off x="311700" y="1365375"/>
            <a:ext cx="2587816" cy="320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2.3.1. Forward Pass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250400" y="3200400"/>
            <a:ext cx="55818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maximize </a:t>
            </a:r>
            <a:r>
              <a:rPr lang="ko">
                <a:highlight>
                  <a:srgbClr val="FFD966"/>
                </a:highlight>
              </a:rPr>
              <a:t>memory efficiency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discard full weights for each layer after that layer’s forward pass.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8616" l="24506" r="52251" t="65889"/>
          <a:stretch/>
        </p:blipFill>
        <p:spPr>
          <a:xfrm>
            <a:off x="311700" y="1365375"/>
            <a:ext cx="2587816" cy="32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750" y="1365375"/>
            <a:ext cx="4065108" cy="1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2.3.1. Forward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8616" l="24506" r="52251" t="65889"/>
          <a:stretch/>
        </p:blipFill>
        <p:spPr>
          <a:xfrm>
            <a:off x="311700" y="1365375"/>
            <a:ext cx="2587816" cy="320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250400" y="2236000"/>
            <a:ext cx="5581800" cy="23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At the end of forward pass,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each device contains outputs of </a:t>
            </a:r>
            <a:r>
              <a:rPr lang="ko">
                <a:highlight>
                  <a:srgbClr val="FFD966"/>
                </a:highlight>
              </a:rPr>
              <a:t>full model</a:t>
            </a:r>
            <a:r>
              <a:rPr lang="ko"/>
              <a:t> with respect to their own dataset.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2.3.2. Backward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257675" y="1152475"/>
            <a:ext cx="45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Computation of backward pass is the same as forward pass.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Only difference is that after each backward pass </a:t>
            </a:r>
            <a:br>
              <a:rPr lang="ko"/>
            </a:br>
            <a:r>
              <a:rPr lang="ko"/>
              <a:t>(i.e. for each layer),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</a:t>
            </a:r>
            <a:r>
              <a:rPr lang="ko">
                <a:highlight>
                  <a:srgbClr val="FFD966"/>
                </a:highlight>
              </a:rPr>
              <a:t>local gradients are sync-ed</a:t>
            </a:r>
            <a:r>
              <a:rPr lang="ko"/>
              <a:t> (= averaged) across the GPUs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by means of a </a:t>
            </a:r>
            <a:r>
              <a:rPr lang="ko">
                <a:highlight>
                  <a:srgbClr val="FFD966"/>
                </a:highlight>
              </a:rPr>
              <a:t>reduce-scatter</a:t>
            </a:r>
            <a:r>
              <a:rPr lang="ko"/>
              <a:t> 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3">
            <a:alphaModFix/>
          </a:blip>
          <a:srcRect b="7075" l="47438" r="16409" t="65436"/>
          <a:stretch/>
        </p:blipFill>
        <p:spPr>
          <a:xfrm>
            <a:off x="311700" y="1290225"/>
            <a:ext cx="3660226" cy="31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2.3.2. Backward 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7075" l="47438" r="16409" t="65436"/>
          <a:stretch/>
        </p:blipFill>
        <p:spPr>
          <a:xfrm>
            <a:off x="311700" y="1290225"/>
            <a:ext cx="3660226" cy="31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901" y="1567463"/>
            <a:ext cx="4867274" cy="200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2.3.3.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5343525" y="2128850"/>
            <a:ext cx="3489000" cy="24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Given reduced gradients from other devices,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each device </a:t>
            </a:r>
            <a:r>
              <a:rPr lang="ko">
                <a:highlight>
                  <a:srgbClr val="FFD966"/>
                </a:highlight>
              </a:rPr>
              <a:t>updates its local weight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8720" l="47675" r="6530" t="65834"/>
          <a:stretch/>
        </p:blipFill>
        <p:spPr>
          <a:xfrm>
            <a:off x="311700" y="1406913"/>
            <a:ext cx="4636301" cy="29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What is FSDP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Remind DDP 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ko" sz="2500"/>
              <a:t>What is FSDP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AutoNum type="arabicPeriod"/>
            </a:pPr>
            <a:r>
              <a:rPr lang="ko" sz="2500"/>
              <a:t>Superiority of FSDP over other parallelisms</a:t>
            </a:r>
            <a:endParaRPr sz="25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2.4. Comparison to DDP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51805" l="0" r="22726" t="1665"/>
          <a:stretch/>
        </p:blipFill>
        <p:spPr>
          <a:xfrm>
            <a:off x="364425" y="1664100"/>
            <a:ext cx="3521775" cy="239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 rotWithShape="1">
          <a:blip r:embed="rId3">
            <a:alphaModFix/>
          </a:blip>
          <a:srcRect b="0" l="0" r="1146" t="52518"/>
          <a:stretch/>
        </p:blipFill>
        <p:spPr>
          <a:xfrm>
            <a:off x="4327075" y="1639575"/>
            <a:ext cx="4505226" cy="244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2.4. Full Architecture of FSDP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1152476"/>
            <a:ext cx="7915274" cy="35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2.4. Full Architecture of FSDP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4100525" y="1152475"/>
            <a:ext cx="47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Although previous example has 1:N layers per FSDP instance,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FSDP can also </a:t>
            </a:r>
            <a:r>
              <a:rPr lang="ko">
                <a:highlight>
                  <a:srgbClr val="FFD966"/>
                </a:highlight>
              </a:rPr>
              <a:t>map N:M layers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In this case, some instances contain </a:t>
            </a:r>
            <a:r>
              <a:rPr lang="ko">
                <a:highlight>
                  <a:srgbClr val="FFD966"/>
                </a:highlight>
              </a:rPr>
              <a:t>redundant</a:t>
            </a:r>
            <a:r>
              <a:rPr lang="ko"/>
              <a:t> layers, (= waste of memory)</a:t>
            </a:r>
            <a:br>
              <a:rPr lang="ko"/>
            </a:br>
            <a:r>
              <a:rPr lang="ko"/>
              <a:t>but are </a:t>
            </a:r>
            <a:r>
              <a:rPr lang="ko">
                <a:highlight>
                  <a:srgbClr val="FFD966"/>
                </a:highlight>
              </a:rPr>
              <a:t>cooperating in communication</a:t>
            </a:r>
            <a:r>
              <a:rPr lang="ko"/>
              <a:t> </a:t>
            </a:r>
            <a:br>
              <a:rPr lang="ko"/>
            </a:br>
            <a:r>
              <a:rPr lang="ko"/>
              <a:t>(= share load across instances).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 rotWithShape="1">
          <a:blip r:embed="rId3">
            <a:alphaModFix/>
          </a:blip>
          <a:srcRect b="9351" l="65450" r="0" t="10718"/>
          <a:stretch/>
        </p:blipFill>
        <p:spPr>
          <a:xfrm>
            <a:off x="311700" y="1101263"/>
            <a:ext cx="3367501" cy="35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2.4. Full Architecture of FSDP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4572000" y="1728800"/>
            <a:ext cx="42603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FSDP also </a:t>
            </a:r>
            <a:r>
              <a:rPr lang="ko"/>
              <a:t>supports</a:t>
            </a:r>
            <a:r>
              <a:rPr lang="ko"/>
              <a:t> </a:t>
            </a:r>
            <a:r>
              <a:rPr lang="ko">
                <a:highlight>
                  <a:srgbClr val="FFD966"/>
                </a:highlight>
              </a:rPr>
              <a:t>CPU-offload</a:t>
            </a:r>
            <a:r>
              <a:rPr lang="ko"/>
              <a:t> (Zero-Offload)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for cases where even sharded parameters are too large to fit in each devices. 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b="0" l="0" r="84031" t="66875"/>
          <a:stretch/>
        </p:blipFill>
        <p:spPr>
          <a:xfrm>
            <a:off x="1157300" y="1544400"/>
            <a:ext cx="2193126" cy="20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How to use FSDP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ko" sz="1700"/>
              <a:t>FSDP produces identical results as standard distributed data parallel (DDP) training</a:t>
            </a:r>
            <a:br>
              <a:rPr lang="ko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ko" sz="1700"/>
              <a:t>and is available in an easy-to-use interface </a:t>
            </a:r>
            <a:br>
              <a:rPr lang="ko" sz="1700"/>
            </a:br>
            <a:r>
              <a:rPr lang="ko" sz="1700"/>
              <a:t>that’s a drop-in replacement for PyTorch’s </a:t>
            </a:r>
            <a:r>
              <a:rPr lang="ko" sz="1700">
                <a:latin typeface="Roboto Mono"/>
                <a:ea typeface="Roboto Mono"/>
                <a:cs typeface="Roboto Mono"/>
                <a:sym typeface="Roboto Mono"/>
              </a:rPr>
              <a:t>DistributedDataParallel</a:t>
            </a:r>
            <a:r>
              <a:rPr lang="ko" sz="1700"/>
              <a:t> module.</a:t>
            </a:r>
            <a:br>
              <a:rPr lang="ko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How to use FSDP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5786450" y="1528775"/>
            <a:ext cx="30459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</a:t>
            </a:r>
            <a:r>
              <a:rPr lang="ko"/>
              <a:t>elper functions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 initialize the processes for distributed training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clean up.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1225"/>
            <a:ext cx="5267575" cy="20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How to use FSDP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6322225" y="1152475"/>
            <a:ext cx="25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for training is almost the same as normal PyTorch,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except: 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loss is packaged</a:t>
            </a:r>
            <a:r>
              <a:rPr lang="ko"/>
              <a:t> and distributed via </a:t>
            </a:r>
            <a:r>
              <a:rPr lang="ko">
                <a:highlight>
                  <a:srgbClr val="FFD966"/>
                </a:highlight>
              </a:rPr>
              <a:t>All-Reduce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(FSDP internally decomposes and re-schedules All-Reduce)</a:t>
            </a:r>
            <a:endParaRPr/>
          </a:p>
        </p:txBody>
      </p:sp>
      <p:sp>
        <p:nvSpPr>
          <p:cNvPr id="324" name="Google Shape;32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5" name="Google Shape;3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" y="1161300"/>
            <a:ext cx="6030218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How to use FSDP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5600700" y="1152475"/>
            <a:ext cx="32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transformers is TorchVision Transformer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DistributedSapmler uniformly distributes data across all processes. </a:t>
            </a:r>
            <a:endParaRPr/>
          </a:p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51"/>
            <a:ext cx="5150649" cy="2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How to use FSDP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6086400" y="1807400"/>
            <a:ext cx="2745900" cy="2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Once wrapped the model with FSDP,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now model can start training simply. </a:t>
            </a:r>
            <a:endParaRPr/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0" y="1462071"/>
            <a:ext cx="5764474" cy="2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Remind DDP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In </a:t>
            </a:r>
            <a:r>
              <a:rPr lang="ko" u="sng">
                <a:solidFill>
                  <a:schemeClr val="hlink"/>
                </a:solidFill>
                <a:hlinkClick r:id="rId3"/>
              </a:rPr>
              <a:t>DistributedDataParallel</a:t>
            </a:r>
            <a:r>
              <a:rPr lang="ko">
                <a:solidFill>
                  <a:schemeClr val="dk1"/>
                </a:solidFill>
              </a:rPr>
              <a:t>, (DDP) training,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each process/ worker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owns a </a:t>
            </a: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replica of the (complete) model</a:t>
            </a:r>
            <a:endParaRPr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and processes </a:t>
            </a: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own batch</a:t>
            </a:r>
            <a:r>
              <a:rPr lang="ko">
                <a:solidFill>
                  <a:schemeClr val="dk1"/>
                </a:solidFill>
              </a:rPr>
              <a:t> of data,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finally it uses </a:t>
            </a: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all-reduce</a:t>
            </a:r>
            <a:r>
              <a:rPr lang="ko">
                <a:solidFill>
                  <a:schemeClr val="dk1"/>
                </a:solidFill>
              </a:rPr>
              <a:t> to sum up gradients over different workers.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In DDP, these are </a:t>
            </a:r>
            <a:r>
              <a:rPr lang="ko">
                <a:solidFill>
                  <a:schemeClr val="dk1"/>
                </a:solidFill>
              </a:rPr>
              <a:t>replicated across all workers: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the model weights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and </a:t>
            </a: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optimizer states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</a:t>
            </a:r>
            <a:r>
              <a:rPr lang="ko"/>
              <a:t>What is FSDP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Fully Sharded Data Parallel FSDP is </a:t>
            </a:r>
            <a:r>
              <a:rPr lang="ko">
                <a:highlight>
                  <a:srgbClr val="FFD966"/>
                </a:highlight>
              </a:rPr>
              <a:t>Data and Model parallel</a:t>
            </a:r>
            <a:r>
              <a:rPr lang="ko"/>
              <a:t> training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FSDP shards across ranks: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model parameters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optimizer states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gradients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is called </a:t>
            </a:r>
            <a:r>
              <a:rPr lang="ko">
                <a:highlight>
                  <a:srgbClr val="FFD966"/>
                </a:highlight>
              </a:rPr>
              <a:t>Full Parameter Sharding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Thus, FSDP can be regarded as Inter-layer Parallelism or Pipeline Parallelism.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What is FSDP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Suppose a model</a:t>
            </a:r>
            <a:r>
              <a:rPr lang="ko"/>
              <a:t>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Optimizer State : Gradients </a:t>
            </a:r>
            <a:r>
              <a:rPr lang="ko"/>
              <a:t>through</a:t>
            </a:r>
            <a:r>
              <a:rPr lang="ko"/>
              <a:t> </a:t>
            </a:r>
            <a:r>
              <a:rPr lang="ko">
                <a:highlight>
                  <a:srgbClr val="FFD966"/>
                </a:highlight>
              </a:rPr>
              <a:t>backward pass of</a:t>
            </a:r>
            <a:r>
              <a:rPr lang="ko">
                <a:highlight>
                  <a:srgbClr val="FFD966"/>
                </a:highlight>
              </a:rPr>
              <a:t> complete model</a:t>
            </a:r>
            <a:r>
              <a:rPr lang="ko"/>
              <a:t>. </a:t>
            </a:r>
            <a:br>
              <a:rPr lang="ko"/>
            </a:br>
            <a:r>
              <a:rPr lang="ko"/>
              <a:t>i.e. Backward pass </a:t>
            </a:r>
            <a:r>
              <a:rPr lang="ko"/>
              <a:t>through</a:t>
            </a:r>
            <a:r>
              <a:rPr lang="ko"/>
              <a:t> all l_1, l_2, l_3 (= F(x)).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Gradient : Gradient through </a:t>
            </a:r>
            <a:r>
              <a:rPr lang="ko">
                <a:highlight>
                  <a:srgbClr val="FFD966"/>
                </a:highlight>
              </a:rPr>
              <a:t>both forward and backward pass</a:t>
            </a:r>
            <a:r>
              <a:rPr lang="ko"/>
              <a:t> of</a:t>
            </a:r>
            <a:r>
              <a:rPr lang="ko"/>
              <a:t> specific </a:t>
            </a:r>
            <a:r>
              <a:rPr lang="ko">
                <a:highlight>
                  <a:srgbClr val="FFD966"/>
                </a:highlight>
              </a:rPr>
              <a:t>subset of the model</a:t>
            </a:r>
            <a:r>
              <a:rPr lang="ko"/>
              <a:t> (here, layers)</a:t>
            </a:r>
            <a:r>
              <a:rPr lang="ko"/>
              <a:t>. </a:t>
            </a:r>
            <a:br>
              <a:rPr lang="ko"/>
            </a:br>
            <a:r>
              <a:rPr lang="ko"/>
              <a:t>e.g.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Forward pass through only l_1.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Backward pass through l_2 (given Gradient of l_3)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Optimizer State = </a:t>
            </a:r>
            <a:r>
              <a:rPr lang="ko">
                <a:highlight>
                  <a:srgbClr val="FFD966"/>
                </a:highlight>
              </a:rPr>
              <a:t>all backward Gradients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25" y="1152475"/>
            <a:ext cx="2277700" cy="4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What is FSDP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Another c</a:t>
            </a:r>
            <a:r>
              <a:rPr lang="ko" sz="2000"/>
              <a:t>ore aspect of FSDP is that </a:t>
            </a:r>
            <a:br>
              <a:rPr lang="ko" sz="2000"/>
            </a:br>
            <a:r>
              <a:rPr lang="ko" sz="2000"/>
              <a:t>although the parameters are sharded to different devices (GPUs),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FSDP makes the </a:t>
            </a:r>
            <a:r>
              <a:rPr lang="ko" sz="2000">
                <a:highlight>
                  <a:srgbClr val="FFD966"/>
                </a:highlight>
              </a:rPr>
              <a:t>computation for each microbatch</a:t>
            </a:r>
            <a:r>
              <a:rPr lang="ko" sz="2000"/>
              <a:t> of data </a:t>
            </a:r>
            <a:r>
              <a:rPr lang="ko" sz="2000">
                <a:highlight>
                  <a:srgbClr val="FFD966"/>
                </a:highlight>
              </a:rPr>
              <a:t>still local</a:t>
            </a:r>
            <a:r>
              <a:rPr lang="ko" sz="2000"/>
              <a:t> to each GPU worker.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= </a:t>
            </a:r>
            <a:r>
              <a:rPr lang="ko" sz="2000">
                <a:highlight>
                  <a:srgbClr val="FFD966"/>
                </a:highlight>
              </a:rPr>
              <a:t>Minimize amount of communications</a:t>
            </a:r>
            <a:r>
              <a:rPr lang="ko" sz="2000"/>
              <a:t> while having Full Parameter Sharding across the cluster.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What is FSDP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Although minimized, FSDP has still larger communication volume compared to only data-parallelisms,</a:t>
            </a:r>
            <a:br>
              <a:rPr lang="ko"/>
            </a:br>
            <a:r>
              <a:rPr lang="ko"/>
              <a:t>caused by </a:t>
            </a:r>
            <a:r>
              <a:rPr lang="ko">
                <a:highlight>
                  <a:srgbClr val="FFD966"/>
                </a:highlight>
              </a:rPr>
              <a:t>Gradient Synchronization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Such increased</a:t>
            </a:r>
            <a:r>
              <a:rPr lang="ko"/>
              <a:t> communication overhead is reduced by </a:t>
            </a:r>
            <a:r>
              <a:rPr lang="ko">
                <a:highlight>
                  <a:srgbClr val="FFD966"/>
                </a:highlight>
              </a:rPr>
              <a:t>internal optimizations</a:t>
            </a:r>
            <a:r>
              <a:rPr lang="ko"/>
              <a:t> of FSDP;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i.e.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Decomposing</a:t>
            </a:r>
            <a:r>
              <a:rPr lang="ko"/>
              <a:t> Communication and Computation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Overlapping</a:t>
            </a:r>
            <a:r>
              <a:rPr lang="ko"/>
              <a:t> them during training.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Superiority of FSDP over other parallelism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FSDP Device Local memory footprint would be smaller than that of DDP</a:t>
            </a:r>
            <a:br>
              <a:rPr lang="ko"/>
            </a:br>
            <a:r>
              <a:rPr lang="ko"/>
              <a:t>across all workers;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 FSDP workers only contains </a:t>
            </a:r>
            <a:r>
              <a:rPr lang="ko">
                <a:highlight>
                  <a:srgbClr val="FFD966"/>
                </a:highlight>
              </a:rPr>
              <a:t>shards of the model</a:t>
            </a:r>
            <a:r>
              <a:rPr lang="ko"/>
              <a:t>, not the whole replica.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Gains of FSDP: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This makes the training feasible of some </a:t>
            </a:r>
            <a:r>
              <a:rPr lang="ko">
                <a:highlight>
                  <a:srgbClr val="FFD966"/>
                </a:highlight>
              </a:rPr>
              <a:t>very large models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helps to fit </a:t>
            </a:r>
            <a:r>
              <a:rPr lang="ko">
                <a:highlight>
                  <a:srgbClr val="FFD966"/>
                </a:highlight>
              </a:rPr>
              <a:t>larger batch sizes</a:t>
            </a:r>
            <a:r>
              <a:rPr lang="ko"/>
              <a:t> for our training job.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