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e3bfaef8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e3bfaef8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e3bfaef8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e3bfaef8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e3bfaef8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e3bfaef8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e3bfaef8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e3bfaef8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3bfaef8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3bfaef8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3bfaef8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3bfaef8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3bfaef8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3bfaef8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3bfaef8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3bfaef8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3bfaef8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3bfaef8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3bfaef8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3bfaef8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3bfae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3bfae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3bfaef88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3bfaef8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3bfaef8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3bfaef8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3bfaef88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e3bfaef88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e3bfaef88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e3bfaef88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e3bfaef8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e3bfaef8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e3bfaef88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e3bfaef88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e3bfaef88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e3bfaef8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e3bfaef88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e3bfaef88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e3bfaef8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e3bfaef8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e3bfaef88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e3bfaef88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e3bfaef8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e3bfaef8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e3bfaef88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e3bfaef88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3bfaef88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e3bfaef8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e3bfaef8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e3bfaef8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e3bfaef8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e3bfaef8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e3bfaef88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e3bfaef88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e3bfaef88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e3bfaef88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e3bfaef88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e3bfaef88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e3bfaef88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e3bfaef88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e3bfaef88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e3bfaef88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e3bfaef88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e3bfaef88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e3bfaef8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e3bfaef8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a0f000c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0a0f000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0a0f000c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0a0f000c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0a0f000c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0a0f000c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a0f000c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0a0f000c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0a0f000c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0a0f000c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0a0f000c0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0a0f000c0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0a0f000c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0a0f000c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a0f000c0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0a0f000c0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0a0f000c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0a0f000c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e3bfaef88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2e3bfaef88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e3bfaef8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e3bfaef8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e3bfaef8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e3bfaef8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3bfaef8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3bfaef8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3bfaef8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e3bfaef8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3bfaef8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3bfaef8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ytorch.org/docs/master/rpc.html#torch.distributed.rpc.TensorPipeRpcBackendOptions.set_device_ma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ytorch/tensorpip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ytorch.org/docs/stable/rpc/distributed_autograd.html#distributed-autograd-context" TargetMode="External"/><Relationship Id="rId4" Type="http://schemas.openxmlformats.org/officeDocument/2006/relationships/hyperlink" Target="https://pytorch.org/docs/stable/rpc/distributed_autograd.html#distributed-autograd-context" TargetMode="External"/><Relationship Id="rId5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PyTorch Distributed and Parallel Training - 3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20230419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박현우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1.4. CUDA RPC</a:t>
            </a:r>
            <a:endParaRPr b="1" sz="30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Since v1.8, RPC allows users to configure </a:t>
            </a:r>
            <a:r>
              <a:rPr lang="ko">
                <a:highlight>
                  <a:srgbClr val="FFD966"/>
                </a:highlight>
              </a:rPr>
              <a:t>a per-process global device map</a:t>
            </a:r>
            <a:br>
              <a:rPr lang="ko"/>
            </a:br>
            <a:r>
              <a:rPr lang="ko"/>
              <a:t>using the </a:t>
            </a:r>
            <a:r>
              <a:rPr lang="ko" u="sng">
                <a:solidFill>
                  <a:schemeClr val="hlink"/>
                </a:solidFill>
                <a:hlinkClick r:id="rId3"/>
              </a:rPr>
              <a:t>set_device_map</a:t>
            </a:r>
            <a:r>
              <a:rPr lang="ko"/>
              <a:t> API on CUDA,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specifying how to </a:t>
            </a:r>
            <a:r>
              <a:rPr lang="ko">
                <a:highlight>
                  <a:srgbClr val="FFD966"/>
                </a:highlight>
              </a:rPr>
              <a:t>map local devices to remote devices </a:t>
            </a:r>
            <a:r>
              <a:rPr lang="ko"/>
              <a:t>directly.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removes unnecessary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synchronizations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</a:t>
            </a:r>
            <a:r>
              <a:rPr lang="ko">
                <a:highlight>
                  <a:srgbClr val="FFD966"/>
                </a:highlight>
              </a:rPr>
              <a:t>D2H and H2D copies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For example, on worker0’s device map, "worker1" : {"cuda:0" : "cuda:1"}.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The response of an RPC will use the </a:t>
            </a:r>
            <a:r>
              <a:rPr lang="ko">
                <a:highlight>
                  <a:srgbClr val="FFD966"/>
                </a:highlight>
              </a:rPr>
              <a:t>inverse</a:t>
            </a:r>
            <a:r>
              <a:rPr lang="ko"/>
              <a:t> of the caller device map. 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1.4. CUDA RPC</a:t>
            </a:r>
            <a:endParaRPr b="1" sz="3000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Specifically, PyTorch RPC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extracts all Tensors</a:t>
            </a:r>
            <a:r>
              <a:rPr lang="ko"/>
              <a:t> from each request or response into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packs everything else into a </a:t>
            </a:r>
            <a:r>
              <a:rPr lang="ko">
                <a:highlight>
                  <a:srgbClr val="FFD966"/>
                </a:highlight>
              </a:rPr>
              <a:t>binary payload</a:t>
            </a:r>
            <a:r>
              <a:rPr lang="ko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Then, </a:t>
            </a:r>
            <a:r>
              <a:rPr lang="ko">
                <a:highlight>
                  <a:srgbClr val="FFD966"/>
                </a:highlight>
              </a:rPr>
              <a:t>TensorPipe</a:t>
            </a:r>
            <a:r>
              <a:rPr lang="ko"/>
              <a:t> will automatically choose a </a:t>
            </a:r>
            <a:r>
              <a:rPr lang="ko">
                <a:highlight>
                  <a:srgbClr val="FFD966"/>
                </a:highlight>
              </a:rPr>
              <a:t>communication channel</a:t>
            </a:r>
            <a:r>
              <a:rPr lang="ko"/>
              <a:t> for each Tensor based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Tensor device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and channel availability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on both the caller and the callee.</a:t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1.4. CUDA RPC</a:t>
            </a:r>
            <a:endParaRPr b="1" sz="3000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PyTorch RPC relies on </a:t>
            </a:r>
            <a:r>
              <a:rPr lang="ko" u="sng">
                <a:solidFill>
                  <a:schemeClr val="hlink"/>
                </a:solidFill>
                <a:hlinkClick r:id="rId3"/>
              </a:rPr>
              <a:t>TensorPipe</a:t>
            </a:r>
            <a:r>
              <a:rPr lang="ko"/>
              <a:t> as the </a:t>
            </a:r>
            <a:r>
              <a:rPr lang="ko">
                <a:highlight>
                  <a:srgbClr val="FFD966"/>
                </a:highlight>
              </a:rPr>
              <a:t>communication backend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TensorPipe abstracts </a:t>
            </a:r>
            <a:r>
              <a:rPr lang="ko">
                <a:highlight>
                  <a:srgbClr val="FFD966"/>
                </a:highlight>
              </a:rPr>
              <a:t>initializing/managing channels</a:t>
            </a:r>
            <a:r>
              <a:rPr lang="ko"/>
              <a:t> for data transportation upon various channel backends.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Existing TensorPipe channels cover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NVLink</a:t>
            </a:r>
            <a:r>
              <a:rPr lang="ko"/>
              <a:t>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InfiniBand</a:t>
            </a:r>
            <a:r>
              <a:rPr lang="ko"/>
              <a:t>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SHM (Linux Shared Memory),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CMA (Linux Contiguous Memory Allocator),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TCP,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2. Remote Reference Protocol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What is RRef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Assumptions of RRef Protocol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RRef Lifetime Guarantees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2.1. What is RRef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RRef is a reference of an object located on either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 local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or remote worker,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and can be considered as </a:t>
            </a:r>
            <a:r>
              <a:rPr lang="ko">
                <a:highlight>
                  <a:srgbClr val="FFD966"/>
                </a:highlight>
              </a:rPr>
              <a:t>a distributed shared pointer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Applications can create an RRef by calling remote()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and Every RRef can be </a:t>
            </a:r>
            <a:r>
              <a:rPr lang="ko">
                <a:highlight>
                  <a:srgbClr val="FFD966"/>
                </a:highlight>
              </a:rPr>
              <a:t>uniquely identified</a:t>
            </a:r>
            <a:r>
              <a:rPr lang="ko"/>
              <a:t> by a global RRefId,</a:t>
            </a:r>
            <a:br>
              <a:rPr lang="ko"/>
            </a:br>
            <a:r>
              <a:rPr lang="ko"/>
              <a:t>assigned at the time of creation on the caller of the remote().</a:t>
            </a:r>
            <a:endParaRPr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ko" sz="3000"/>
              <a:t>2.1. What is RRef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 the owner worker,</a:t>
            </a:r>
            <a:br>
              <a:rPr lang="ko"/>
            </a:br>
            <a:r>
              <a:rPr lang="ko"/>
              <a:t>there is only one </a:t>
            </a:r>
            <a:r>
              <a:rPr lang="ko">
                <a:highlight>
                  <a:srgbClr val="FFD966"/>
                </a:highlight>
              </a:rPr>
              <a:t>OwnerRRef instance</a:t>
            </a:r>
            <a:r>
              <a:rPr lang="ko"/>
              <a:t>, which contains the real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On user workers, </a:t>
            </a:r>
            <a:br>
              <a:rPr lang="ko"/>
            </a:br>
            <a:r>
              <a:rPr lang="ko"/>
              <a:t>there can be as many </a:t>
            </a:r>
            <a:r>
              <a:rPr lang="ko">
                <a:highlight>
                  <a:srgbClr val="FFD966"/>
                </a:highlight>
              </a:rPr>
              <a:t>UserRRefs</a:t>
            </a:r>
            <a:r>
              <a:rPr lang="ko"/>
              <a:t> as necessary, referencing OwnerRRef</a:t>
            </a:r>
            <a:br>
              <a:rPr lang="ko"/>
            </a:br>
            <a:r>
              <a:rPr lang="ko"/>
              <a:t>i.e. UserRRef does not hold the data.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An OwnerRRef (and its data) will be deleted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there is no UserRRef instances globally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there are no reference to the OwnerRRef on the owner as well.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ko" sz="3000"/>
              <a:t>2.2. Assumptions of RRef Protocol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RRef protocol is designed with the following assumptions: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Transient Network Failures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Non-idempotent UDFs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ko"/>
              <a:t>Out of Order Message Delivery</a:t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2.2. Assumptions of RRef Protocol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Assumption 1 : </a:t>
            </a:r>
            <a:r>
              <a:rPr lang="ko"/>
              <a:t>Transient Network Failures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RRef design handles transient network failures by </a:t>
            </a:r>
            <a:r>
              <a:rPr lang="ko">
                <a:highlight>
                  <a:srgbClr val="FFD966"/>
                </a:highlight>
              </a:rPr>
              <a:t>retrying messages</a:t>
            </a:r>
            <a:r>
              <a:rPr lang="ko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but not handle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node crashes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or permanent network partitions.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When those incidents occur, the application should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take down</a:t>
            </a:r>
            <a:r>
              <a:rPr lang="ko"/>
              <a:t> all workers,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revert</a:t>
            </a:r>
            <a:r>
              <a:rPr lang="ko"/>
              <a:t> to the previous checkpoint,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resume training.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2.2. Assumptions of RRef Protocol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Assumption 2: Non-idempotent UDFs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D966"/>
                </a:highlight>
              </a:rPr>
              <a:t>User functions (UDF)</a:t>
            </a:r>
            <a:r>
              <a:rPr lang="ko"/>
              <a:t>, which use UserRRefs,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are not idempotent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therefore cannot be retried.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However, </a:t>
            </a:r>
            <a:r>
              <a:rPr lang="ko">
                <a:highlight>
                  <a:srgbClr val="FFD966"/>
                </a:highlight>
              </a:rPr>
              <a:t>internal RRef control messages</a:t>
            </a:r>
            <a:r>
              <a:rPr lang="ko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idempotent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retried upon message failure.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2.2. Assumptions of RRef Protocol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Assumption 3: Out of Order Message Delivery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Protocol doesn’t assume </a:t>
            </a:r>
            <a:r>
              <a:rPr lang="ko">
                <a:highlight>
                  <a:srgbClr val="FFD966"/>
                </a:highlight>
              </a:rPr>
              <a:t>message delivery order</a:t>
            </a:r>
            <a:r>
              <a:rPr lang="ko"/>
              <a:t> between any pair of nodes,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because both sender and receiver are using multiple threads.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Thus, there is no guarantee on which message will be processed first.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Table of Contents</a:t>
            </a:r>
            <a:endParaRPr b="1"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What is RPC-based Distributed Training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Remote Reference Protocol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Distributed Autograd Engine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Using RPC Framework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Combining with DDP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ko"/>
              <a:t>Pipeline Parallelism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2.3. RRef Lifetime 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goal of the protocol is </a:t>
            </a:r>
            <a:r>
              <a:rPr lang="ko">
                <a:highlight>
                  <a:srgbClr val="FFD966"/>
                </a:highlight>
              </a:rPr>
              <a:t>to delete an OwnerRRef</a:t>
            </a:r>
            <a:r>
              <a:rPr lang="ko"/>
              <a:t> at an appropriate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i.e.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there are no living UserRRef 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user code is not holding references to the OwnerRRef either.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The tricky part is to determine </a:t>
            </a:r>
            <a:br>
              <a:rPr lang="ko"/>
            </a:br>
            <a:r>
              <a:rPr lang="ko"/>
              <a:t>if there are </a:t>
            </a:r>
            <a:r>
              <a:rPr lang="ko">
                <a:highlight>
                  <a:srgbClr val="FFD966"/>
                </a:highlight>
              </a:rPr>
              <a:t>any living UserRRef instances</a:t>
            </a:r>
            <a:r>
              <a:rPr lang="ko"/>
              <a:t>.</a:t>
            </a:r>
            <a:endParaRPr/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2.3. RRef Lifetime Guarantees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Two types of </a:t>
            </a:r>
            <a:r>
              <a:rPr lang="ko"/>
              <a:t>guarantees</a:t>
            </a:r>
            <a:r>
              <a:rPr lang="ko"/>
              <a:t> must be ensured for RRef Protocol: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 owner will be notified when any UserRRef is deleted (</a:t>
            </a:r>
            <a:r>
              <a:rPr lang="ko">
                <a:highlight>
                  <a:srgbClr val="FFD966"/>
                </a:highlight>
              </a:rPr>
              <a:t>G1</a:t>
            </a:r>
            <a:r>
              <a:rPr lang="ko"/>
              <a:t>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Parent RRef will NOT be deleted until the child RRef is confirmed by the owner (</a:t>
            </a:r>
            <a:r>
              <a:rPr lang="ko">
                <a:highlight>
                  <a:srgbClr val="FFD966"/>
                </a:highlight>
              </a:rPr>
              <a:t>G2</a:t>
            </a:r>
            <a:r>
              <a:rPr lang="ko"/>
              <a:t>)</a:t>
            </a:r>
            <a:r>
              <a:rPr lang="ko"/>
              <a:t>.</a:t>
            </a:r>
            <a:endParaRPr/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2.3. RRef Lifetime Guarantees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G1 : </a:t>
            </a:r>
            <a:r>
              <a:rPr lang="ko"/>
              <a:t>The owner will be notified when any UserRRef is deleted.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As messages might come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delayed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or out-of-order,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we need one more guarantee to make sure</a:t>
            </a:r>
            <a:br>
              <a:rPr lang="ko"/>
            </a:br>
            <a:r>
              <a:rPr lang="ko"/>
              <a:t>the delete message is </a:t>
            </a:r>
            <a:r>
              <a:rPr lang="ko">
                <a:highlight>
                  <a:srgbClr val="FFD966"/>
                </a:highlight>
              </a:rPr>
              <a:t>not processed too soon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2.3. RRef Lifetime Guarantees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G2 : </a:t>
            </a:r>
            <a:r>
              <a:rPr lang="ko"/>
              <a:t>Parent RRef will NOT be deleted until the child RRef is confirmed by the owner.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G2 trivially guarantees that no parent UserRRef can be deleted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before the owner knows all of its children UserRRef instances.</a:t>
            </a:r>
            <a:endParaRPr/>
          </a:p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G2 : Parent RRef will NOT be deleted until the child RRef is confirmed by the owner.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However, it is possible that</a:t>
            </a:r>
            <a:br>
              <a:rPr lang="ko"/>
            </a:br>
            <a:r>
              <a:rPr lang="ko">
                <a:highlight>
                  <a:srgbClr val="FFD966"/>
                </a:highlight>
              </a:rPr>
              <a:t>the child UserRRef</a:t>
            </a:r>
            <a:r>
              <a:rPr lang="ko"/>
              <a:t> may be deleted before the owner knows its parent UserRRef.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Nevertheless, this does not cause any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Because,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at least one of the child UserRRef’s ancestors will be alive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it will prevent the owner from deleting the OwnerRRef.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2.3. RRef Lifetime Guarantees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ko" sz="3000"/>
              <a:t>3</a:t>
            </a:r>
            <a:r>
              <a:rPr b="1" lang="ko" sz="3000"/>
              <a:t>. Distributed Autograd Engine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Introduction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Distributed Autograd Engine on Forward Pass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ko"/>
              <a:t>Distributed Autograd Engine on Backward Pass</a:t>
            </a:r>
            <a:endParaRPr/>
          </a:p>
        </p:txBody>
      </p:sp>
      <p:sp>
        <p:nvSpPr>
          <p:cNvPr id="225" name="Google Shape;22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3.1. Introduction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5072075" y="1193000"/>
            <a:ext cx="37602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example, we can have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two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a very simple model (</a:t>
            </a:r>
            <a:r>
              <a:rPr lang="ko">
                <a:highlight>
                  <a:srgbClr val="FFD966"/>
                </a:highlight>
              </a:rPr>
              <a:t>computation graph</a:t>
            </a:r>
            <a:r>
              <a:rPr lang="ko"/>
              <a:t>),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which is 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partitioned across</a:t>
            </a:r>
            <a:r>
              <a:rPr lang="ko"/>
              <a:t> two nodes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implemented using torch.distributed.rpc:</a:t>
            </a:r>
            <a:endParaRPr/>
          </a:p>
        </p:txBody>
      </p:sp>
      <p:sp>
        <p:nvSpPr>
          <p:cNvPr id="232" name="Google Shape;23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75" y="1082725"/>
            <a:ext cx="4232875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3.1. Introduction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main motivation behind distributed autograd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enable running a </a:t>
            </a:r>
            <a:r>
              <a:rPr lang="ko">
                <a:highlight>
                  <a:srgbClr val="FFD966"/>
                </a:highlight>
              </a:rPr>
              <a:t>backward pass</a:t>
            </a:r>
            <a:r>
              <a:rPr lang="ko"/>
              <a:t> on </a:t>
            </a:r>
            <a:r>
              <a:rPr lang="ko"/>
              <a:t>such </a:t>
            </a:r>
            <a:r>
              <a:rPr lang="ko"/>
              <a:t>distributed models</a:t>
            </a:r>
            <a:br>
              <a:rPr lang="ko"/>
            </a:br>
            <a:r>
              <a:rPr lang="ko"/>
              <a:t>with the loss that we’ve computed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</a:t>
            </a:r>
            <a:r>
              <a:rPr lang="ko">
                <a:highlight>
                  <a:srgbClr val="FFD966"/>
                </a:highlight>
              </a:rPr>
              <a:t>record</a:t>
            </a:r>
            <a:r>
              <a:rPr lang="ko"/>
              <a:t> appropriate gradients for all tensors that require gradients.</a:t>
            </a:r>
            <a:endParaRPr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600"/>
              <a:t>3.2. </a:t>
            </a:r>
            <a:r>
              <a:rPr b="1" lang="ko" sz="2600"/>
              <a:t>Distributed Autograd Engine on Forward Pass</a:t>
            </a:r>
            <a:endParaRPr sz="2600"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For distributed autograd,</a:t>
            </a:r>
            <a:br>
              <a:rPr lang="ko"/>
            </a:br>
            <a:r>
              <a:rPr lang="ko"/>
              <a:t>we need to </a:t>
            </a:r>
            <a:r>
              <a:rPr lang="ko">
                <a:highlight>
                  <a:srgbClr val="FFD966"/>
                </a:highlight>
              </a:rPr>
              <a:t>keep track of all RPCs</a:t>
            </a:r>
            <a:r>
              <a:rPr lang="ko"/>
              <a:t> </a:t>
            </a:r>
            <a:r>
              <a:rPr lang="ko"/>
              <a:t>d</a:t>
            </a:r>
            <a:r>
              <a:rPr lang="ko"/>
              <a:t>uring the forward pass for later backward pass.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To do so, we attach </a:t>
            </a:r>
            <a:r>
              <a:rPr lang="ko">
                <a:highlight>
                  <a:srgbClr val="FFD966"/>
                </a:highlight>
              </a:rPr>
              <a:t>send and recv</a:t>
            </a:r>
            <a:r>
              <a:rPr lang="ko"/>
              <a:t> functions to the </a:t>
            </a:r>
            <a:r>
              <a:rPr lang="ko">
                <a:highlight>
                  <a:srgbClr val="FFD966"/>
                </a:highlight>
              </a:rPr>
              <a:t>autograd graph</a:t>
            </a:r>
            <a:br>
              <a:rPr lang="ko">
                <a:highlight>
                  <a:srgbClr val="FFD966"/>
                </a:highlight>
              </a:rPr>
            </a:br>
            <a:r>
              <a:rPr lang="ko"/>
              <a:t>when we perform an RPC.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600"/>
              <a:t>3.2. Distributed Autograd Engine on Forward Pass</a:t>
            </a:r>
            <a:endParaRPr sz="2600"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4386275" y="1627650"/>
            <a:ext cx="44460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Procedures during forward pass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send function is attached to the </a:t>
            </a:r>
            <a:r>
              <a:rPr lang="ko">
                <a:highlight>
                  <a:srgbClr val="FFD966"/>
                </a:highlight>
              </a:rPr>
              <a:t>source of the RPC</a:t>
            </a:r>
            <a:br>
              <a:rPr lang="ko"/>
            </a:br>
            <a:r>
              <a:rPr lang="ko"/>
              <a:t>i.e. callee of the function (Worker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Also, output edges point to the </a:t>
            </a:r>
            <a:r>
              <a:rPr lang="ko">
                <a:highlight>
                  <a:srgbClr val="FFD966"/>
                </a:highlight>
              </a:rPr>
              <a:t>autograd function</a:t>
            </a:r>
            <a:r>
              <a:rPr lang="ko"/>
              <a:t> for the input tensors of the RPC.</a:t>
            </a:r>
            <a:endParaRPr/>
          </a:p>
        </p:txBody>
      </p:sp>
      <p:sp>
        <p:nvSpPr>
          <p:cNvPr id="254" name="Google Shape;25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75" y="1627650"/>
            <a:ext cx="4179001" cy="24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1"/>
          <p:cNvSpPr/>
          <p:nvPr/>
        </p:nvSpPr>
        <p:spPr>
          <a:xfrm rot="-811">
            <a:off x="571441" y="1464419"/>
            <a:ext cx="1271700" cy="12717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1"/>
          <p:cNvSpPr/>
          <p:nvPr/>
        </p:nvSpPr>
        <p:spPr>
          <a:xfrm rot="-10165387">
            <a:off x="1403765" y="2442648"/>
            <a:ext cx="1678519" cy="258188"/>
          </a:xfrm>
          <a:prstGeom prst="rightArrow">
            <a:avLst>
              <a:gd fmla="val 25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1"/>
          <p:cNvSpPr txBox="1"/>
          <p:nvPr/>
        </p:nvSpPr>
        <p:spPr>
          <a:xfrm>
            <a:off x="571300" y="4263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</a:rPr>
              <a:t>▲ </a:t>
            </a:r>
            <a:r>
              <a:rPr lang="ko">
                <a:solidFill>
                  <a:srgbClr val="666666"/>
                </a:solidFill>
              </a:rPr>
              <a:t>t5.sum() excluded for simplicity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ko" sz="3000"/>
              <a:t>What is</a:t>
            </a:r>
            <a:r>
              <a:rPr b="1" lang="ko" sz="3000"/>
              <a:t> RPC-based Distributed Training</a:t>
            </a:r>
            <a:endParaRPr b="1"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Needs for RPC-based Distributed training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Advantage of RPC over DDP/FSDP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What is torch.distributed.rpc package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CUDA RPC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600"/>
              <a:t>3.2. Distributed Autograd Engine on Forward Pass</a:t>
            </a:r>
            <a:endParaRPr sz="2600"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4386275" y="1627650"/>
            <a:ext cx="44460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Procedures during forward pass - 2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recv function is attached to the </a:t>
            </a:r>
            <a:r>
              <a:rPr lang="ko">
                <a:highlight>
                  <a:srgbClr val="FFD966"/>
                </a:highlight>
              </a:rPr>
              <a:t>destination</a:t>
            </a:r>
            <a:r>
              <a:rPr lang="ko"/>
              <a:t> of the RPC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and its inputs are retrieved from operators executed on the destination using the input tensors.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i.e. t1’ and t2’ for add ops.</a:t>
            </a:r>
            <a:endParaRPr/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75" y="1627650"/>
            <a:ext cx="4179001" cy="24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2"/>
          <p:cNvSpPr/>
          <p:nvPr/>
        </p:nvSpPr>
        <p:spPr>
          <a:xfrm rot="-1094">
            <a:off x="2862210" y="2176497"/>
            <a:ext cx="942900" cy="9429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600"/>
              <a:t>3.2. Distributed Autograd Engine on Forward Pass</a:t>
            </a:r>
            <a:endParaRPr sz="2600"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4386275" y="1307300"/>
            <a:ext cx="4446000" cy="3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Procedures during forward pass - 3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Each send-recv pair is assigned a globally unique autograd_message_id to </a:t>
            </a:r>
            <a:r>
              <a:rPr lang="ko">
                <a:highlight>
                  <a:srgbClr val="FFD966"/>
                </a:highlight>
              </a:rPr>
              <a:t>uniquely identify the pair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helps lookup of the corresponding function during backward pass.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This is done using torch.distributed.rpc.RRef.to_here().</a:t>
            </a:r>
            <a:endParaRPr/>
          </a:p>
        </p:txBody>
      </p:sp>
      <p:sp>
        <p:nvSpPr>
          <p:cNvPr id="274" name="Google Shape;27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75" y="1627650"/>
            <a:ext cx="4179001" cy="24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3"/>
          <p:cNvSpPr/>
          <p:nvPr/>
        </p:nvSpPr>
        <p:spPr>
          <a:xfrm rot="-1104">
            <a:off x="883380" y="1883292"/>
            <a:ext cx="2802900" cy="9429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3"/>
          <p:cNvSpPr/>
          <p:nvPr/>
        </p:nvSpPr>
        <p:spPr>
          <a:xfrm rot="-905">
            <a:off x="1371536" y="2757375"/>
            <a:ext cx="2278800" cy="9429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600"/>
              <a:t>3.3. Distributed Autograd Engine on Backward Pass</a:t>
            </a:r>
            <a:endParaRPr sz="2600"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During backward pass, Distributed Autograd Engine goes through two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Computing dependencies</a:t>
            </a:r>
            <a:r>
              <a:rPr lang="ko"/>
              <a:t> in the autograd graph,</a:t>
            </a:r>
            <a:br>
              <a:rPr lang="ko"/>
            </a:br>
            <a:r>
              <a:rPr lang="ko"/>
              <a:t>to help the engine know when a node in the graph is </a:t>
            </a:r>
            <a:r>
              <a:rPr lang="ko">
                <a:highlight>
                  <a:srgbClr val="FFD966"/>
                </a:highlight>
              </a:rPr>
              <a:t>ready for backward</a:t>
            </a:r>
            <a:r>
              <a:rPr lang="ko"/>
              <a:t> execution.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AutoNum type="arabicPeriod"/>
            </a:pPr>
            <a:r>
              <a:rPr lang="ko"/>
              <a:t>Applying </a:t>
            </a:r>
            <a:r>
              <a:rPr lang="ko">
                <a:highlight>
                  <a:srgbClr val="FFD966"/>
                </a:highlight>
              </a:rPr>
              <a:t>FAST mode algorithm</a:t>
            </a:r>
            <a:r>
              <a:rPr lang="ko"/>
              <a:t>,</a:t>
            </a:r>
            <a:br>
              <a:rPr lang="ko"/>
            </a:br>
            <a:r>
              <a:rPr lang="ko"/>
              <a:t>to compute gradients.</a:t>
            </a:r>
            <a:endParaRPr/>
          </a:p>
        </p:txBody>
      </p:sp>
      <p:sp>
        <p:nvSpPr>
          <p:cNvPr id="284" name="Google Shape;28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600"/>
              <a:t>3.3.1. </a:t>
            </a:r>
            <a:r>
              <a:rPr b="1" lang="ko" sz="2600"/>
              <a:t>Computing dependencies</a:t>
            </a:r>
            <a:endParaRPr sz="2600"/>
          </a:p>
        </p:txBody>
      </p:sp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48" y="1757400"/>
            <a:ext cx="3955250" cy="19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274" y="1452949"/>
            <a:ext cx="3955250" cy="2815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600"/>
              <a:t>3.3.1. Computing dependencies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600"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857625" y="1400175"/>
            <a:ext cx="49746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numbers in brackets denote the </a:t>
            </a:r>
            <a:r>
              <a:rPr lang="ko">
                <a:highlight>
                  <a:srgbClr val="FFD966"/>
                </a:highlight>
              </a:rPr>
              <a:t>number of dependencies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According to the graph,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 add node needs 1 input (=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the mul node doesn’t need any inputs;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i.e. the mul doesn’t need to be executed for autograd to compute d.sum().backward().</a:t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75" y="1631550"/>
            <a:ext cx="3608975" cy="25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600"/>
              <a:t>3.3.1. Computing dependencies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600"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4021925" y="1257300"/>
            <a:ext cx="4810200" cy="3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problem here is that </a:t>
            </a:r>
            <a:r>
              <a:rPr lang="ko">
                <a:highlight>
                  <a:srgbClr val="FFD966"/>
                </a:highlight>
              </a:rPr>
              <a:t>certain nodes</a:t>
            </a:r>
            <a:r>
              <a:rPr lang="ko"/>
              <a:t> in the autograd graph </a:t>
            </a:r>
            <a:r>
              <a:rPr lang="ko">
                <a:highlight>
                  <a:srgbClr val="FFD966"/>
                </a:highlight>
              </a:rPr>
              <a:t>might not be executed</a:t>
            </a:r>
            <a:r>
              <a:rPr lang="ko"/>
              <a:t> in the backward pass;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i.e. Due to </a:t>
            </a:r>
            <a:r>
              <a:rPr lang="ko">
                <a:highlight>
                  <a:srgbClr val="FFD966"/>
                </a:highlight>
              </a:rPr>
              <a:t>overhead</a:t>
            </a:r>
            <a:r>
              <a:rPr lang="ko"/>
              <a:t> from distributed nature,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for example, while d is depending on e, </a:t>
            </a:r>
            <a:br>
              <a:rPr lang="ko"/>
            </a:br>
            <a:r>
              <a:rPr lang="ko"/>
              <a:t>e might not be executed at the time d requires e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i.e. while </a:t>
            </a:r>
            <a:r>
              <a:rPr lang="ko">
                <a:highlight>
                  <a:srgbClr val="FFD966"/>
                </a:highlight>
              </a:rPr>
              <a:t>traversing the graph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75" y="1631550"/>
            <a:ext cx="3608975" cy="25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75" y="1783950"/>
            <a:ext cx="3608975" cy="25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600"/>
              <a:t>3.3.2. FAST mode algorithm</a:t>
            </a:r>
            <a:endParaRPr b="1" sz="2600"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Much of such overhead can be avoided by assuming</a:t>
            </a:r>
            <a:br>
              <a:rPr lang="ko"/>
            </a:br>
            <a:r>
              <a:rPr lang="ko"/>
              <a:t>every send and recv function are valid </a:t>
            </a:r>
            <a:r>
              <a:rPr lang="ko">
                <a:highlight>
                  <a:srgbClr val="FFD966"/>
                </a:highlight>
              </a:rPr>
              <a:t>as part of the backward pass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c.f. most applications don’t perform RPCs that aren’t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</a:t>
            </a:r>
            <a:r>
              <a:rPr lang="ko">
                <a:highlight>
                  <a:srgbClr val="FFD966"/>
                </a:highlight>
              </a:rPr>
              <a:t>simplifies</a:t>
            </a:r>
            <a:r>
              <a:rPr lang="ko"/>
              <a:t> the distributed autograd algorithm and is much more efficient,</a:t>
            </a:r>
            <a:br>
              <a:rPr lang="ko"/>
            </a:br>
            <a:r>
              <a:rPr lang="ko"/>
              <a:t>at the cost that </a:t>
            </a:r>
            <a:r>
              <a:rPr lang="ko">
                <a:highlight>
                  <a:srgbClr val="FFD966"/>
                </a:highlight>
              </a:rPr>
              <a:t>few limitations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This algorithm is called the </a:t>
            </a:r>
            <a:r>
              <a:rPr lang="ko">
                <a:highlight>
                  <a:srgbClr val="FFD966"/>
                </a:highlight>
              </a:rPr>
              <a:t>FAST mode algorithm</a:t>
            </a:r>
            <a:r>
              <a:rPr lang="ko"/>
              <a:t>.</a:t>
            </a:r>
            <a:endParaRPr/>
          </a:p>
        </p:txBody>
      </p:sp>
      <p:sp>
        <p:nvSpPr>
          <p:cNvPr id="317" name="Google Shape;31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3.3.2. FAST mode algorithm</a:t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key assumption is that </a:t>
            </a:r>
            <a:br>
              <a:rPr lang="ko"/>
            </a:br>
            <a:r>
              <a:rPr lang="ko"/>
              <a:t>each send function has a </a:t>
            </a:r>
            <a:r>
              <a:rPr lang="ko">
                <a:highlight>
                  <a:srgbClr val="FFD966"/>
                </a:highlight>
              </a:rPr>
              <a:t>dependency of 1</a:t>
            </a:r>
            <a:r>
              <a:rPr lang="ko"/>
              <a:t> when we run a backward pass.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i.e. assume that we’ll receive a gradient over RPC from another node.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3.3.2. FAST mode algorithm</a:t>
            </a:r>
            <a:endParaRPr/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2" name="Google Shape;3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75" y="1152475"/>
            <a:ext cx="3050701" cy="364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900" y="1436525"/>
            <a:ext cx="5286824" cy="30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3.3.2. FAST mode algorithm</a:t>
            </a:r>
            <a:endParaRPr/>
          </a:p>
        </p:txBody>
      </p:sp>
      <p:sp>
        <p:nvSpPr>
          <p:cNvPr id="339" name="Google Shape;339;p51"/>
          <p:cNvSpPr txBox="1"/>
          <p:nvPr>
            <p:ph idx="1" type="body"/>
          </p:nvPr>
        </p:nvSpPr>
        <p:spPr>
          <a:xfrm>
            <a:off x="4214825" y="1278725"/>
            <a:ext cx="46173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 mode algorithm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Starting from the worker </a:t>
            </a:r>
            <a:r>
              <a:rPr lang="ko">
                <a:highlight>
                  <a:srgbClr val="FFD966"/>
                </a:highlight>
              </a:rPr>
              <a:t>with the roots</a:t>
            </a:r>
            <a:r>
              <a:rPr lang="ko"/>
              <a:t> for the backward pass </a:t>
            </a:r>
            <a:br>
              <a:rPr lang="ko"/>
            </a:br>
            <a:r>
              <a:rPr lang="ko"/>
              <a:t>- all roots MUST be </a:t>
            </a:r>
            <a:r>
              <a:rPr lang="ko">
                <a:highlight>
                  <a:srgbClr val="FFD966"/>
                </a:highlight>
              </a:rPr>
              <a:t>local</a:t>
            </a:r>
            <a:r>
              <a:rPr lang="ko"/>
              <a:t>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D966"/>
                </a:highlight>
              </a:rPr>
              <a:t>lookup</a:t>
            </a:r>
            <a:r>
              <a:rPr lang="ko"/>
              <a:t> all the send functions for the current distributed autograd context.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= On Woker 0, loss and send1</a:t>
            </a:r>
            <a:endParaRPr/>
          </a:p>
        </p:txBody>
      </p:sp>
      <p:sp>
        <p:nvSpPr>
          <p:cNvPr id="340" name="Google Shape;34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41" name="Google Shape;341;p51"/>
          <p:cNvPicPr preferRelativeResize="0"/>
          <p:nvPr/>
        </p:nvPicPr>
        <p:blipFill rotWithShape="1">
          <a:blip r:embed="rId3">
            <a:alphaModFix/>
          </a:blip>
          <a:srcRect b="0" l="0" r="6384" t="0"/>
          <a:stretch/>
        </p:blipFill>
        <p:spPr>
          <a:xfrm>
            <a:off x="147400" y="1544550"/>
            <a:ext cx="3993400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1.1 Needs for RPC-based Distributed Training</a:t>
            </a:r>
            <a:endParaRPr b="1" sz="30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DDP/FSDP support </a:t>
            </a:r>
            <a:r>
              <a:rPr lang="ko">
                <a:highlight>
                  <a:srgbClr val="FFD966"/>
                </a:highlight>
              </a:rPr>
              <a:t>very </a:t>
            </a:r>
            <a:r>
              <a:rPr lang="ko">
                <a:highlight>
                  <a:srgbClr val="FFD966"/>
                </a:highlight>
              </a:rPr>
              <a:t>specific</a:t>
            </a:r>
            <a:r>
              <a:rPr lang="ko"/>
              <a:t> training paradigm: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</a:t>
            </a:r>
            <a:r>
              <a:rPr lang="ko"/>
              <a:t>he model is </a:t>
            </a:r>
            <a:r>
              <a:rPr lang="ko">
                <a:highlight>
                  <a:srgbClr val="FFD966"/>
                </a:highlight>
              </a:rPr>
              <a:t>replicated</a:t>
            </a:r>
            <a:r>
              <a:rPr lang="ko"/>
              <a:t> across multiple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each process handles a </a:t>
            </a:r>
            <a:r>
              <a:rPr lang="ko">
                <a:highlight>
                  <a:srgbClr val="FFD966"/>
                </a:highlight>
              </a:rPr>
              <a:t>shard</a:t>
            </a:r>
            <a:r>
              <a:rPr lang="ko"/>
              <a:t> of the input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51805" l="0" r="22726" t="1665"/>
          <a:stretch/>
        </p:blipFill>
        <p:spPr>
          <a:xfrm>
            <a:off x="835900" y="2553343"/>
            <a:ext cx="2985888" cy="202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1146" t="52518"/>
          <a:stretch/>
        </p:blipFill>
        <p:spPr>
          <a:xfrm>
            <a:off x="4195579" y="2532550"/>
            <a:ext cx="3819694" cy="20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3.3.2. FAST mode algorithm</a:t>
            </a:r>
            <a:endParaRPr/>
          </a:p>
        </p:txBody>
      </p:sp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4214825" y="1278725"/>
            <a:ext cx="46173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 mode algorithm - 2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Compute dependencies </a:t>
            </a:r>
            <a:r>
              <a:rPr lang="ko">
                <a:highlight>
                  <a:srgbClr val="FFD966"/>
                </a:highlight>
              </a:rPr>
              <a:t>locally</a:t>
            </a:r>
            <a:r>
              <a:rPr lang="ko"/>
              <a:t>,</a:t>
            </a:r>
            <a:br>
              <a:rPr lang="ko"/>
            </a:br>
            <a:r>
              <a:rPr lang="ko"/>
              <a:t>starting from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 provided roots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all the send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49" name="Google Shape;349;p52"/>
          <p:cNvPicPr preferRelativeResize="0"/>
          <p:nvPr/>
        </p:nvPicPr>
        <p:blipFill rotWithShape="1">
          <a:blip r:embed="rId3">
            <a:alphaModFix/>
          </a:blip>
          <a:srcRect b="0" l="0" r="6384" t="0"/>
          <a:stretch/>
        </p:blipFill>
        <p:spPr>
          <a:xfrm>
            <a:off x="147400" y="1544550"/>
            <a:ext cx="3993400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3.3.2. FAST mode algorithm</a:t>
            </a:r>
            <a:endParaRPr/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4214825" y="1278725"/>
            <a:ext cx="46173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 mode algorithm - 2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=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first execute the mul function,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accumulate its output</a:t>
            </a:r>
            <a:r>
              <a:rPr lang="ko"/>
              <a:t> in the autograd context as the gradient for t4.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57" name="Google Shape;357;p53"/>
          <p:cNvPicPr preferRelativeResize="0"/>
          <p:nvPr/>
        </p:nvPicPr>
        <p:blipFill rotWithShape="1">
          <a:blip r:embed="rId3">
            <a:alphaModFix/>
          </a:blip>
          <a:srcRect b="0" l="0" r="6384" t="0"/>
          <a:stretch/>
        </p:blipFill>
        <p:spPr>
          <a:xfrm>
            <a:off x="147400" y="1544550"/>
            <a:ext cx="3993400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3.3.2. FAST mode algorithm</a:t>
            </a:r>
            <a:endParaRPr/>
          </a:p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4214825" y="1278725"/>
            <a:ext cx="46173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 mode algorithm - 3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When the autograd engine executes the recv function,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recv function sends the </a:t>
            </a:r>
            <a:r>
              <a:rPr lang="ko">
                <a:highlight>
                  <a:srgbClr val="FFD966"/>
                </a:highlight>
              </a:rPr>
              <a:t>input gradients</a:t>
            </a:r>
            <a:r>
              <a:rPr lang="ko"/>
              <a:t> via RPC to the appropriate worker.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= Execute recv2 which sends the gradients to Worker 1.</a:t>
            </a:r>
            <a:endParaRPr/>
          </a:p>
        </p:txBody>
      </p:sp>
      <p:sp>
        <p:nvSpPr>
          <p:cNvPr id="364" name="Google Shape;36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65" name="Google Shape;365;p54"/>
          <p:cNvPicPr preferRelativeResize="0"/>
          <p:nvPr/>
        </p:nvPicPr>
        <p:blipFill rotWithShape="1">
          <a:blip r:embed="rId3">
            <a:alphaModFix/>
          </a:blip>
          <a:srcRect b="0" l="0" r="6384" t="0"/>
          <a:stretch/>
        </p:blipFill>
        <p:spPr>
          <a:xfrm>
            <a:off x="147400" y="1544550"/>
            <a:ext cx="3993400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3.3.2. FAST mode algorithm</a:t>
            </a:r>
            <a:endParaRPr/>
          </a:p>
        </p:txBody>
      </p:sp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4214825" y="1278725"/>
            <a:ext cx="46173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 mode algorithm - 4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In 3, the recv function also sends </a:t>
            </a:r>
            <a:r>
              <a:rPr lang="ko">
                <a:highlight>
                  <a:srgbClr val="FFD966"/>
                </a:highlight>
              </a:rPr>
              <a:t>autograd_context_id</a:t>
            </a:r>
            <a:r>
              <a:rPr lang="ko"/>
              <a:t> and </a:t>
            </a:r>
            <a:r>
              <a:rPr lang="ko">
                <a:highlight>
                  <a:srgbClr val="FFD966"/>
                </a:highlight>
              </a:rPr>
              <a:t>autograd_message_id</a:t>
            </a:r>
            <a:r>
              <a:rPr lang="ko"/>
              <a:t> to the remote host.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Using these, </a:t>
            </a:r>
            <a:r>
              <a:rPr lang="ko">
                <a:highlight>
                  <a:srgbClr val="FFD966"/>
                </a:highlight>
              </a:rPr>
              <a:t>lookup</a:t>
            </a:r>
            <a:r>
              <a:rPr lang="ko"/>
              <a:t> the appropriate send function.</a:t>
            </a:r>
            <a:endParaRPr/>
          </a:p>
        </p:txBody>
      </p:sp>
      <p:sp>
        <p:nvSpPr>
          <p:cNvPr id="372" name="Google Shape;37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73" name="Google Shape;373;p55"/>
          <p:cNvPicPr preferRelativeResize="0"/>
          <p:nvPr/>
        </p:nvPicPr>
        <p:blipFill rotWithShape="1">
          <a:blip r:embed="rId3">
            <a:alphaModFix/>
          </a:blip>
          <a:srcRect b="0" l="0" r="6384" t="0"/>
          <a:stretch/>
        </p:blipFill>
        <p:spPr>
          <a:xfrm>
            <a:off x="147400" y="1544550"/>
            <a:ext cx="3993400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3.3.2. FAST mode algorithm</a:t>
            </a:r>
            <a:endParaRPr/>
          </a:p>
        </p:txBody>
      </p:sp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4214825" y="1578775"/>
            <a:ext cx="4700700" cy="29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 mode algorithm - 5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If this is the first time a worker has received a request for the given autograd_context_id,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it will compute </a:t>
            </a:r>
            <a:r>
              <a:rPr lang="ko">
                <a:highlight>
                  <a:srgbClr val="FFD966"/>
                </a:highlight>
              </a:rPr>
              <a:t>dependencies locally</a:t>
            </a:r>
            <a:r>
              <a:rPr lang="ko"/>
              <a:t> as described in points 1-3 above.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81" name="Google Shape;381;p56"/>
          <p:cNvPicPr preferRelativeResize="0"/>
          <p:nvPr/>
        </p:nvPicPr>
        <p:blipFill rotWithShape="1">
          <a:blip r:embed="rId3">
            <a:alphaModFix/>
          </a:blip>
          <a:srcRect b="0" l="0" r="6384" t="0"/>
          <a:stretch/>
        </p:blipFill>
        <p:spPr>
          <a:xfrm>
            <a:off x="147400" y="1544550"/>
            <a:ext cx="3993400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3.3.2. FAST mode algorithm</a:t>
            </a:r>
            <a:endParaRPr/>
          </a:p>
        </p:txBody>
      </p:sp>
      <p:sp>
        <p:nvSpPr>
          <p:cNvPr id="387" name="Google Shape;387;p57"/>
          <p:cNvSpPr txBox="1"/>
          <p:nvPr>
            <p:ph idx="1" type="body"/>
          </p:nvPr>
        </p:nvSpPr>
        <p:spPr>
          <a:xfrm>
            <a:off x="4214825" y="1278725"/>
            <a:ext cx="48063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 mode algorithm - 5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= Since this is the first time Worker 1 has heard about this backward pass,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it starts dependency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marks the dependencies</a:t>
            </a:r>
            <a:br>
              <a:rPr lang="ko"/>
            </a:br>
            <a:r>
              <a:rPr lang="ko"/>
              <a:t> for send2, add and recv1 appropriately.</a:t>
            </a:r>
            <a:br>
              <a:rPr lang="ko"/>
            </a:br>
            <a:endParaRPr/>
          </a:p>
        </p:txBody>
      </p:sp>
      <p:sp>
        <p:nvSpPr>
          <p:cNvPr id="388" name="Google Shape;38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89" name="Google Shape;389;p57"/>
          <p:cNvPicPr preferRelativeResize="0"/>
          <p:nvPr/>
        </p:nvPicPr>
        <p:blipFill rotWithShape="1">
          <a:blip r:embed="rId3">
            <a:alphaModFix/>
          </a:blip>
          <a:srcRect b="0" l="0" r="6384" t="0"/>
          <a:stretch/>
        </p:blipFill>
        <p:spPr>
          <a:xfrm>
            <a:off x="147400" y="1544550"/>
            <a:ext cx="3993400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3.3.2. FAST mode algorithm</a:t>
            </a:r>
            <a:endParaRPr/>
          </a:p>
        </p:txBody>
      </p:sp>
      <p:sp>
        <p:nvSpPr>
          <p:cNvPr id="395" name="Google Shape;395;p58"/>
          <p:cNvSpPr txBox="1"/>
          <p:nvPr>
            <p:ph idx="1" type="body"/>
          </p:nvPr>
        </p:nvSpPr>
        <p:spPr>
          <a:xfrm>
            <a:off x="4214825" y="1278725"/>
            <a:ext cx="46173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 mode algorithm - 6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send function retrieved from 5 is then </a:t>
            </a:r>
            <a:r>
              <a:rPr lang="ko">
                <a:highlight>
                  <a:srgbClr val="FFD966"/>
                </a:highlight>
              </a:rPr>
              <a:t>enqueued</a:t>
            </a:r>
            <a:r>
              <a:rPr lang="ko"/>
              <a:t> for execution on the local autograd engine for that worker.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= Enqueue send2 on the local autograd engine of Worker 1,</a:t>
            </a:r>
            <a:br>
              <a:rPr lang="ko"/>
            </a:br>
            <a:r>
              <a:rPr lang="ko"/>
              <a:t>which in turn executes add and recv1.</a:t>
            </a:r>
            <a:endParaRPr/>
          </a:p>
        </p:txBody>
      </p:sp>
      <p:sp>
        <p:nvSpPr>
          <p:cNvPr id="396" name="Google Shape;39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97" name="Google Shape;397;p58"/>
          <p:cNvPicPr preferRelativeResize="0"/>
          <p:nvPr/>
        </p:nvPicPr>
        <p:blipFill rotWithShape="1">
          <a:blip r:embed="rId3">
            <a:alphaModFix/>
          </a:blip>
          <a:srcRect b="0" l="0" r="6384" t="0"/>
          <a:stretch/>
        </p:blipFill>
        <p:spPr>
          <a:xfrm>
            <a:off x="147400" y="1544550"/>
            <a:ext cx="3993400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3.3.2. FAST mode algorithm</a:t>
            </a:r>
            <a:endParaRPr/>
          </a:p>
        </p:txBody>
      </p:sp>
      <p:sp>
        <p:nvSpPr>
          <p:cNvPr id="403" name="Google Shape;403;p59"/>
          <p:cNvSpPr txBox="1"/>
          <p:nvPr>
            <p:ph idx="1" type="body"/>
          </p:nvPr>
        </p:nvSpPr>
        <p:spPr>
          <a:xfrm>
            <a:off x="4214825" y="1278725"/>
            <a:ext cx="46173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 mode algorithm - 6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= When recv1 is executed, it sends the gradients over to Worker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Since Worker 0 has </a:t>
            </a:r>
            <a:r>
              <a:rPr lang="ko">
                <a:highlight>
                  <a:srgbClr val="FFD966"/>
                </a:highlight>
              </a:rPr>
              <a:t>already computed dependencies</a:t>
            </a:r>
            <a:r>
              <a:rPr lang="ko"/>
              <a:t> for this backward pass,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it just enqueues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executes send1 locally.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05" name="Google Shape;405;p59"/>
          <p:cNvPicPr preferRelativeResize="0"/>
          <p:nvPr/>
        </p:nvPicPr>
        <p:blipFill rotWithShape="1">
          <a:blip r:embed="rId3">
            <a:alphaModFix/>
          </a:blip>
          <a:srcRect b="0" l="0" r="6384" t="0"/>
          <a:stretch/>
        </p:blipFill>
        <p:spPr>
          <a:xfrm>
            <a:off x="147400" y="1544550"/>
            <a:ext cx="3993400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3.3.2. FAST mode algorithm</a:t>
            </a:r>
            <a:endParaRPr/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4214825" y="1278725"/>
            <a:ext cx="46173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 mode algorithm - 7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Finally, instead of accumulating the gradients on the .grad field of the Tensor,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we </a:t>
            </a:r>
            <a:r>
              <a:rPr lang="ko">
                <a:highlight>
                  <a:srgbClr val="FFD966"/>
                </a:highlight>
              </a:rPr>
              <a:t>accumulate the gradients separately</a:t>
            </a:r>
            <a:r>
              <a:rPr lang="ko"/>
              <a:t> per </a:t>
            </a:r>
            <a:r>
              <a:rPr lang="ko" u="sng">
                <a:solidFill>
                  <a:schemeClr val="hlink"/>
                </a:solidFill>
                <a:hlinkClick r:id="rId3"/>
              </a:rPr>
              <a:t>Distributed Autograd Context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= Finally, gradients are accumulated</a:t>
            </a:r>
            <a:br>
              <a:rPr lang="ko"/>
            </a:br>
            <a:r>
              <a:rPr lang="ko"/>
              <a:t>for t1, t2 and t4 in the </a:t>
            </a:r>
            <a:r>
              <a:rPr lang="ko" u="sng">
                <a:solidFill>
                  <a:schemeClr val="hlink"/>
                </a:solidFill>
                <a:hlinkClick r:id="rId4"/>
              </a:rPr>
              <a:t>Distributed Autograd Context</a:t>
            </a:r>
            <a:r>
              <a:rPr lang="ko"/>
              <a:t>.</a:t>
            </a:r>
            <a:endParaRPr/>
          </a:p>
        </p:txBody>
      </p:sp>
      <p:sp>
        <p:nvSpPr>
          <p:cNvPr id="412" name="Google Shape;41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13" name="Google Shape;413;p60"/>
          <p:cNvPicPr preferRelativeResize="0"/>
          <p:nvPr/>
        </p:nvPicPr>
        <p:blipFill rotWithShape="1">
          <a:blip r:embed="rId5">
            <a:alphaModFix/>
          </a:blip>
          <a:srcRect b="0" l="0" r="6384" t="0"/>
          <a:stretch/>
        </p:blipFill>
        <p:spPr>
          <a:xfrm>
            <a:off x="147400" y="1544550"/>
            <a:ext cx="3993400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76"/>
              <a:buFont typeface="Arial"/>
              <a:buNone/>
            </a:pPr>
            <a:r>
              <a:rPr b="1" lang="ko" sz="2600"/>
              <a:t>3.3.2. FAST mode algorithm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In the general case, it </a:t>
            </a:r>
            <a:r>
              <a:rPr lang="ko">
                <a:highlight>
                  <a:srgbClr val="FFD966"/>
                </a:highlight>
              </a:rPr>
              <a:t>might not be necessary</a:t>
            </a:r>
            <a:r>
              <a:rPr lang="ko"/>
              <a:t> that</a:t>
            </a:r>
            <a:br>
              <a:rPr lang="ko"/>
            </a:br>
            <a:r>
              <a:rPr lang="ko"/>
              <a:t>every send and recv function is valid as part of the backward pass.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To address this, </a:t>
            </a:r>
            <a:r>
              <a:rPr lang="ko">
                <a:highlight>
                  <a:srgbClr val="FFD966"/>
                </a:highlight>
              </a:rPr>
              <a:t>SMART mode</a:t>
            </a:r>
            <a:r>
              <a:rPr lang="ko"/>
              <a:t> algorithm is proposed.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But currently, only the FAST mode algorithm is implemented.</a:t>
            </a:r>
            <a:endParaRPr/>
          </a:p>
        </p:txBody>
      </p:sp>
      <p:sp>
        <p:nvSpPr>
          <p:cNvPr id="420" name="Google Shape;420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1.1 </a:t>
            </a:r>
            <a:r>
              <a:rPr b="1" lang="ko" sz="3000"/>
              <a:t>Needs for RPC-based Distributed Training</a:t>
            </a:r>
            <a:endParaRPr b="1" sz="30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000"/>
              <a:t>Most common scenarios for different training paradigms: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R</a:t>
            </a:r>
            <a:r>
              <a:rPr lang="ko" sz="2000"/>
              <a:t>einforcement learning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Parameter Server Architecture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1.1 </a:t>
            </a:r>
            <a:r>
              <a:rPr b="1" lang="ko" sz="3000"/>
              <a:t>Needs for RPC-based Distributed Training</a:t>
            </a:r>
            <a:endParaRPr b="1" sz="30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000"/>
              <a:t>Reinforcement learning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/>
              <a:t>Expensive to acquire training data </a:t>
            </a:r>
            <a:r>
              <a:rPr lang="ko" sz="2000">
                <a:highlight>
                  <a:srgbClr val="FFD966"/>
                </a:highlight>
              </a:rPr>
              <a:t>from environments</a:t>
            </a:r>
            <a:r>
              <a:rPr lang="ko" sz="2000"/>
              <a:t> while the model itself can be </a:t>
            </a:r>
            <a:r>
              <a:rPr lang="ko" sz="2000">
                <a:highlight>
                  <a:srgbClr val="FFD966"/>
                </a:highlight>
              </a:rPr>
              <a:t>quite small</a:t>
            </a:r>
            <a:r>
              <a:rPr lang="ko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/>
              <a:t>Thus, it might be useful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to spawn </a:t>
            </a:r>
            <a:r>
              <a:rPr lang="ko" sz="2000">
                <a:highlight>
                  <a:srgbClr val="FFD966"/>
                </a:highlight>
              </a:rPr>
              <a:t>multiple observers</a:t>
            </a:r>
            <a:r>
              <a:rPr lang="ko" sz="2000"/>
              <a:t> running in parallel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200"/>
              </a:spcAft>
              <a:buSzPts val="2000"/>
              <a:buAutoNum type="arabicPeriod"/>
            </a:pPr>
            <a:r>
              <a:rPr lang="ko" sz="2000"/>
              <a:t>and </a:t>
            </a:r>
            <a:r>
              <a:rPr lang="ko" sz="2000">
                <a:highlight>
                  <a:srgbClr val="FFD966"/>
                </a:highlight>
              </a:rPr>
              <a:t>share</a:t>
            </a:r>
            <a:r>
              <a:rPr lang="ko" sz="2000"/>
              <a:t> a single agent.	</a:t>
            </a:r>
            <a:endParaRPr sz="20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1.1 </a:t>
            </a:r>
            <a:r>
              <a:rPr b="1" lang="ko" sz="3000"/>
              <a:t>Needs for RPC-based Distributed Training</a:t>
            </a:r>
            <a:endParaRPr b="1" sz="30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ko" sz="2029"/>
              <a:t>Parameter Server Architecture</a:t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ko" sz="2029"/>
              <a:t>Implement </a:t>
            </a:r>
            <a:r>
              <a:rPr lang="ko" sz="2029">
                <a:highlight>
                  <a:srgbClr val="FFD966"/>
                </a:highlight>
              </a:rPr>
              <a:t>single, centralized server</a:t>
            </a:r>
            <a:r>
              <a:rPr lang="ko" sz="2029"/>
              <a:t> for storing parameters and process requests from </a:t>
            </a:r>
            <a:r>
              <a:rPr lang="ko" sz="2029">
                <a:highlight>
                  <a:srgbClr val="FFD966"/>
                </a:highlight>
              </a:rPr>
              <a:t>multiple trainers</a:t>
            </a:r>
            <a:r>
              <a:rPr lang="ko" sz="2029"/>
              <a:t> in cluster. </a:t>
            </a:r>
            <a:endParaRPr sz="2029"/>
          </a:p>
          <a:p>
            <a:pPr indent="-3575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AutoNum type="arabicPeriod"/>
            </a:pPr>
            <a:r>
              <a:rPr lang="ko" sz="2029"/>
              <a:t>a server/set of servers centrally stores parameters, </a:t>
            </a:r>
            <a:br>
              <a:rPr lang="ko" sz="2029"/>
            </a:br>
            <a:r>
              <a:rPr lang="ko" sz="2029"/>
              <a:t> such as </a:t>
            </a:r>
            <a:r>
              <a:rPr lang="ko" sz="2029">
                <a:highlight>
                  <a:srgbClr val="FFD966"/>
                </a:highlight>
              </a:rPr>
              <a:t>large embedding tables</a:t>
            </a:r>
            <a:r>
              <a:rPr lang="ko" sz="2029"/>
              <a:t>,</a:t>
            </a:r>
            <a:endParaRPr sz="2029"/>
          </a:p>
          <a:p>
            <a:pPr indent="-35750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30"/>
              <a:buAutoNum type="arabicPeriod"/>
            </a:pPr>
            <a:r>
              <a:rPr lang="ko" sz="2029"/>
              <a:t>and several trainers </a:t>
            </a:r>
            <a:r>
              <a:rPr lang="ko" sz="2029">
                <a:highlight>
                  <a:srgbClr val="FFD966"/>
                </a:highlight>
              </a:rPr>
              <a:t>query</a:t>
            </a:r>
            <a:r>
              <a:rPr lang="ko" sz="2029"/>
              <a:t> the parameter servers in order to retrieve the most up to date parameters</a:t>
            </a:r>
            <a:endParaRPr sz="2029"/>
          </a:p>
          <a:p>
            <a:pPr indent="-35750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30"/>
              <a:buAutoNum type="arabicPeriod"/>
            </a:pPr>
            <a:r>
              <a:rPr lang="ko" sz="2029"/>
              <a:t>and the parameters are synced and updated with gradients from these trainers.</a:t>
            </a:r>
            <a:br>
              <a:rPr lang="ko" sz="2029"/>
            </a:b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29"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1.</a:t>
            </a:r>
            <a:r>
              <a:rPr b="1" lang="ko" sz="3000"/>
              <a:t>2. Advantage of RPC over DDP/FSDP</a:t>
            </a:r>
            <a:endParaRPr b="1" sz="30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Suppose a model has </a:t>
            </a:r>
            <a:r>
              <a:rPr lang="ko">
                <a:highlight>
                  <a:srgbClr val="FFD966"/>
                </a:highlight>
              </a:rPr>
              <a:t>very large embedding layer</a:t>
            </a:r>
            <a:r>
              <a:rPr lang="ko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For such large embedding lookup, Data/Model parallelism is </a:t>
            </a:r>
            <a:r>
              <a:rPr lang="ko">
                <a:highlight>
                  <a:srgbClr val="FFD966"/>
                </a:highlight>
              </a:rPr>
              <a:t>not efficient</a:t>
            </a:r>
            <a:r>
              <a:rPr lang="ko"/>
              <a:t>,</a:t>
            </a:r>
            <a:br>
              <a:rPr lang="ko"/>
            </a:br>
            <a:r>
              <a:rPr lang="ko"/>
              <a:t>as </a:t>
            </a:r>
            <a:r>
              <a:rPr lang="ko">
                <a:highlight>
                  <a:srgbClr val="FFD966"/>
                </a:highlight>
              </a:rPr>
              <a:t>entire embedding</a:t>
            </a:r>
            <a:r>
              <a:rPr lang="ko"/>
              <a:t> (although sharded) must be floating all around the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In PS arch, communication can be minimized b</a:t>
            </a:r>
            <a:r>
              <a:rPr lang="ko"/>
              <a:t>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doing </a:t>
            </a:r>
            <a:r>
              <a:rPr lang="ko">
                <a:highlight>
                  <a:srgbClr val="FFD966"/>
                </a:highlight>
              </a:rPr>
              <a:t>parameter lookup</a:t>
            </a:r>
            <a:r>
              <a:rPr lang="ko"/>
              <a:t> in PS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then only transferring </a:t>
            </a:r>
            <a:r>
              <a:rPr lang="ko">
                <a:highlight>
                  <a:srgbClr val="FFD966"/>
                </a:highlight>
              </a:rPr>
              <a:t>lookup result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NOTE : But they are </a:t>
            </a:r>
            <a:r>
              <a:rPr lang="ko">
                <a:highlight>
                  <a:srgbClr val="FFD966"/>
                </a:highlight>
              </a:rPr>
              <a:t>not Mutually exclusive</a:t>
            </a:r>
            <a:r>
              <a:rPr lang="ko"/>
              <a:t>;</a:t>
            </a:r>
            <a:br>
              <a:rPr lang="ko"/>
            </a:br>
            <a:r>
              <a:rPr lang="ko"/>
              <a:t>can be combined together.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1.3. </a:t>
            </a:r>
            <a:r>
              <a:rPr b="1" lang="ko" sz="3000"/>
              <a:t>What is torch.distributed.rpc package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ko" sz="1729"/>
              <a:t>In </a:t>
            </a:r>
            <a:r>
              <a:rPr lang="ko" sz="1729"/>
              <a:t>torch.distributed.rpc package,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AutoNum type="arabicPeriod"/>
            </a:pPr>
            <a:r>
              <a:rPr lang="ko" sz="1729"/>
              <a:t>RPC</a:t>
            </a:r>
            <a:endParaRPr sz="1729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ko" sz="1729"/>
              <a:t>for initializing/managing RPC server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AutoNum type="arabicPeriod"/>
            </a:pPr>
            <a:r>
              <a:rPr lang="ko" sz="1729"/>
              <a:t>RRef (Remote Reference)</a:t>
            </a:r>
            <a:endParaRPr sz="1729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ko" sz="1729"/>
              <a:t>for referencing remote value/components as-is on local process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AutoNum type="arabicPeriod"/>
            </a:pPr>
            <a:r>
              <a:rPr lang="ko" sz="1729"/>
              <a:t>Distributed Autograd</a:t>
            </a:r>
            <a:endParaRPr sz="1729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ko" sz="1729"/>
              <a:t>for autograd engine extended for distributed environment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AutoNum type="arabicPeriod"/>
            </a:pPr>
            <a:r>
              <a:rPr lang="ko" sz="1729"/>
              <a:t>Distributed Optimizer</a:t>
            </a:r>
            <a:endParaRPr sz="1729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ko" sz="1729"/>
              <a:t>for optimizers working on distributed environment</a:t>
            </a:r>
            <a:endParaRPr sz="1729"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