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00"/>
    <p:restoredTop sz="94699"/>
  </p:normalViewPr>
  <p:slideViewPr>
    <p:cSldViewPr snapToGrid="0">
      <p:cViewPr>
        <p:scale>
          <a:sx n="85" d="100"/>
          <a:sy n="85" d="100"/>
        </p:scale>
        <p:origin x="464"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11/17/23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81397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11/17/23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32248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11/17/23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111383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11/17/23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06286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11/17/23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825099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11/17/23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74543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11/17/23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3971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11/17/23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203187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11/17/23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61627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11/17/23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184478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11/17/23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75768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11/17/23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6541862"/>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7" r:id="rId6"/>
    <p:sldLayoutId id="2147483782" r:id="rId7"/>
    <p:sldLayoutId id="2147483783" r:id="rId8"/>
    <p:sldLayoutId id="2147483784" r:id="rId9"/>
    <p:sldLayoutId id="2147483786" r:id="rId10"/>
    <p:sldLayoutId id="2147483785"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laser lights aligned to form a triangle">
            <a:extLst>
              <a:ext uri="{FF2B5EF4-FFF2-40B4-BE49-F238E27FC236}">
                <a16:creationId xmlns:a16="http://schemas.microsoft.com/office/drawing/2014/main" id="{4C7AEF20-0C37-C513-BBA6-86A438AD168F}"/>
              </a:ext>
            </a:extLst>
          </p:cNvPr>
          <p:cNvPicPr>
            <a:picLocks noChangeAspect="1"/>
          </p:cNvPicPr>
          <p:nvPr/>
        </p:nvPicPr>
        <p:blipFill rotWithShape="1">
          <a:blip r:embed="rId2"/>
          <a:srcRect t="8601" b="1399"/>
          <a:stretch/>
        </p:blipFill>
        <p:spPr>
          <a:xfrm>
            <a:off x="-2" y="-4"/>
            <a:ext cx="12192001" cy="6858001"/>
          </a:xfrm>
          <a:prstGeom prst="rect">
            <a:avLst/>
          </a:prstGeom>
        </p:spPr>
      </p:pic>
      <p:sp>
        <p:nvSpPr>
          <p:cNvPr id="22" name="Rectangle 21">
            <a:extLst>
              <a:ext uri="{FF2B5EF4-FFF2-40B4-BE49-F238E27FC236}">
                <a16:creationId xmlns:a16="http://schemas.microsoft.com/office/drawing/2014/main" id="{DE8A7E9B-3161-4AE7-B85C-EE3D7786D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10134600" cy="4800600"/>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4895B8-BBE8-010B-CB9D-17AA2CFA87DE}"/>
              </a:ext>
            </a:extLst>
          </p:cNvPr>
          <p:cNvSpPr>
            <a:spLocks noGrp="1"/>
          </p:cNvSpPr>
          <p:nvPr>
            <p:ph type="ctrTitle"/>
          </p:nvPr>
        </p:nvSpPr>
        <p:spPr>
          <a:xfrm>
            <a:off x="2539253" y="1942391"/>
            <a:ext cx="7113494" cy="1486609"/>
          </a:xfrm>
        </p:spPr>
        <p:txBody>
          <a:bodyPr>
            <a:normAutofit/>
          </a:bodyPr>
          <a:lstStyle/>
          <a:p>
            <a:r>
              <a:rPr lang="en-US" dirty="0"/>
              <a:t>Housing Market Analysis</a:t>
            </a:r>
          </a:p>
        </p:txBody>
      </p:sp>
      <p:sp>
        <p:nvSpPr>
          <p:cNvPr id="3" name="Subtitle 2">
            <a:extLst>
              <a:ext uri="{FF2B5EF4-FFF2-40B4-BE49-F238E27FC236}">
                <a16:creationId xmlns:a16="http://schemas.microsoft.com/office/drawing/2014/main" id="{A4AD2CC6-56F2-0C8E-EA1D-533E975B4693}"/>
              </a:ext>
            </a:extLst>
          </p:cNvPr>
          <p:cNvSpPr>
            <a:spLocks noGrp="1"/>
          </p:cNvSpPr>
          <p:nvPr>
            <p:ph type="subTitle" idx="1"/>
          </p:nvPr>
        </p:nvSpPr>
        <p:spPr>
          <a:xfrm>
            <a:off x="3558989" y="4424305"/>
            <a:ext cx="5074022" cy="972222"/>
          </a:xfrm>
        </p:spPr>
        <p:txBody>
          <a:bodyPr>
            <a:normAutofit/>
          </a:bodyPr>
          <a:lstStyle/>
          <a:p>
            <a:pPr>
              <a:lnSpc>
                <a:spcPct val="90000"/>
              </a:lnSpc>
            </a:pPr>
            <a:r>
              <a:rPr lang="en-US" sz="1400"/>
              <a:t>Lauren Thompson</a:t>
            </a:r>
          </a:p>
          <a:p>
            <a:pPr>
              <a:lnSpc>
                <a:spcPct val="90000"/>
              </a:lnSpc>
            </a:pPr>
            <a:r>
              <a:rPr lang="en-US" sz="1400"/>
              <a:t>DSC530</a:t>
            </a:r>
          </a:p>
          <a:p>
            <a:pPr>
              <a:lnSpc>
                <a:spcPct val="90000"/>
              </a:lnSpc>
            </a:pPr>
            <a:r>
              <a:rPr lang="en-US" sz="1400"/>
              <a:t>Final Project</a:t>
            </a:r>
          </a:p>
        </p:txBody>
      </p:sp>
      <p:grpSp>
        <p:nvGrpSpPr>
          <p:cNvPr id="24" name="Group 23">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91005"/>
            <a:ext cx="867485" cy="115439"/>
            <a:chOff x="8910933" y="1861308"/>
            <a:chExt cx="867485" cy="115439"/>
          </a:xfrm>
        </p:grpSpPr>
        <p:sp>
          <p:nvSpPr>
            <p:cNvPr id="25" name="Rectangle 24">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6" name="Straight Connector 25">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2732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F8379-972A-8748-8EF5-2E217F8B38FF}"/>
              </a:ext>
            </a:extLst>
          </p:cNvPr>
          <p:cNvSpPr>
            <a:spLocks noGrp="1"/>
          </p:cNvSpPr>
          <p:nvPr>
            <p:ph type="title"/>
          </p:nvPr>
        </p:nvSpPr>
        <p:spPr>
          <a:xfrm>
            <a:off x="214859" y="-295557"/>
            <a:ext cx="10134600" cy="1288489"/>
          </a:xfrm>
        </p:spPr>
        <p:txBody>
          <a:bodyPr/>
          <a:lstStyle/>
          <a:p>
            <a:r>
              <a:rPr lang="en-US" dirty="0"/>
              <a:t>Analytical Distribution</a:t>
            </a:r>
          </a:p>
        </p:txBody>
      </p:sp>
      <p:pic>
        <p:nvPicPr>
          <p:cNvPr id="8194" name="Picture 2">
            <a:extLst>
              <a:ext uri="{FF2B5EF4-FFF2-40B4-BE49-F238E27FC236}">
                <a16:creationId xmlns:a16="http://schemas.microsoft.com/office/drawing/2014/main" id="{EE2B577E-403E-CCD8-602B-D9EF102BD1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9959" y="1395968"/>
            <a:ext cx="4902200" cy="3327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6BA2AA2-2DC4-E7F6-ACAE-430B8264E114}"/>
              </a:ext>
            </a:extLst>
          </p:cNvPr>
          <p:cNvSpPr txBox="1"/>
          <p:nvPr/>
        </p:nvSpPr>
        <p:spPr>
          <a:xfrm>
            <a:off x="379959" y="4931116"/>
            <a:ext cx="11355361" cy="1477328"/>
          </a:xfrm>
          <a:prstGeom prst="rect">
            <a:avLst/>
          </a:prstGeom>
          <a:noFill/>
        </p:spPr>
        <p:txBody>
          <a:bodyPr wrap="square" rtlCol="0">
            <a:spAutoFit/>
          </a:bodyPr>
          <a:lstStyle/>
          <a:p>
            <a:r>
              <a:rPr lang="en-US" dirty="0"/>
              <a:t>Since I have data involving time, I have wanted to explore exponential distribution. At first, I had wanted to look at how spread apart house sales were but ran into an issue comparing the dates with the format provided by the dataset. I then explored the time between builds by year by both CDF of interarrival time and CCDF on a log-y scale. The results show that this model may not be the best even though it is dealing with time the line isn`t a straight shot. I think the normal distribution could be a better fit in this case.</a:t>
            </a:r>
          </a:p>
        </p:txBody>
      </p:sp>
      <p:pic>
        <p:nvPicPr>
          <p:cNvPr id="8198" name="Picture 6">
            <a:extLst>
              <a:ext uri="{FF2B5EF4-FFF2-40B4-BE49-F238E27FC236}">
                <a16:creationId xmlns:a16="http://schemas.microsoft.com/office/drawing/2014/main" id="{D94CE5DD-B8EF-48EC-6CF8-573D99FCF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2911" y="1347083"/>
            <a:ext cx="50038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257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3C317-25FA-4916-B52B-935BB975205D}"/>
              </a:ext>
            </a:extLst>
          </p:cNvPr>
          <p:cNvSpPr>
            <a:spLocks noGrp="1"/>
          </p:cNvSpPr>
          <p:nvPr>
            <p:ph type="title"/>
          </p:nvPr>
        </p:nvSpPr>
        <p:spPr>
          <a:xfrm>
            <a:off x="1028700" y="463258"/>
            <a:ext cx="10134600" cy="648284"/>
          </a:xfrm>
        </p:spPr>
        <p:txBody>
          <a:bodyPr/>
          <a:lstStyle/>
          <a:p>
            <a:pPr algn="ctr"/>
            <a:r>
              <a:rPr lang="en-US" dirty="0"/>
              <a:t>Scatter Plots</a:t>
            </a:r>
          </a:p>
        </p:txBody>
      </p:sp>
      <p:sp>
        <p:nvSpPr>
          <p:cNvPr id="5" name="TextBox 4">
            <a:extLst>
              <a:ext uri="{FF2B5EF4-FFF2-40B4-BE49-F238E27FC236}">
                <a16:creationId xmlns:a16="http://schemas.microsoft.com/office/drawing/2014/main" id="{14765B2C-4BB4-6915-84BD-A6CB1EB9DD36}"/>
              </a:ext>
            </a:extLst>
          </p:cNvPr>
          <p:cNvSpPr txBox="1"/>
          <p:nvPr/>
        </p:nvSpPr>
        <p:spPr>
          <a:xfrm>
            <a:off x="492593" y="1111542"/>
            <a:ext cx="11206814" cy="646331"/>
          </a:xfrm>
          <a:prstGeom prst="rect">
            <a:avLst/>
          </a:prstGeom>
          <a:noFill/>
        </p:spPr>
        <p:txBody>
          <a:bodyPr wrap="square" rtlCol="0">
            <a:spAutoFit/>
          </a:bodyPr>
          <a:lstStyle/>
          <a:p>
            <a:r>
              <a:rPr lang="en-US" dirty="0"/>
              <a:t>It is important to remember that correlation does not imply causation. Here we have two scatter plots the first looking at square footage of the lot and the sale price, and the second looking at livable square footage and the sale price. </a:t>
            </a:r>
          </a:p>
        </p:txBody>
      </p:sp>
      <p:sp>
        <p:nvSpPr>
          <p:cNvPr id="6" name="TextBox 5">
            <a:extLst>
              <a:ext uri="{FF2B5EF4-FFF2-40B4-BE49-F238E27FC236}">
                <a16:creationId xmlns:a16="http://schemas.microsoft.com/office/drawing/2014/main" id="{B16EFBB6-DECF-C30B-7C4F-D35A34AD157A}"/>
              </a:ext>
            </a:extLst>
          </p:cNvPr>
          <p:cNvSpPr txBox="1"/>
          <p:nvPr/>
        </p:nvSpPr>
        <p:spPr>
          <a:xfrm>
            <a:off x="350394" y="5373284"/>
            <a:ext cx="5337747" cy="1200329"/>
          </a:xfrm>
          <a:prstGeom prst="rect">
            <a:avLst/>
          </a:prstGeom>
          <a:noFill/>
        </p:spPr>
        <p:txBody>
          <a:bodyPr wrap="square" rtlCol="0">
            <a:spAutoFit/>
          </a:bodyPr>
          <a:lstStyle/>
          <a:p>
            <a:r>
              <a:rPr lang="en-US" dirty="0"/>
              <a:t>The correlation here is 0.11 with a Spearman Correlation of 0.16, this indicates that the size of the lot does no influence the sale price. The covariance is positive indicating both are high or low at the same time.  </a:t>
            </a:r>
          </a:p>
        </p:txBody>
      </p:sp>
      <p:sp>
        <p:nvSpPr>
          <p:cNvPr id="7" name="TextBox 6">
            <a:extLst>
              <a:ext uri="{FF2B5EF4-FFF2-40B4-BE49-F238E27FC236}">
                <a16:creationId xmlns:a16="http://schemas.microsoft.com/office/drawing/2014/main" id="{CFA81597-3B38-64D3-FA2B-7D48AA89BCF0}"/>
              </a:ext>
            </a:extLst>
          </p:cNvPr>
          <p:cNvSpPr txBox="1"/>
          <p:nvPr/>
        </p:nvSpPr>
        <p:spPr>
          <a:xfrm>
            <a:off x="6825523" y="5223285"/>
            <a:ext cx="5256549" cy="1477328"/>
          </a:xfrm>
          <a:prstGeom prst="rect">
            <a:avLst/>
          </a:prstGeom>
          <a:noFill/>
        </p:spPr>
        <p:txBody>
          <a:bodyPr wrap="square" rtlCol="0">
            <a:spAutoFit/>
          </a:bodyPr>
          <a:lstStyle/>
          <a:p>
            <a:r>
              <a:rPr lang="en-US" dirty="0"/>
              <a:t>The correlation value is 0.45 with a Spearman Correlation of 0.71. The difference between the two correlations could be an indicator of outliers or a non-linear relationship. The covariance is positive indicating both variables are high or low at the same time</a:t>
            </a:r>
          </a:p>
        </p:txBody>
      </p:sp>
      <p:pic>
        <p:nvPicPr>
          <p:cNvPr id="9228" name="Picture 12">
            <a:extLst>
              <a:ext uri="{FF2B5EF4-FFF2-40B4-BE49-F238E27FC236}">
                <a16:creationId xmlns:a16="http://schemas.microsoft.com/office/drawing/2014/main" id="{8A13BEB4-C3F5-C7A0-BB76-3B6C54261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3506" y="1862672"/>
            <a:ext cx="5105400" cy="3340100"/>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a:extLst>
              <a:ext uri="{FF2B5EF4-FFF2-40B4-BE49-F238E27FC236}">
                <a16:creationId xmlns:a16="http://schemas.microsoft.com/office/drawing/2014/main" id="{B07EF2A4-ABEE-A346-CE74-B6D66EAE14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593" y="1862672"/>
            <a:ext cx="4902200"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955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0E5D-0B68-BB14-5F3B-13F8DFB75F43}"/>
              </a:ext>
            </a:extLst>
          </p:cNvPr>
          <p:cNvSpPr>
            <a:spLocks noGrp="1"/>
          </p:cNvSpPr>
          <p:nvPr>
            <p:ph type="title"/>
          </p:nvPr>
        </p:nvSpPr>
        <p:spPr>
          <a:xfrm>
            <a:off x="1028700" y="439087"/>
            <a:ext cx="10134600" cy="1288489"/>
          </a:xfrm>
        </p:spPr>
        <p:txBody>
          <a:bodyPr/>
          <a:lstStyle/>
          <a:p>
            <a:pPr algn="ctr"/>
            <a:r>
              <a:rPr lang="en-US" dirty="0"/>
              <a:t>Chapter 9 Method</a:t>
            </a:r>
          </a:p>
        </p:txBody>
      </p:sp>
      <p:pic>
        <p:nvPicPr>
          <p:cNvPr id="10242" name="Picture 2">
            <a:extLst>
              <a:ext uri="{FF2B5EF4-FFF2-40B4-BE49-F238E27FC236}">
                <a16:creationId xmlns:a16="http://schemas.microsoft.com/office/drawing/2014/main" id="{10F50285-5C53-19B9-8B6A-B8A22600A8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93818" y="2362928"/>
            <a:ext cx="6188648" cy="42005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3E097CE-F8BE-633B-C6B5-C476B1AE0926}"/>
              </a:ext>
            </a:extLst>
          </p:cNvPr>
          <p:cNvSpPr txBox="1"/>
          <p:nvPr/>
        </p:nvSpPr>
        <p:spPr>
          <a:xfrm>
            <a:off x="709534" y="2048135"/>
            <a:ext cx="4267200" cy="4247317"/>
          </a:xfrm>
          <a:prstGeom prst="rect">
            <a:avLst/>
          </a:prstGeom>
          <a:noFill/>
        </p:spPr>
        <p:txBody>
          <a:bodyPr wrap="square" rtlCol="0">
            <a:spAutoFit/>
          </a:bodyPr>
          <a:lstStyle/>
          <a:p>
            <a:r>
              <a:rPr lang="en-US" dirty="0"/>
              <a:t>By creating two new data frames from the original we can preform the difference in means between houses that were built in 2008 vs houses built in 2012 and how much they were sold for.  The p value is 0.314 and a one-sided p value of 0.855 these are not significant. </a:t>
            </a:r>
          </a:p>
          <a:p>
            <a:endParaRPr lang="en-US" dirty="0"/>
          </a:p>
          <a:p>
            <a:r>
              <a:rPr lang="en-US" dirty="0"/>
              <a:t>It is important to note that there are other variables to factor in such as newer homes are more expensive. Meaning the sale date could shed more light on the results. The sale date is in a format that has caused some complications further research in how to overcome this hurdle will need to be done.</a:t>
            </a:r>
          </a:p>
        </p:txBody>
      </p:sp>
    </p:spTree>
    <p:extLst>
      <p:ext uri="{BB962C8B-B14F-4D97-AF65-F5344CB8AC3E}">
        <p14:creationId xmlns:p14="http://schemas.microsoft.com/office/powerpoint/2010/main" val="2842726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9BDAC-6313-008C-F8CF-DBDDAA8DA935}"/>
              </a:ext>
            </a:extLst>
          </p:cNvPr>
          <p:cNvSpPr>
            <a:spLocks noGrp="1"/>
          </p:cNvSpPr>
          <p:nvPr>
            <p:ph type="title"/>
          </p:nvPr>
        </p:nvSpPr>
        <p:spPr>
          <a:xfrm>
            <a:off x="399113" y="351194"/>
            <a:ext cx="10134600" cy="1087861"/>
          </a:xfrm>
        </p:spPr>
        <p:txBody>
          <a:bodyPr>
            <a:normAutofit fontScale="90000"/>
          </a:bodyPr>
          <a:lstStyle/>
          <a:p>
            <a:r>
              <a:rPr lang="en-US" dirty="0"/>
              <a:t>Regression </a:t>
            </a:r>
            <a:br>
              <a:rPr lang="en-US" dirty="0"/>
            </a:br>
            <a:r>
              <a:rPr lang="en-US" dirty="0"/>
              <a:t>Analysis</a:t>
            </a:r>
          </a:p>
        </p:txBody>
      </p:sp>
      <p:pic>
        <p:nvPicPr>
          <p:cNvPr id="5" name="Content Placeholder 4" descr="A screenshot of a document&#10;&#10;Description automatically generated">
            <a:extLst>
              <a:ext uri="{FF2B5EF4-FFF2-40B4-BE49-F238E27FC236}">
                <a16:creationId xmlns:a16="http://schemas.microsoft.com/office/drawing/2014/main" id="{D508B2D2-1D85-671E-EA16-95EE407E09B8}"/>
              </a:ext>
            </a:extLst>
          </p:cNvPr>
          <p:cNvPicPr>
            <a:picLocks noGrp="1" noChangeAspect="1"/>
          </p:cNvPicPr>
          <p:nvPr>
            <p:ph idx="1"/>
          </p:nvPr>
        </p:nvPicPr>
        <p:blipFill rotWithShape="1">
          <a:blip r:embed="rId2"/>
          <a:srcRect r="4394" b="17696"/>
          <a:stretch/>
        </p:blipFill>
        <p:spPr>
          <a:xfrm>
            <a:off x="725677" y="2223124"/>
            <a:ext cx="4675875" cy="4514955"/>
          </a:xfrm>
        </p:spPr>
      </p:pic>
      <p:pic>
        <p:nvPicPr>
          <p:cNvPr id="9" name="Picture 8" descr="A screenshot of a data sheet&#10;&#10;Description automatically generated">
            <a:extLst>
              <a:ext uri="{FF2B5EF4-FFF2-40B4-BE49-F238E27FC236}">
                <a16:creationId xmlns:a16="http://schemas.microsoft.com/office/drawing/2014/main" id="{EE429075-59E8-EE3D-D8AA-24EBE2D296EF}"/>
              </a:ext>
            </a:extLst>
          </p:cNvPr>
          <p:cNvPicPr>
            <a:picLocks noChangeAspect="1"/>
          </p:cNvPicPr>
          <p:nvPr/>
        </p:nvPicPr>
        <p:blipFill>
          <a:blip r:embed="rId3"/>
          <a:stretch>
            <a:fillRect/>
          </a:stretch>
        </p:blipFill>
        <p:spPr>
          <a:xfrm>
            <a:off x="7117014" y="2159653"/>
            <a:ext cx="4338517" cy="4558704"/>
          </a:xfrm>
          <a:prstGeom prst="rect">
            <a:avLst/>
          </a:prstGeom>
        </p:spPr>
      </p:pic>
      <p:sp>
        <p:nvSpPr>
          <p:cNvPr id="10" name="TextBox 9">
            <a:extLst>
              <a:ext uri="{FF2B5EF4-FFF2-40B4-BE49-F238E27FC236}">
                <a16:creationId xmlns:a16="http://schemas.microsoft.com/office/drawing/2014/main" id="{8961004A-77F7-44DB-48A2-47E04CB27388}"/>
              </a:ext>
            </a:extLst>
          </p:cNvPr>
          <p:cNvSpPr txBox="1"/>
          <p:nvPr/>
        </p:nvSpPr>
        <p:spPr>
          <a:xfrm>
            <a:off x="3063615" y="191799"/>
            <a:ext cx="8729272" cy="2031325"/>
          </a:xfrm>
          <a:prstGeom prst="rect">
            <a:avLst/>
          </a:prstGeom>
          <a:noFill/>
        </p:spPr>
        <p:txBody>
          <a:bodyPr wrap="square" rtlCol="0">
            <a:spAutoFit/>
          </a:bodyPr>
          <a:lstStyle/>
          <a:p>
            <a:r>
              <a:rPr lang="en-US" dirty="0"/>
              <a:t>Two regressions have been preformed both having sale price as the dependent. The explanatory variables for the first regression are square feet of livable space and year built, however the results we not as significant with an r-squared value of 0.218, the standard error values, t, and p(t) values show a lack of significance as well. I added number of bedrooms to the regression analysis which didn`t yield significant changes to the p-value. Overall, I would say this is not a good fit of a model. I suspect location has a large impact on sale price which is why the other variables are not bearing significant results.</a:t>
            </a:r>
          </a:p>
        </p:txBody>
      </p:sp>
    </p:spTree>
    <p:extLst>
      <p:ext uri="{BB962C8B-B14F-4D97-AF65-F5344CB8AC3E}">
        <p14:creationId xmlns:p14="http://schemas.microsoft.com/office/powerpoint/2010/main" val="1715034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D7BC1E-9304-F6B7-BB27-F79898AAD88A}"/>
              </a:ext>
            </a:extLst>
          </p:cNvPr>
          <p:cNvSpPr>
            <a:spLocks noGrp="1"/>
          </p:cNvSpPr>
          <p:nvPr>
            <p:ph type="title"/>
          </p:nvPr>
        </p:nvSpPr>
        <p:spPr>
          <a:xfrm>
            <a:off x="1688124" y="723901"/>
            <a:ext cx="8815754" cy="1286648"/>
          </a:xfrm>
        </p:spPr>
        <p:txBody>
          <a:bodyPr anchor="b">
            <a:normAutofit/>
          </a:bodyPr>
          <a:lstStyle/>
          <a:p>
            <a:pPr algn="ctr"/>
            <a:r>
              <a:rPr lang="en-US" dirty="0"/>
              <a:t>Variables</a:t>
            </a:r>
          </a:p>
        </p:txBody>
      </p:sp>
      <p:sp>
        <p:nvSpPr>
          <p:cNvPr id="3" name="Content Placeholder 2">
            <a:extLst>
              <a:ext uri="{FF2B5EF4-FFF2-40B4-BE49-F238E27FC236}">
                <a16:creationId xmlns:a16="http://schemas.microsoft.com/office/drawing/2014/main" id="{4A796D0C-1B8C-9A7D-A9D8-3B22A222B0F1}"/>
              </a:ext>
            </a:extLst>
          </p:cNvPr>
          <p:cNvSpPr>
            <a:spLocks noGrp="1"/>
          </p:cNvSpPr>
          <p:nvPr>
            <p:ph idx="1"/>
          </p:nvPr>
        </p:nvSpPr>
        <p:spPr>
          <a:xfrm>
            <a:off x="876149" y="2546206"/>
            <a:ext cx="5301465" cy="3812804"/>
          </a:xfrm>
        </p:spPr>
        <p:txBody>
          <a:bodyPr anchor="ctr">
            <a:normAutofit/>
          </a:bodyPr>
          <a:lstStyle/>
          <a:p>
            <a:r>
              <a:rPr lang="en-US" dirty="0"/>
              <a:t>Primary variables used for analysis</a:t>
            </a:r>
          </a:p>
          <a:p>
            <a:pPr marL="617220" lvl="1" indent="-342900">
              <a:buFont typeface="Courier New" panose="02070309020205020404" pitchFamily="49" charset="0"/>
              <a:buChar char="o"/>
            </a:pPr>
            <a:r>
              <a:rPr lang="en-US" b="1" dirty="0"/>
              <a:t>Sale Date </a:t>
            </a:r>
            <a:r>
              <a:rPr lang="en-US" dirty="0"/>
              <a:t>– date the sale of the home took place</a:t>
            </a:r>
          </a:p>
          <a:p>
            <a:pPr marL="617220" lvl="1" indent="-342900">
              <a:buFont typeface="Courier New" panose="02070309020205020404" pitchFamily="49" charset="0"/>
              <a:buChar char="o"/>
            </a:pPr>
            <a:r>
              <a:rPr lang="en-US" b="1" dirty="0"/>
              <a:t>Sale Price </a:t>
            </a:r>
            <a:r>
              <a:rPr lang="en-US" dirty="0"/>
              <a:t>– the price the house was sold for</a:t>
            </a:r>
          </a:p>
          <a:p>
            <a:pPr marL="617220" lvl="1" indent="-342900">
              <a:buFont typeface="Courier New" panose="02070309020205020404" pitchFamily="49" charset="0"/>
              <a:buChar char="o"/>
            </a:pPr>
            <a:r>
              <a:rPr lang="en-US" b="1" dirty="0"/>
              <a:t>Square Feet of Living Space </a:t>
            </a:r>
            <a:r>
              <a:rPr lang="en-US" dirty="0"/>
              <a:t>– the sq footage that is livable</a:t>
            </a:r>
          </a:p>
          <a:p>
            <a:pPr marL="617220" lvl="1" indent="-342900">
              <a:buFont typeface="Courier New" panose="02070309020205020404" pitchFamily="49" charset="0"/>
              <a:buChar char="o"/>
            </a:pPr>
            <a:r>
              <a:rPr lang="en-US" b="1" dirty="0"/>
              <a:t>Square Feet of Lot </a:t>
            </a:r>
            <a:r>
              <a:rPr lang="en-US" dirty="0"/>
              <a:t>– the size of the lot the house is on</a:t>
            </a:r>
          </a:p>
          <a:p>
            <a:pPr marL="617220" lvl="1" indent="-342900">
              <a:buFont typeface="Courier New" panose="02070309020205020404" pitchFamily="49" charset="0"/>
              <a:buChar char="o"/>
            </a:pPr>
            <a:r>
              <a:rPr lang="en-US" b="1" dirty="0"/>
              <a:t>Year Built </a:t>
            </a:r>
            <a:r>
              <a:rPr lang="en-US" dirty="0"/>
              <a:t>– the year the house was built</a:t>
            </a:r>
          </a:p>
          <a:p>
            <a:pPr marL="342900" indent="-342900">
              <a:buFont typeface="Courier New" panose="02070309020205020404" pitchFamily="49" charset="0"/>
              <a:buChar char="o"/>
            </a:pPr>
            <a:endParaRPr lang="en-US" dirty="0"/>
          </a:p>
          <a:p>
            <a:pPr marL="342900" indent="-342900">
              <a:buFont typeface="Courier New" panose="02070309020205020404" pitchFamily="49" charset="0"/>
              <a:buChar char="o"/>
            </a:pPr>
            <a:endParaRPr lang="en-US" dirty="0"/>
          </a:p>
        </p:txBody>
      </p:sp>
      <p:grpSp>
        <p:nvGrpSpPr>
          <p:cNvPr id="14" name="Group 1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15"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E2D7D042-BA2C-6ACB-805E-27288FDD7FD9}"/>
              </a:ext>
            </a:extLst>
          </p:cNvPr>
          <p:cNvSpPr txBox="1"/>
          <p:nvPr/>
        </p:nvSpPr>
        <p:spPr>
          <a:xfrm>
            <a:off x="6716750" y="2546206"/>
            <a:ext cx="5441429" cy="2890022"/>
          </a:xfrm>
          <a:prstGeom prst="rect">
            <a:avLst/>
          </a:prstGeom>
          <a:noFill/>
        </p:spPr>
        <p:txBody>
          <a:bodyPr wrap="square" rtlCol="0">
            <a:spAutoFit/>
          </a:bodyPr>
          <a:lstStyle/>
          <a:p>
            <a:r>
              <a:rPr lang="en-US" sz="2000" dirty="0"/>
              <a:t>Other variables available</a:t>
            </a:r>
          </a:p>
          <a:p>
            <a:pPr marL="617220" lvl="1" indent="-342900">
              <a:lnSpc>
                <a:spcPct val="110000"/>
              </a:lnSpc>
              <a:spcBef>
                <a:spcPts val="500"/>
              </a:spcBef>
              <a:buSzPct val="85000"/>
              <a:buFont typeface="Courier New" panose="02070309020205020404" pitchFamily="49" charset="0"/>
              <a:buChar char="o"/>
            </a:pPr>
            <a:r>
              <a:rPr lang="en-US" b="1" dirty="0">
                <a:solidFill>
                  <a:schemeClr val="tx2"/>
                </a:solidFill>
              </a:rPr>
              <a:t>Address</a:t>
            </a:r>
            <a:r>
              <a:rPr lang="en-US" dirty="0">
                <a:solidFill>
                  <a:schemeClr val="tx2"/>
                </a:solidFill>
              </a:rPr>
              <a:t> – House address</a:t>
            </a:r>
          </a:p>
          <a:p>
            <a:pPr marL="617220" lvl="1" indent="-342900">
              <a:lnSpc>
                <a:spcPct val="110000"/>
              </a:lnSpc>
              <a:spcBef>
                <a:spcPts val="500"/>
              </a:spcBef>
              <a:buSzPct val="85000"/>
              <a:buFont typeface="Courier New" panose="02070309020205020404" pitchFamily="49" charset="0"/>
              <a:buChar char="o"/>
            </a:pPr>
            <a:r>
              <a:rPr lang="en-US" b="1" dirty="0">
                <a:solidFill>
                  <a:schemeClr val="tx2"/>
                </a:solidFill>
              </a:rPr>
              <a:t>Zip Cod</a:t>
            </a:r>
            <a:r>
              <a:rPr lang="en-US" dirty="0">
                <a:solidFill>
                  <a:schemeClr val="tx2"/>
                </a:solidFill>
              </a:rPr>
              <a:t>e – zip code of the house</a:t>
            </a:r>
          </a:p>
          <a:p>
            <a:pPr marL="617220" lvl="1" indent="-342900">
              <a:lnSpc>
                <a:spcPct val="110000"/>
              </a:lnSpc>
              <a:spcBef>
                <a:spcPts val="500"/>
              </a:spcBef>
              <a:buSzPct val="85000"/>
              <a:buFont typeface="Courier New" panose="02070309020205020404" pitchFamily="49" charset="0"/>
              <a:buChar char="o"/>
            </a:pPr>
            <a:r>
              <a:rPr lang="en-US" b="1" dirty="0">
                <a:solidFill>
                  <a:schemeClr val="tx2"/>
                </a:solidFill>
              </a:rPr>
              <a:t>City Name </a:t>
            </a:r>
            <a:r>
              <a:rPr lang="en-US" dirty="0">
                <a:solidFill>
                  <a:schemeClr val="tx2"/>
                </a:solidFill>
              </a:rPr>
              <a:t>– city where the house is</a:t>
            </a:r>
          </a:p>
          <a:p>
            <a:pPr marL="617220" lvl="1" indent="-342900">
              <a:lnSpc>
                <a:spcPct val="110000"/>
              </a:lnSpc>
              <a:spcBef>
                <a:spcPts val="500"/>
              </a:spcBef>
              <a:buSzPct val="85000"/>
              <a:buFont typeface="Courier New" panose="02070309020205020404" pitchFamily="49" charset="0"/>
              <a:buChar char="o"/>
            </a:pPr>
            <a:r>
              <a:rPr lang="en-US" b="1" dirty="0">
                <a:solidFill>
                  <a:schemeClr val="tx2"/>
                </a:solidFill>
              </a:rPr>
              <a:t>Bedrooms</a:t>
            </a:r>
            <a:r>
              <a:rPr lang="en-US" dirty="0">
                <a:solidFill>
                  <a:schemeClr val="tx2"/>
                </a:solidFill>
              </a:rPr>
              <a:t> – number of bedrooms</a:t>
            </a:r>
          </a:p>
          <a:p>
            <a:pPr marL="617220" lvl="1" indent="-342900">
              <a:lnSpc>
                <a:spcPct val="110000"/>
              </a:lnSpc>
              <a:spcBef>
                <a:spcPts val="500"/>
              </a:spcBef>
              <a:buSzPct val="85000"/>
              <a:buFont typeface="Courier New" panose="02070309020205020404" pitchFamily="49" charset="0"/>
              <a:buChar char="o"/>
            </a:pPr>
            <a:r>
              <a:rPr lang="en-US" b="1" dirty="0">
                <a:solidFill>
                  <a:schemeClr val="tx2"/>
                </a:solidFill>
              </a:rPr>
              <a:t>Bathroom Count</a:t>
            </a:r>
            <a:r>
              <a:rPr lang="en-US" dirty="0">
                <a:solidFill>
                  <a:schemeClr val="tx2"/>
                </a:solidFill>
              </a:rPr>
              <a:t> – number and type of bathroom</a:t>
            </a:r>
          </a:p>
          <a:p>
            <a:pPr marL="617220" lvl="1" indent="-342900">
              <a:lnSpc>
                <a:spcPct val="110000"/>
              </a:lnSpc>
              <a:spcBef>
                <a:spcPts val="500"/>
              </a:spcBef>
              <a:buSzPct val="85000"/>
              <a:buFont typeface="Courier New" panose="02070309020205020404" pitchFamily="49" charset="0"/>
              <a:buChar char="o"/>
            </a:pPr>
            <a:r>
              <a:rPr lang="en-US" b="1" dirty="0">
                <a:solidFill>
                  <a:schemeClr val="tx2"/>
                </a:solidFill>
              </a:rPr>
              <a:t>Year Renovated </a:t>
            </a:r>
            <a:r>
              <a:rPr lang="en-US" dirty="0">
                <a:solidFill>
                  <a:schemeClr val="tx2"/>
                </a:solidFill>
              </a:rPr>
              <a:t>– year the house was renovated</a:t>
            </a:r>
          </a:p>
          <a:p>
            <a:pPr marL="742950" lvl="1" indent="-285750">
              <a:buFont typeface="Courier New" panose="02070309020205020404" pitchFamily="49" charset="0"/>
              <a:buChar char="o"/>
            </a:pPr>
            <a:endParaRPr lang="en-US" dirty="0"/>
          </a:p>
        </p:txBody>
      </p:sp>
      <p:sp>
        <p:nvSpPr>
          <p:cNvPr id="6" name="TextBox 5">
            <a:extLst>
              <a:ext uri="{FF2B5EF4-FFF2-40B4-BE49-F238E27FC236}">
                <a16:creationId xmlns:a16="http://schemas.microsoft.com/office/drawing/2014/main" id="{A4D08E0E-7B1E-6722-56E0-8068CB12A31E}"/>
              </a:ext>
            </a:extLst>
          </p:cNvPr>
          <p:cNvSpPr txBox="1"/>
          <p:nvPr/>
        </p:nvSpPr>
        <p:spPr>
          <a:xfrm>
            <a:off x="160919" y="6035845"/>
            <a:ext cx="6959409" cy="646331"/>
          </a:xfrm>
          <a:prstGeom prst="rect">
            <a:avLst/>
          </a:prstGeom>
          <a:noFill/>
        </p:spPr>
        <p:txBody>
          <a:bodyPr wrap="square" rtlCol="0">
            <a:spAutoFit/>
          </a:bodyPr>
          <a:lstStyle/>
          <a:p>
            <a:r>
              <a:rPr lang="en-US" dirty="0"/>
              <a:t>Some potential impact to these variables, are the economy, population size,  natural disasters,  crime in the area, and how desirable the area is</a:t>
            </a:r>
          </a:p>
        </p:txBody>
      </p:sp>
    </p:spTree>
    <p:extLst>
      <p:ext uri="{BB962C8B-B14F-4D97-AF65-F5344CB8AC3E}">
        <p14:creationId xmlns:p14="http://schemas.microsoft.com/office/powerpoint/2010/main" val="3963142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1DE76-F212-7A40-0D39-0DFD9FFFFD28}"/>
              </a:ext>
            </a:extLst>
          </p:cNvPr>
          <p:cNvSpPr>
            <a:spLocks noGrp="1"/>
          </p:cNvSpPr>
          <p:nvPr>
            <p:ph type="title"/>
          </p:nvPr>
        </p:nvSpPr>
        <p:spPr>
          <a:xfrm>
            <a:off x="1163612" y="301905"/>
            <a:ext cx="10134600" cy="1288489"/>
          </a:xfrm>
        </p:spPr>
        <p:txBody>
          <a:bodyPr/>
          <a:lstStyle/>
          <a:p>
            <a:pPr algn="ctr"/>
            <a:r>
              <a:rPr lang="en-US" dirty="0"/>
              <a:t>Histogram of Sale Date</a:t>
            </a:r>
          </a:p>
        </p:txBody>
      </p:sp>
      <p:pic>
        <p:nvPicPr>
          <p:cNvPr id="1026" name="Picture 2">
            <a:extLst>
              <a:ext uri="{FF2B5EF4-FFF2-40B4-BE49-F238E27FC236}">
                <a16:creationId xmlns:a16="http://schemas.microsoft.com/office/drawing/2014/main" id="{40464841-8A5B-9778-3F4D-8EBF3B0146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1829" y="1702904"/>
            <a:ext cx="5401411" cy="38601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D44A907-979C-9411-A08C-7D0581A181C8}"/>
              </a:ext>
            </a:extLst>
          </p:cNvPr>
          <p:cNvSpPr txBox="1"/>
          <p:nvPr/>
        </p:nvSpPr>
        <p:spPr>
          <a:xfrm>
            <a:off x="467193" y="5675549"/>
            <a:ext cx="11527437" cy="923330"/>
          </a:xfrm>
          <a:prstGeom prst="rect">
            <a:avLst/>
          </a:prstGeom>
          <a:noFill/>
        </p:spPr>
        <p:txBody>
          <a:bodyPr wrap="square" rtlCol="0">
            <a:spAutoFit/>
          </a:bodyPr>
          <a:lstStyle/>
          <a:p>
            <a:r>
              <a:rPr lang="en-US" dirty="0"/>
              <a:t>This could be classified as a bimodal histogram with the modes marked at the late 2006/early 2007 and 2013.  There are no outliers present and a pattern of peaks and valleys. The valley that seems to separate the two sections is the year 2009.  The pattern of having peaks and valleys does make sense as the housing market changes every year economically.</a:t>
            </a:r>
          </a:p>
        </p:txBody>
      </p:sp>
      <p:sp>
        <p:nvSpPr>
          <p:cNvPr id="7" name="TextBox 6">
            <a:extLst>
              <a:ext uri="{FF2B5EF4-FFF2-40B4-BE49-F238E27FC236}">
                <a16:creationId xmlns:a16="http://schemas.microsoft.com/office/drawing/2014/main" id="{1D216B40-E098-DD45-8801-F52FB9636496}"/>
              </a:ext>
            </a:extLst>
          </p:cNvPr>
          <p:cNvSpPr txBox="1"/>
          <p:nvPr/>
        </p:nvSpPr>
        <p:spPr>
          <a:xfrm>
            <a:off x="7997252" y="2690336"/>
            <a:ext cx="2046158" cy="1477328"/>
          </a:xfrm>
          <a:prstGeom prst="rect">
            <a:avLst/>
          </a:prstGeom>
          <a:noFill/>
        </p:spPr>
        <p:txBody>
          <a:bodyPr wrap="square">
            <a:spAutoFit/>
          </a:bodyPr>
          <a:lstStyle/>
          <a:p>
            <a:r>
              <a:rPr lang="en-US" dirty="0"/>
              <a:t>SALE DATE</a:t>
            </a:r>
          </a:p>
          <a:p>
            <a:r>
              <a:rPr lang="en-US" dirty="0"/>
              <a:t>Mean: 2011-07-28</a:t>
            </a:r>
          </a:p>
          <a:p>
            <a:r>
              <a:rPr lang="en-US" dirty="0"/>
              <a:t>Mode: 2008-07-01</a:t>
            </a:r>
          </a:p>
          <a:p>
            <a:r>
              <a:rPr lang="en-US" dirty="0"/>
              <a:t>Spread: Bimodal</a:t>
            </a:r>
          </a:p>
          <a:p>
            <a:r>
              <a:rPr lang="en-US" dirty="0"/>
              <a:t>Tails: N/A</a:t>
            </a:r>
          </a:p>
        </p:txBody>
      </p:sp>
    </p:spTree>
    <p:extLst>
      <p:ext uri="{BB962C8B-B14F-4D97-AF65-F5344CB8AC3E}">
        <p14:creationId xmlns:p14="http://schemas.microsoft.com/office/powerpoint/2010/main" val="4284780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6D44B-D3E8-46CB-4065-8F1926BB2165}"/>
              </a:ext>
            </a:extLst>
          </p:cNvPr>
          <p:cNvSpPr>
            <a:spLocks noGrp="1"/>
          </p:cNvSpPr>
          <p:nvPr>
            <p:ph type="title"/>
          </p:nvPr>
        </p:nvSpPr>
        <p:spPr>
          <a:xfrm>
            <a:off x="1028700" y="0"/>
            <a:ext cx="10134600" cy="1288489"/>
          </a:xfrm>
        </p:spPr>
        <p:txBody>
          <a:bodyPr/>
          <a:lstStyle/>
          <a:p>
            <a:pPr algn="ctr"/>
            <a:r>
              <a:rPr lang="en-US" dirty="0"/>
              <a:t>Histogram of Sale Price</a:t>
            </a:r>
          </a:p>
        </p:txBody>
      </p:sp>
      <p:pic>
        <p:nvPicPr>
          <p:cNvPr id="2050" name="Picture 2">
            <a:extLst>
              <a:ext uri="{FF2B5EF4-FFF2-40B4-BE49-F238E27FC236}">
                <a16:creationId xmlns:a16="http://schemas.microsoft.com/office/drawing/2014/main" id="{97B271D0-6D4B-5A6F-5E50-F67BB824CF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4066" y="1417923"/>
            <a:ext cx="5714930" cy="40221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EC44E81-8818-7FA5-336E-E7BD760B3E79}"/>
              </a:ext>
            </a:extLst>
          </p:cNvPr>
          <p:cNvSpPr txBox="1"/>
          <p:nvPr/>
        </p:nvSpPr>
        <p:spPr>
          <a:xfrm>
            <a:off x="344774" y="5450185"/>
            <a:ext cx="11502452" cy="923330"/>
          </a:xfrm>
          <a:prstGeom prst="rect">
            <a:avLst/>
          </a:prstGeom>
          <a:noFill/>
        </p:spPr>
        <p:txBody>
          <a:bodyPr wrap="square" rtlCol="0">
            <a:spAutoFit/>
          </a:bodyPr>
          <a:lstStyle/>
          <a:p>
            <a:r>
              <a:rPr lang="en-US" dirty="0"/>
              <a:t>This histogram is unimodal and skewed to the right as the tail is leading to the higher sale price values. There are no clear isolated outliers. The tail here is most likely caused by houses of greater value being sold but in low volume due to the price. It seems on average a house goes for approximately $625,000.</a:t>
            </a:r>
          </a:p>
        </p:txBody>
      </p:sp>
      <p:sp>
        <p:nvSpPr>
          <p:cNvPr id="6" name="TextBox 5">
            <a:extLst>
              <a:ext uri="{FF2B5EF4-FFF2-40B4-BE49-F238E27FC236}">
                <a16:creationId xmlns:a16="http://schemas.microsoft.com/office/drawing/2014/main" id="{7337F34C-3413-11D7-C717-1AF659FE5243}"/>
              </a:ext>
            </a:extLst>
          </p:cNvPr>
          <p:cNvSpPr txBox="1"/>
          <p:nvPr/>
        </p:nvSpPr>
        <p:spPr>
          <a:xfrm>
            <a:off x="8285188" y="2630673"/>
            <a:ext cx="2878112" cy="1477328"/>
          </a:xfrm>
          <a:prstGeom prst="rect">
            <a:avLst/>
          </a:prstGeom>
          <a:noFill/>
        </p:spPr>
        <p:txBody>
          <a:bodyPr wrap="square" rtlCol="0">
            <a:spAutoFit/>
          </a:bodyPr>
          <a:lstStyle/>
          <a:p>
            <a:r>
              <a:rPr lang="en-US" dirty="0"/>
              <a:t>SALE PRICE</a:t>
            </a:r>
          </a:p>
          <a:p>
            <a:r>
              <a:rPr lang="en-US" dirty="0"/>
              <a:t>Mean: $660737.75</a:t>
            </a:r>
          </a:p>
          <a:p>
            <a:r>
              <a:rPr lang="en-US" dirty="0"/>
              <a:t>Mode: $550,000</a:t>
            </a:r>
          </a:p>
          <a:p>
            <a:r>
              <a:rPr lang="en-US" dirty="0"/>
              <a:t>Spread: Unimodal, skew right</a:t>
            </a:r>
          </a:p>
          <a:p>
            <a:r>
              <a:rPr lang="en-US" dirty="0"/>
              <a:t>Tails: leading to upper end</a:t>
            </a:r>
          </a:p>
        </p:txBody>
      </p:sp>
    </p:spTree>
    <p:extLst>
      <p:ext uri="{BB962C8B-B14F-4D97-AF65-F5344CB8AC3E}">
        <p14:creationId xmlns:p14="http://schemas.microsoft.com/office/powerpoint/2010/main" val="310674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35CAD-889B-3B48-55E1-3C26EBABE298}"/>
              </a:ext>
            </a:extLst>
          </p:cNvPr>
          <p:cNvSpPr>
            <a:spLocks noGrp="1"/>
          </p:cNvSpPr>
          <p:nvPr>
            <p:ph type="title"/>
          </p:nvPr>
        </p:nvSpPr>
        <p:spPr>
          <a:xfrm>
            <a:off x="1028700" y="-425518"/>
            <a:ext cx="10134600" cy="1288489"/>
          </a:xfrm>
        </p:spPr>
        <p:txBody>
          <a:bodyPr/>
          <a:lstStyle/>
          <a:p>
            <a:pPr algn="ctr"/>
            <a:r>
              <a:rPr lang="en-US" dirty="0"/>
              <a:t>Histogram of Livable Square Footage</a:t>
            </a:r>
          </a:p>
        </p:txBody>
      </p:sp>
      <p:pic>
        <p:nvPicPr>
          <p:cNvPr id="3078" name="Picture 6">
            <a:extLst>
              <a:ext uri="{FF2B5EF4-FFF2-40B4-BE49-F238E27FC236}">
                <a16:creationId xmlns:a16="http://schemas.microsoft.com/office/drawing/2014/main" id="{E019D7E3-1728-7709-9F56-39671E30D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60" y="1185005"/>
            <a:ext cx="6355829" cy="43520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31155AC-1021-71E1-785E-324A87B662DB}"/>
              </a:ext>
            </a:extLst>
          </p:cNvPr>
          <p:cNvSpPr txBox="1"/>
          <p:nvPr/>
        </p:nvSpPr>
        <p:spPr>
          <a:xfrm>
            <a:off x="209862" y="5537026"/>
            <a:ext cx="11772276" cy="1200329"/>
          </a:xfrm>
          <a:prstGeom prst="rect">
            <a:avLst/>
          </a:prstGeom>
          <a:noFill/>
        </p:spPr>
        <p:txBody>
          <a:bodyPr wrap="square" rtlCol="0">
            <a:spAutoFit/>
          </a:bodyPr>
          <a:lstStyle/>
          <a:p>
            <a:r>
              <a:rPr lang="en-US" dirty="0"/>
              <a:t>This is a unimodal histogram with a strong skew right and outliers. There is a slight tail leading toward the higher end of livable square footage. There is an outlier around 13250sqft. This is most likely a mistyping in the dataset as there is only one isolated bin. If this outlier was removed the histogram would still resemble skew right as there is still a tail going toward the upper however that skew would full under a slight skew right.</a:t>
            </a:r>
          </a:p>
        </p:txBody>
      </p:sp>
      <p:sp>
        <p:nvSpPr>
          <p:cNvPr id="7" name="TextBox 6">
            <a:extLst>
              <a:ext uri="{FF2B5EF4-FFF2-40B4-BE49-F238E27FC236}">
                <a16:creationId xmlns:a16="http://schemas.microsoft.com/office/drawing/2014/main" id="{01A80B4B-2C40-CDC1-8ACF-D94215BCAD38}"/>
              </a:ext>
            </a:extLst>
          </p:cNvPr>
          <p:cNvSpPr txBox="1"/>
          <p:nvPr/>
        </p:nvSpPr>
        <p:spPr>
          <a:xfrm>
            <a:off x="7955570" y="2622351"/>
            <a:ext cx="4026568" cy="1477328"/>
          </a:xfrm>
          <a:prstGeom prst="rect">
            <a:avLst/>
          </a:prstGeom>
          <a:noFill/>
        </p:spPr>
        <p:txBody>
          <a:bodyPr wrap="square" rtlCol="0">
            <a:spAutoFit/>
          </a:bodyPr>
          <a:lstStyle/>
          <a:p>
            <a:r>
              <a:rPr lang="en-US" dirty="0"/>
              <a:t>SQFT LIVING</a:t>
            </a:r>
          </a:p>
          <a:p>
            <a:r>
              <a:rPr lang="en-US" dirty="0"/>
              <a:t>Mean: 2539.51sqft</a:t>
            </a:r>
          </a:p>
          <a:p>
            <a:r>
              <a:rPr lang="en-US" dirty="0"/>
              <a:t>Mode: 1510sqft</a:t>
            </a:r>
          </a:p>
          <a:p>
            <a:r>
              <a:rPr lang="en-US" dirty="0"/>
              <a:t>Spread: Unimodal, skew right</a:t>
            </a:r>
          </a:p>
          <a:p>
            <a:r>
              <a:rPr lang="en-US" dirty="0"/>
              <a:t>Tails: leading toward upper end</a:t>
            </a:r>
          </a:p>
        </p:txBody>
      </p:sp>
    </p:spTree>
    <p:extLst>
      <p:ext uri="{BB962C8B-B14F-4D97-AF65-F5344CB8AC3E}">
        <p14:creationId xmlns:p14="http://schemas.microsoft.com/office/powerpoint/2010/main" val="2654953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7579-E4AA-DCA0-05E7-8A9BEAFB9024}"/>
              </a:ext>
            </a:extLst>
          </p:cNvPr>
          <p:cNvSpPr>
            <a:spLocks noGrp="1"/>
          </p:cNvSpPr>
          <p:nvPr>
            <p:ph type="title"/>
          </p:nvPr>
        </p:nvSpPr>
        <p:spPr>
          <a:xfrm>
            <a:off x="1028700" y="-109185"/>
            <a:ext cx="10134600" cy="1288489"/>
          </a:xfrm>
        </p:spPr>
        <p:txBody>
          <a:bodyPr/>
          <a:lstStyle/>
          <a:p>
            <a:pPr algn="ctr"/>
            <a:r>
              <a:rPr lang="en-US" dirty="0"/>
              <a:t>Histogram of Lot Square Footage</a:t>
            </a:r>
          </a:p>
        </p:txBody>
      </p:sp>
      <p:pic>
        <p:nvPicPr>
          <p:cNvPr id="4098" name="Picture 2">
            <a:extLst>
              <a:ext uri="{FF2B5EF4-FFF2-40B4-BE49-F238E27FC236}">
                <a16:creationId xmlns:a16="http://schemas.microsoft.com/office/drawing/2014/main" id="{FB30161C-278E-237A-FDDA-AF521D81B2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8700" y="1388549"/>
            <a:ext cx="5881141" cy="41286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45E3BCF-698B-3559-C339-79C4C55A2E5E}"/>
              </a:ext>
            </a:extLst>
          </p:cNvPr>
          <p:cNvSpPr txBox="1"/>
          <p:nvPr/>
        </p:nvSpPr>
        <p:spPr>
          <a:xfrm>
            <a:off x="354767" y="5517229"/>
            <a:ext cx="11482465" cy="1200329"/>
          </a:xfrm>
          <a:prstGeom prst="rect">
            <a:avLst/>
          </a:prstGeom>
          <a:noFill/>
        </p:spPr>
        <p:txBody>
          <a:bodyPr wrap="square" rtlCol="0">
            <a:spAutoFit/>
          </a:bodyPr>
          <a:lstStyle/>
          <a:p>
            <a:r>
              <a:rPr lang="en-US" dirty="0"/>
              <a:t>This is a unimodal histogram with a strong skew right as the tail head to the upper end. Similar to the sale price the square footage of the lot varies. Most common as lots with less land, such as neighborhoods. There are farmlands and cabins to consider here which could be the cause of the tail. Seeing as there is no isolated outlier I do not believe any correction could be made while still representing the data accurately.</a:t>
            </a:r>
          </a:p>
        </p:txBody>
      </p:sp>
      <p:sp>
        <p:nvSpPr>
          <p:cNvPr id="6" name="TextBox 5">
            <a:extLst>
              <a:ext uri="{FF2B5EF4-FFF2-40B4-BE49-F238E27FC236}">
                <a16:creationId xmlns:a16="http://schemas.microsoft.com/office/drawing/2014/main" id="{A4A65061-E331-7831-E460-FFECEF6CA497}"/>
              </a:ext>
            </a:extLst>
          </p:cNvPr>
          <p:cNvSpPr txBox="1"/>
          <p:nvPr/>
        </p:nvSpPr>
        <p:spPr>
          <a:xfrm>
            <a:off x="8122567" y="2714225"/>
            <a:ext cx="2930181" cy="1477328"/>
          </a:xfrm>
          <a:prstGeom prst="rect">
            <a:avLst/>
          </a:prstGeom>
          <a:noFill/>
        </p:spPr>
        <p:txBody>
          <a:bodyPr wrap="square" rtlCol="0">
            <a:spAutoFit/>
          </a:bodyPr>
          <a:lstStyle/>
          <a:p>
            <a:r>
              <a:rPr lang="en-US" dirty="0"/>
              <a:t>SQFT LOT</a:t>
            </a:r>
          </a:p>
          <a:p>
            <a:r>
              <a:rPr lang="en-US" dirty="0"/>
              <a:t>Mean: 22228.57sqft</a:t>
            </a:r>
          </a:p>
          <a:p>
            <a:r>
              <a:rPr lang="en-US" dirty="0"/>
              <a:t>Mode: 8400sqft</a:t>
            </a:r>
          </a:p>
          <a:p>
            <a:r>
              <a:rPr lang="en-US" dirty="0"/>
              <a:t>Spread: Unimodal, skew right</a:t>
            </a:r>
          </a:p>
          <a:p>
            <a:r>
              <a:rPr lang="en-US" dirty="0"/>
              <a:t>Tails: leading to upper end</a:t>
            </a:r>
          </a:p>
        </p:txBody>
      </p:sp>
    </p:spTree>
    <p:extLst>
      <p:ext uri="{BB962C8B-B14F-4D97-AF65-F5344CB8AC3E}">
        <p14:creationId xmlns:p14="http://schemas.microsoft.com/office/powerpoint/2010/main" val="2905926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AB48-2C99-2FE9-089D-7D6B02B45EFA}"/>
              </a:ext>
            </a:extLst>
          </p:cNvPr>
          <p:cNvSpPr>
            <a:spLocks noGrp="1"/>
          </p:cNvSpPr>
          <p:nvPr>
            <p:ph type="title"/>
          </p:nvPr>
        </p:nvSpPr>
        <p:spPr>
          <a:xfrm>
            <a:off x="1028700" y="-296801"/>
            <a:ext cx="10134600" cy="1288489"/>
          </a:xfrm>
        </p:spPr>
        <p:txBody>
          <a:bodyPr/>
          <a:lstStyle/>
          <a:p>
            <a:pPr algn="ctr"/>
            <a:r>
              <a:rPr lang="en-US" dirty="0"/>
              <a:t>Histogram of  Year Built</a:t>
            </a:r>
          </a:p>
        </p:txBody>
      </p:sp>
      <p:pic>
        <p:nvPicPr>
          <p:cNvPr id="5122" name="Picture 2">
            <a:extLst>
              <a:ext uri="{FF2B5EF4-FFF2-40B4-BE49-F238E27FC236}">
                <a16:creationId xmlns:a16="http://schemas.microsoft.com/office/drawing/2014/main" id="{21FC2880-C8C4-97B7-465A-51C86C7B9B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8300" y="1367691"/>
            <a:ext cx="5682001" cy="41226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9035911-F3DF-1443-821F-D8B7120B255C}"/>
              </a:ext>
            </a:extLst>
          </p:cNvPr>
          <p:cNvSpPr txBox="1"/>
          <p:nvPr/>
        </p:nvSpPr>
        <p:spPr>
          <a:xfrm>
            <a:off x="479686" y="5310226"/>
            <a:ext cx="10852878" cy="1200329"/>
          </a:xfrm>
          <a:prstGeom prst="rect">
            <a:avLst/>
          </a:prstGeom>
          <a:noFill/>
        </p:spPr>
        <p:txBody>
          <a:bodyPr wrap="square" rtlCol="0">
            <a:spAutoFit/>
          </a:bodyPr>
          <a:lstStyle/>
          <a:p>
            <a:r>
              <a:rPr lang="en-US" dirty="0"/>
              <a:t>At first glance this is a unimodal histogram however a case could be made that it is bimodal with the valley just before 2000. This histogram is skewed left with a tail heading towards the lower end. There does seem to be an outlier just after 1900. The overall pattern makes sense as older homes are not sold as easily of have not lasted over the years. Homes that are build more recently tend to be a buys first choice which could explain the skew of the histogram.</a:t>
            </a:r>
          </a:p>
        </p:txBody>
      </p:sp>
      <p:sp>
        <p:nvSpPr>
          <p:cNvPr id="5" name="TextBox 4">
            <a:extLst>
              <a:ext uri="{FF2B5EF4-FFF2-40B4-BE49-F238E27FC236}">
                <a16:creationId xmlns:a16="http://schemas.microsoft.com/office/drawing/2014/main" id="{7EFCAC9A-6A40-75DA-F040-49FB0709A806}"/>
              </a:ext>
            </a:extLst>
          </p:cNvPr>
          <p:cNvSpPr txBox="1"/>
          <p:nvPr/>
        </p:nvSpPr>
        <p:spPr>
          <a:xfrm>
            <a:off x="8158915" y="2464260"/>
            <a:ext cx="2698229" cy="1477328"/>
          </a:xfrm>
          <a:prstGeom prst="rect">
            <a:avLst/>
          </a:prstGeom>
          <a:noFill/>
        </p:spPr>
        <p:txBody>
          <a:bodyPr wrap="square" rtlCol="0">
            <a:spAutoFit/>
          </a:bodyPr>
          <a:lstStyle/>
          <a:p>
            <a:r>
              <a:rPr lang="en-US" dirty="0"/>
              <a:t>YEAR BUILT</a:t>
            </a:r>
          </a:p>
          <a:p>
            <a:r>
              <a:rPr lang="en-US" dirty="0"/>
              <a:t>Mean: 1993</a:t>
            </a:r>
          </a:p>
          <a:p>
            <a:r>
              <a:rPr lang="en-US" dirty="0"/>
              <a:t>Mode: 2007</a:t>
            </a:r>
          </a:p>
          <a:p>
            <a:r>
              <a:rPr lang="en-US" dirty="0"/>
              <a:t>Spread: unimodal, skew left</a:t>
            </a:r>
          </a:p>
          <a:p>
            <a:r>
              <a:rPr lang="en-US" dirty="0"/>
              <a:t>Tails: leading to lower end</a:t>
            </a:r>
          </a:p>
        </p:txBody>
      </p:sp>
    </p:spTree>
    <p:extLst>
      <p:ext uri="{BB962C8B-B14F-4D97-AF65-F5344CB8AC3E}">
        <p14:creationId xmlns:p14="http://schemas.microsoft.com/office/powerpoint/2010/main" val="4045789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5B42-C1F4-5E24-0961-CED3443489D4}"/>
              </a:ext>
            </a:extLst>
          </p:cNvPr>
          <p:cNvSpPr>
            <a:spLocks noGrp="1"/>
          </p:cNvSpPr>
          <p:nvPr>
            <p:ph type="title"/>
          </p:nvPr>
        </p:nvSpPr>
        <p:spPr>
          <a:xfrm>
            <a:off x="331927" y="-10618"/>
            <a:ext cx="10134600" cy="1288489"/>
          </a:xfrm>
        </p:spPr>
        <p:txBody>
          <a:bodyPr/>
          <a:lstStyle/>
          <a:p>
            <a:r>
              <a:rPr lang="en-US" dirty="0"/>
              <a:t>PMF</a:t>
            </a:r>
          </a:p>
        </p:txBody>
      </p:sp>
      <p:sp>
        <p:nvSpPr>
          <p:cNvPr id="5" name="TextBox 4">
            <a:extLst>
              <a:ext uri="{FF2B5EF4-FFF2-40B4-BE49-F238E27FC236}">
                <a16:creationId xmlns:a16="http://schemas.microsoft.com/office/drawing/2014/main" id="{9B76646A-5778-AF66-69E7-8561DCC7BCD2}"/>
              </a:ext>
            </a:extLst>
          </p:cNvPr>
          <p:cNvSpPr txBox="1"/>
          <p:nvPr/>
        </p:nvSpPr>
        <p:spPr>
          <a:xfrm>
            <a:off x="1317934" y="5970457"/>
            <a:ext cx="10418164" cy="646331"/>
          </a:xfrm>
          <a:prstGeom prst="rect">
            <a:avLst/>
          </a:prstGeom>
          <a:noFill/>
        </p:spPr>
        <p:txBody>
          <a:bodyPr wrap="square" rtlCol="0">
            <a:spAutoFit/>
          </a:bodyPr>
          <a:lstStyle/>
          <a:p>
            <a:r>
              <a:rPr lang="en-US" dirty="0"/>
              <a:t>Bathrooms tend to come in the style of a full rather than a 3qtr. It does appear there is an outlier skewing the distributions</a:t>
            </a:r>
          </a:p>
        </p:txBody>
      </p:sp>
      <p:pic>
        <p:nvPicPr>
          <p:cNvPr id="6160" name="Picture 16">
            <a:extLst>
              <a:ext uri="{FF2B5EF4-FFF2-40B4-BE49-F238E27FC236}">
                <a16:creationId xmlns:a16="http://schemas.microsoft.com/office/drawing/2014/main" id="{77363E0B-BD33-E21A-AF76-994126922F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925" y="1514873"/>
            <a:ext cx="5640098" cy="3828253"/>
          </a:xfrm>
          <a:prstGeom prst="rect">
            <a:avLst/>
          </a:prstGeom>
          <a:noFill/>
          <a:extLst>
            <a:ext uri="{909E8E84-426E-40DD-AFC4-6F175D3DCCD1}">
              <a14:hiddenFill xmlns:a14="http://schemas.microsoft.com/office/drawing/2010/main">
                <a:solidFill>
                  <a:srgbClr val="FFFFFF"/>
                </a:solidFill>
              </a14:hiddenFill>
            </a:ext>
          </a:extLst>
        </p:spPr>
      </p:pic>
      <p:pic>
        <p:nvPicPr>
          <p:cNvPr id="6164" name="Picture 20">
            <a:extLst>
              <a:ext uri="{FF2B5EF4-FFF2-40B4-BE49-F238E27FC236}">
                <a16:creationId xmlns:a16="http://schemas.microsoft.com/office/drawing/2014/main" id="{A91CE0F2-C68E-45E3-5D51-1C6D83EAC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14873"/>
            <a:ext cx="5640098" cy="3828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611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662B8-EDB9-3D8D-DA78-D171977E09EC}"/>
              </a:ext>
            </a:extLst>
          </p:cNvPr>
          <p:cNvSpPr>
            <a:spLocks noGrp="1"/>
          </p:cNvSpPr>
          <p:nvPr>
            <p:ph type="title"/>
          </p:nvPr>
        </p:nvSpPr>
        <p:spPr/>
        <p:txBody>
          <a:bodyPr/>
          <a:lstStyle/>
          <a:p>
            <a:r>
              <a:rPr lang="en-US" dirty="0"/>
              <a:t>CDF</a:t>
            </a:r>
          </a:p>
        </p:txBody>
      </p:sp>
      <p:pic>
        <p:nvPicPr>
          <p:cNvPr id="7170" name="Picture 2">
            <a:extLst>
              <a:ext uri="{FF2B5EF4-FFF2-40B4-BE49-F238E27FC236}">
                <a16:creationId xmlns:a16="http://schemas.microsoft.com/office/drawing/2014/main" id="{07BF0620-B610-4AF4-2EB3-C1A54AF313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89476" y="2309979"/>
            <a:ext cx="5634011" cy="38241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9AFCE1D-7ED8-F872-DC23-67626122942A}"/>
              </a:ext>
            </a:extLst>
          </p:cNvPr>
          <p:cNvSpPr txBox="1"/>
          <p:nvPr/>
        </p:nvSpPr>
        <p:spPr>
          <a:xfrm>
            <a:off x="779489" y="3102964"/>
            <a:ext cx="2083632" cy="1477328"/>
          </a:xfrm>
          <a:prstGeom prst="rect">
            <a:avLst/>
          </a:prstGeom>
          <a:noFill/>
        </p:spPr>
        <p:txBody>
          <a:bodyPr wrap="square" rtlCol="0">
            <a:spAutoFit/>
          </a:bodyPr>
          <a:lstStyle/>
          <a:p>
            <a:r>
              <a:rPr lang="en-US" b="0" i="0" dirty="0">
                <a:effectLst/>
                <a:latin typeface="-apple-system"/>
              </a:rPr>
              <a:t>We can see that 3qtr bathrooms are consistently not as favorable/common as full bathrooms.</a:t>
            </a:r>
            <a:endParaRPr lang="en-US" dirty="0"/>
          </a:p>
        </p:txBody>
      </p:sp>
    </p:spTree>
    <p:extLst>
      <p:ext uri="{BB962C8B-B14F-4D97-AF65-F5344CB8AC3E}">
        <p14:creationId xmlns:p14="http://schemas.microsoft.com/office/powerpoint/2010/main" val="3325511888"/>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670</TotalTime>
  <Words>1183</Words>
  <Application>Microsoft Macintosh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vt:lpstr>
      <vt:lpstr>Arial</vt:lpstr>
      <vt:lpstr>Bembo</vt:lpstr>
      <vt:lpstr>Courier New</vt:lpstr>
      <vt:lpstr>AdornVTI</vt:lpstr>
      <vt:lpstr>Housing Market Analysis</vt:lpstr>
      <vt:lpstr>Variables</vt:lpstr>
      <vt:lpstr>Histogram of Sale Date</vt:lpstr>
      <vt:lpstr>Histogram of Sale Price</vt:lpstr>
      <vt:lpstr>Histogram of Livable Square Footage</vt:lpstr>
      <vt:lpstr>Histogram of Lot Square Footage</vt:lpstr>
      <vt:lpstr>Histogram of  Year Built</vt:lpstr>
      <vt:lpstr>PMF</vt:lpstr>
      <vt:lpstr>CDF</vt:lpstr>
      <vt:lpstr>Analytical Distribution</vt:lpstr>
      <vt:lpstr>Scatter Plots</vt:lpstr>
      <vt:lpstr>Chapter 9 Method</vt:lpstr>
      <vt:lpstr>Regression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Thompson Lauren Michelle</dc:creator>
  <cp:lastModifiedBy>Thompson Lauren Michelle</cp:lastModifiedBy>
  <cp:revision>29</cp:revision>
  <dcterms:created xsi:type="dcterms:W3CDTF">2023-11-17T14:30:34Z</dcterms:created>
  <dcterms:modified xsi:type="dcterms:W3CDTF">2023-11-18T01:41:06Z</dcterms:modified>
</cp:coreProperties>
</file>