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5" r:id="rId3"/>
    <p:sldId id="289" r:id="rId4"/>
    <p:sldId id="307" r:id="rId5"/>
    <p:sldId id="306" r:id="rId6"/>
    <p:sldId id="328" r:id="rId7"/>
    <p:sldId id="317" r:id="rId8"/>
    <p:sldId id="329" r:id="rId9"/>
    <p:sldId id="325" r:id="rId10"/>
    <p:sldId id="318" r:id="rId11"/>
    <p:sldId id="326" r:id="rId12"/>
    <p:sldId id="322" r:id="rId13"/>
    <p:sldId id="324" r:id="rId14"/>
    <p:sldId id="330" r:id="rId15"/>
    <p:sldId id="315" r:id="rId16"/>
    <p:sldId id="32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 autoAdjust="0"/>
    <p:restoredTop sz="90732" autoAdjust="0"/>
  </p:normalViewPr>
  <p:slideViewPr>
    <p:cSldViewPr snapToGrid="0" snapToObjects="1">
      <p:cViewPr>
        <p:scale>
          <a:sx n="81" d="100"/>
          <a:sy n="81" d="100"/>
        </p:scale>
        <p:origin x="-146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65523-BCAF-E347-86AE-CD63A31D68D9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D283-10AC-8E4B-8E07-D8A7BF6C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7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BEE2-4DE2-8E45-8D51-FD3BD18462EE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1BA6-1103-204B-BD03-57ECC81F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5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discovered</a:t>
            </a:r>
            <a:r>
              <a:rPr lang="en-US" baseline="0" dirty="0" smtClean="0"/>
              <a:t> many technical challenges that affect the interpretation of single cell RNA-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results, especially batch effects across the single cell collections. This work was done by </a:t>
            </a:r>
            <a:r>
              <a:rPr lang="en-US" baseline="0" dirty="0" err="1" smtClean="0"/>
              <a:t>PoYuan</a:t>
            </a:r>
            <a:r>
              <a:rPr lang="en-US" baseline="0" dirty="0" smtClean="0"/>
              <a:t>, a postdoc in the lab, and John, a graduate student. Both unfortunately were unable to make it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DF1A-F0AE-4B8E-A165-DEDE295517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of us work on collaborative projects here in this lab. Sometimes I am astonished about how inefficient I was before I discovered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I would always start with a results folder and a code folder, then both of these would eventually spiral out of control, and I would have to start a new folder entirely when writing the paper.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DF1A-F0AE-4B8E-A165-DEDE29551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1BA6-1103-204B-BD03-57ECC81F6E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1BA6-1103-204B-BD03-57ECC81F6E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1BA6-1103-204B-BD03-57ECC81F6E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Trial run on my Mac</a:t>
            </a:r>
            <a:r>
              <a:rPr lang="en-US" baseline="0" dirty="0" smtClean="0"/>
              <a:t> OSX following </a:t>
            </a:r>
            <a:r>
              <a:rPr lang="en-US" dirty="0" smtClean="0"/>
              <a:t>http://</a:t>
            </a:r>
            <a:r>
              <a:rPr lang="en-US" dirty="0" err="1" smtClean="0"/>
              <a:t>ialsa.github.io</a:t>
            </a:r>
            <a:r>
              <a:rPr lang="en-US" dirty="0" smtClean="0"/>
              <a:t>/tutorials/</a:t>
            </a:r>
            <a:r>
              <a:rPr lang="en-US" dirty="0" err="1" smtClean="0"/>
              <a:t>gh</a:t>
            </a:r>
            <a:r>
              <a:rPr lang="en-US" dirty="0" smtClean="0"/>
              <a:t>-pages-</a:t>
            </a:r>
            <a:r>
              <a:rPr lang="en-US" dirty="0" err="1" smtClean="0"/>
              <a:t>setup.html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1BA6-1103-204B-BD03-57ECC81F6E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Trial run on my Mac</a:t>
            </a:r>
            <a:r>
              <a:rPr lang="en-US" baseline="0" dirty="0" smtClean="0"/>
              <a:t> OSX following </a:t>
            </a:r>
            <a:r>
              <a:rPr lang="en-US" dirty="0" smtClean="0"/>
              <a:t>http://</a:t>
            </a:r>
            <a:r>
              <a:rPr lang="en-US" dirty="0" err="1" smtClean="0"/>
              <a:t>ialsa.github.io</a:t>
            </a:r>
            <a:r>
              <a:rPr lang="en-US" dirty="0" smtClean="0"/>
              <a:t>/tutorials/</a:t>
            </a:r>
            <a:r>
              <a:rPr lang="en-US" dirty="0" err="1" smtClean="0"/>
              <a:t>gh</a:t>
            </a:r>
            <a:r>
              <a:rPr lang="en-US" dirty="0" smtClean="0"/>
              <a:t>-pages-</a:t>
            </a:r>
            <a:r>
              <a:rPr lang="en-US" dirty="0" err="1" smtClean="0"/>
              <a:t>setup.html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41BA6-1103-204B-BD03-57ECC81F6E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C875-B35A-0B4E-B021-107F2D88824B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615C-7476-0147-8A5C-C4F95A4104D7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BEB8-D4A1-2944-A86D-7D61C4E6A894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7CA-335B-C041-8E4C-3DC951E9F64F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06AE-95C6-9A48-B2BF-4A0034823E0D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D09C-1949-D14B-977B-2995A730FD70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4F8-56CC-DA49-A19F-C80786BC8406}" type="datetime1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BEC8-3915-4B4D-832D-EA1DC76A6AC3}" type="datetime1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AC0E-C6F9-794C-82F2-D0C77A93A9C6}" type="datetime1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EBB-793C-6243-9CE2-9DD1243E16FE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7D8-20D2-064D-86C4-66EFDC6298B3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2B99-59B8-EC45-9106-552CF9FAE9A6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E391-2B03-0D41-AFD5-AAA94A3C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alsa.github.io/tutorials/gh-pages-setup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hsiao999/ashlar.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56" y="106613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Collaborating on </a:t>
            </a:r>
            <a:r>
              <a:rPr lang="en-US" dirty="0" err="1" smtClean="0">
                <a:latin typeface="Gill Sans"/>
                <a:cs typeface="Gill Sans"/>
              </a:rPr>
              <a:t>GitHub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791" y="3307818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Stephens lab meeting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Joyce </a:t>
            </a:r>
            <a:r>
              <a:rPr lang="en-US" sz="2800" dirty="0" smtClean="0">
                <a:solidFill>
                  <a:srgbClr val="000000"/>
                </a:solidFill>
              </a:rPr>
              <a:t>Hsiao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2015</a:t>
            </a:r>
            <a:r>
              <a:rPr lang="en-US" sz="2800" dirty="0" smtClean="0">
                <a:solidFill>
                  <a:srgbClr val="000000"/>
                </a:solidFill>
              </a:rPr>
              <a:t>-12-</a:t>
            </a:r>
            <a:r>
              <a:rPr lang="en-US" sz="2800" dirty="0" smtClean="0">
                <a:solidFill>
                  <a:srgbClr val="000000"/>
                </a:solidFill>
              </a:rPr>
              <a:t>03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28624"/>
            <a:ext cx="8229600" cy="1143000"/>
          </a:xfrm>
        </p:spPr>
        <p:txBody>
          <a:bodyPr/>
          <a:lstStyle/>
          <a:p>
            <a:r>
              <a:rPr lang="en-US" dirty="0" smtClean="0"/>
              <a:t>B. Setting up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14376"/>
            <a:ext cx="8526104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 smtClean="0"/>
              <a:t>Reset </a:t>
            </a:r>
            <a:r>
              <a:rPr lang="en-US" sz="2600" dirty="0" err="1" smtClean="0"/>
              <a:t>git</a:t>
            </a:r>
            <a:r>
              <a:rPr lang="en-US" sz="2600" dirty="0" smtClean="0"/>
              <a:t> remote directory.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2. Go to to 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. Create a repo called ashlar-trial. 	Then, commit all files</a:t>
            </a:r>
          </a:p>
          <a:p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Font typeface="+mj-lt"/>
              <a:buAutoNum type="alphaLcPeriod"/>
            </a:pP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0675" y="1590692"/>
            <a:ext cx="686544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dirty="0" err="1" smtClean="0"/>
              <a:t>rm</a:t>
            </a:r>
            <a:r>
              <a:rPr lang="en-US" dirty="0" smtClean="0"/>
              <a:t> origin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https:/</a:t>
            </a:r>
            <a:r>
              <a:rPr lang="en-US" dirty="0" err="1" smtClean="0"/>
              <a:t>github.com</a:t>
            </a:r>
            <a:r>
              <a:rPr lang="en-US" dirty="0" smtClean="0"/>
              <a:t>/jhsiao999/ashlar-</a:t>
            </a:r>
            <a:r>
              <a:rPr lang="en-US" dirty="0" err="1" smtClean="0"/>
              <a:t>trial.git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75" y="3750120"/>
            <a:ext cx="686544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--all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“first commit”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3425725"/>
            <a:ext cx="8526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Setting up Jekyll pipeline. Here I assume you already have Ruby.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Producing the website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844" y="-172480"/>
            <a:ext cx="8229600" cy="1143000"/>
          </a:xfrm>
        </p:spPr>
        <p:txBody>
          <a:bodyPr/>
          <a:lstStyle/>
          <a:p>
            <a:r>
              <a:rPr lang="en-US" dirty="0" smtClean="0"/>
              <a:t>C. Producing the website (not publishing)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11</a:t>
            </a:fld>
            <a:endParaRPr lang="en-US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57200" y="863536"/>
            <a:ext cx="8229600" cy="185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algn="l"/>
            <a:r>
              <a:rPr lang="en-US" sz="2800" dirty="0" smtClean="0"/>
              <a:t>Approach 1: 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	</a:t>
            </a:r>
            <a:r>
              <a:rPr lang="en-US" sz="2800" dirty="0" err="1" smtClean="0"/>
              <a:t>Index.html</a:t>
            </a:r>
            <a:r>
              <a:rPr lang="en-US" sz="2800" dirty="0" smtClean="0"/>
              <a:t> is the table of content of your repository and 	contains hyperlinks to the listed content. You can use it as a 	TOC for your folder without ever publishing it. When 	published, </a:t>
            </a:r>
            <a:r>
              <a:rPr lang="en-US" sz="2800" dirty="0" err="1" smtClean="0"/>
              <a:t>index.html</a:t>
            </a:r>
            <a:r>
              <a:rPr lang="en-US" sz="2800" dirty="0" smtClean="0"/>
              <a:t> is the homepage of your </a:t>
            </a:r>
            <a:r>
              <a:rPr lang="en-US" sz="2800" dirty="0" err="1" smtClean="0"/>
              <a:t>webiste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94999" y="5642873"/>
            <a:ext cx="686544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cd analysis</a:t>
            </a:r>
          </a:p>
          <a:p>
            <a:r>
              <a:rPr lang="en-US" dirty="0" err="1"/>
              <a:t>sudo</a:t>
            </a:r>
            <a:r>
              <a:rPr lang="en-US" dirty="0"/>
              <a:t> gem install bundler</a:t>
            </a:r>
          </a:p>
          <a:p>
            <a:r>
              <a:rPr lang="en-US" dirty="0"/>
              <a:t>bundle </a:t>
            </a:r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8885" y="3887389"/>
            <a:ext cx="511092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cd analysis</a:t>
            </a:r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bundle exec </a:t>
            </a:r>
            <a:r>
              <a:rPr lang="en-US" dirty="0" err="1" smtClean="0"/>
              <a:t>jekyll</a:t>
            </a:r>
            <a:r>
              <a:rPr lang="en-US" dirty="0" smtClean="0"/>
              <a:t> serve</a:t>
            </a:r>
          </a:p>
          <a:p>
            <a:r>
              <a:rPr lang="en-US" dirty="0" smtClean="0"/>
              <a:t>Localhost:4000</a:t>
            </a:r>
            <a:endParaRPr lang="en-US" dirty="0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57200" y="2884332"/>
            <a:ext cx="7303246" cy="424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algn="l"/>
            <a:r>
              <a:rPr lang="en-US" sz="2400" dirty="0" smtClean="0"/>
              <a:t>Approach 2: Use Jekyll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79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0867"/>
            <a:ext cx="8229600" cy="1143000"/>
          </a:xfrm>
        </p:spPr>
        <p:txBody>
          <a:bodyPr/>
          <a:lstStyle/>
          <a:p>
            <a:r>
              <a:rPr lang="en-US" dirty="0" smtClean="0"/>
              <a:t>D. Publishing website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28603"/>
            <a:ext cx="85261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	Deploy to </a:t>
            </a:r>
            <a:r>
              <a:rPr lang="en-US" sz="2600" dirty="0" err="1" smtClean="0"/>
              <a:t>gh</a:t>
            </a:r>
            <a:r>
              <a:rPr lang="en-US" sz="2600" dirty="0" smtClean="0"/>
              <a:t>-pages. 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 smtClean="0"/>
          </a:p>
          <a:p>
            <a:endParaRPr lang="en-US" sz="26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	Give it a minute, then </a:t>
            </a:r>
            <a:r>
              <a:rPr lang="en-US" sz="2600" dirty="0" err="1" smtClean="0"/>
              <a:t>wala</a:t>
            </a:r>
            <a:r>
              <a:rPr lang="en-US" sz="2600" dirty="0" smtClean="0"/>
              <a:t>!</a:t>
            </a:r>
            <a:endParaRPr lang="en-US" sz="2600" dirty="0"/>
          </a:p>
          <a:p>
            <a:pPr marL="514350" indent="-514350">
              <a:buFont typeface="+mj-lt"/>
              <a:buAutoNum type="arabicPeriod" startAt="2"/>
            </a:pPr>
            <a:endParaRPr lang="en-US" sz="2600" dirty="0"/>
          </a:p>
          <a:p>
            <a:pPr marL="514350" indent="-514350">
              <a:buFont typeface="+mj-lt"/>
              <a:buAutoNum type="arabicPeriod" startAt="2"/>
            </a:pPr>
            <a:endParaRPr lang="en-US" sz="2600" dirty="0" smtClean="0"/>
          </a:p>
          <a:p>
            <a:pPr lvl="1"/>
            <a:endParaRPr lang="en-US" sz="2600" dirty="0" smtClean="0"/>
          </a:p>
          <a:p>
            <a:r>
              <a:rPr lang="en-US" sz="2600" dirty="0" smtClean="0"/>
              <a:t>	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959126" y="1599446"/>
            <a:ext cx="7428428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checkout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add –f .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commit –m “build site”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7966" y="3955330"/>
            <a:ext cx="7665008" cy="8368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https://jhsiao999.github.io/ashlar-trial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403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04947"/>
            <a:ext cx="8229600" cy="1143000"/>
          </a:xfrm>
        </p:spPr>
        <p:txBody>
          <a:bodyPr/>
          <a:lstStyle/>
          <a:p>
            <a:r>
              <a:rPr lang="en-US" dirty="0" smtClean="0"/>
              <a:t>E.  Add new analysis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8026" y="1615126"/>
            <a:ext cx="742842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branch</a:t>
            </a:r>
          </a:p>
          <a:p>
            <a:r>
              <a:rPr lang="en-US" sz="2000" dirty="0" smtClean="0"/>
              <a:t>cd analysis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add –f *html figures/*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commit –m “add new analysis”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028603"/>
            <a:ext cx="852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   If you’ve been working in the </a:t>
            </a:r>
            <a:r>
              <a:rPr lang="en-US" sz="2600" dirty="0" err="1" smtClean="0"/>
              <a:t>gh</a:t>
            </a:r>
            <a:r>
              <a:rPr lang="en-US" sz="2600" dirty="0" smtClean="0"/>
              <a:t>-pages branch,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026" y="4474706"/>
            <a:ext cx="742842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checkout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merge master</a:t>
            </a:r>
          </a:p>
          <a:p>
            <a:r>
              <a:rPr lang="en-US" sz="2000" dirty="0" smtClean="0"/>
              <a:t>cd analysis</a:t>
            </a:r>
          </a:p>
          <a:p>
            <a:r>
              <a:rPr lang="en-US" sz="2000" dirty="0" smtClean="0"/>
              <a:t>make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add --all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commit –m “build site”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602" y="3501630"/>
            <a:ext cx="85261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Push the master branch to the </a:t>
            </a:r>
            <a:r>
              <a:rPr lang="en-US" sz="2600" dirty="0" err="1" smtClean="0"/>
              <a:t>gh</a:t>
            </a:r>
            <a:r>
              <a:rPr lang="en-US" sz="2600" dirty="0" smtClean="0"/>
              <a:t>-branches, run Make file and then push the updates to the </a:t>
            </a:r>
            <a:r>
              <a:rPr lang="en-US" sz="2600" dirty="0" err="1" smtClean="0"/>
              <a:t>gh</a:t>
            </a:r>
            <a:r>
              <a:rPr lang="en-US" sz="2600" dirty="0" smtClean="0"/>
              <a:t>-branches:</a:t>
            </a:r>
          </a:p>
        </p:txBody>
      </p:sp>
    </p:spTree>
    <p:extLst>
      <p:ext uri="{BB962C8B-B14F-4D97-AF65-F5344CB8AC3E}">
        <p14:creationId xmlns:p14="http://schemas.microsoft.com/office/powerpoint/2010/main" val="274951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04947"/>
            <a:ext cx="8229600" cy="1143000"/>
          </a:xfrm>
        </p:spPr>
        <p:txBody>
          <a:bodyPr/>
          <a:lstStyle/>
          <a:p>
            <a:r>
              <a:rPr lang="en-US" dirty="0" smtClean="0"/>
              <a:t>E.  Add new analysis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8026" y="1552405"/>
            <a:ext cx="742842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branch</a:t>
            </a:r>
          </a:p>
          <a:p>
            <a:r>
              <a:rPr lang="en-US" sz="2000" dirty="0" smtClean="0"/>
              <a:t>cd analysis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add –f *html figures/*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commit –m “add new analysis”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840443"/>
            <a:ext cx="852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   If you’ve been working in the </a:t>
            </a:r>
            <a:r>
              <a:rPr lang="en-US" sz="2600" dirty="0" err="1" smtClean="0"/>
              <a:t>gh</a:t>
            </a:r>
            <a:r>
              <a:rPr lang="en-US" sz="2600" dirty="0" smtClean="0"/>
              <a:t>-pages branch,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026" y="4041112"/>
            <a:ext cx="742842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checkout master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merge </a:t>
            </a:r>
            <a:r>
              <a:rPr lang="en-US" sz="2000" dirty="0" err="1" smtClean="0"/>
              <a:t>gh</a:t>
            </a:r>
            <a:r>
              <a:rPr lang="en-US" sz="2000" dirty="0" smtClean="0"/>
              <a:t>-pages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add *</a:t>
            </a:r>
            <a:r>
              <a:rPr lang="en-US" sz="2000" dirty="0" err="1" smtClean="0"/>
              <a:t>Rmd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commit –m “add new analysis”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push origin master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794" y="3396620"/>
            <a:ext cx="852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   Then to update the master branches with the changes, 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94" y="5910074"/>
            <a:ext cx="85261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Likewise, if you work at the master branch, update the </a:t>
            </a:r>
            <a:r>
              <a:rPr lang="en-US" sz="2200" dirty="0" err="1" smtClean="0"/>
              <a:t>gh</a:t>
            </a:r>
            <a:r>
              <a:rPr lang="en-US" sz="2200" dirty="0" smtClean="0"/>
              <a:t>-pages branch when finished.</a:t>
            </a:r>
          </a:p>
        </p:txBody>
      </p:sp>
    </p:spTree>
    <p:extLst>
      <p:ext uri="{BB962C8B-B14F-4D97-AF65-F5344CB8AC3E}">
        <p14:creationId xmlns:p14="http://schemas.microsoft.com/office/powerpoint/2010/main" val="35392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645"/>
            <a:ext cx="8229600" cy="1143000"/>
          </a:xfrm>
        </p:spPr>
        <p:txBody>
          <a:bodyPr/>
          <a:lstStyle/>
          <a:p>
            <a:r>
              <a:rPr lang="en-US" dirty="0" smtClean="0"/>
              <a:t>A useful </a:t>
            </a:r>
            <a:r>
              <a:rPr lang="en-US" dirty="0" err="1" smtClean="0"/>
              <a:t>Git</a:t>
            </a:r>
            <a:r>
              <a:rPr lang="en-US" dirty="0" smtClean="0"/>
              <a:t> tip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241309"/>
            <a:ext cx="766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/jhsiao999/</a:t>
            </a:r>
            <a:r>
              <a:rPr lang="en-US" dirty="0" err="1"/>
              <a:t>singleCell-method#collaborating-on-the-project</a:t>
            </a:r>
            <a:endParaRPr lang="en-US" dirty="0"/>
          </a:p>
        </p:txBody>
      </p:sp>
      <p:pic>
        <p:nvPicPr>
          <p:cNvPr id="8" name="Picture 7" descr="Screenshot 2015-12-03 13.24.3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>
          <a:xfrm>
            <a:off x="172454" y="2593599"/>
            <a:ext cx="8748138" cy="3378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1455444"/>
            <a:ext cx="8463393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If &gt; 1 person contributes to the repo on a regular basis, </a:t>
            </a:r>
          </a:p>
          <a:p>
            <a:r>
              <a:rPr lang="en-US" sz="2800" dirty="0" smtClean="0"/>
              <a:t>do the following to avoid disasters!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0430" y="2522186"/>
            <a:ext cx="6681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gem update --system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0430" y="1678430"/>
            <a:ext cx="643078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You don't have write permissions for the /Library/Ruby/Gems/2.0.0 directory.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4360" y="1310269"/>
            <a:ext cx="8234236" cy="5241683"/>
            <a:chOff x="274360" y="750363"/>
            <a:chExt cx="8234236" cy="5241683"/>
          </a:xfrm>
        </p:grpSpPr>
        <p:grpSp>
          <p:nvGrpSpPr>
            <p:cNvPr id="8" name="Group 7"/>
            <p:cNvGrpSpPr/>
            <p:nvPr/>
          </p:nvGrpSpPr>
          <p:grpSpPr>
            <a:xfrm>
              <a:off x="2869013" y="750363"/>
              <a:ext cx="2963080" cy="3355500"/>
              <a:chOff x="2869013" y="925115"/>
              <a:chExt cx="2963080" cy="3355500"/>
            </a:xfrm>
          </p:grpSpPr>
          <p:pic>
            <p:nvPicPr>
              <p:cNvPr id="5" name="Picture 4" descr="imgres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729" y="1413463"/>
                <a:ext cx="1422400" cy="26924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213922" y="1034874"/>
                <a:ext cx="2414361" cy="37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Super awesome paper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9013" y="925115"/>
                <a:ext cx="2963080" cy="33555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379636" y="2247354"/>
              <a:ext cx="1348279" cy="9199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4360" y="3278977"/>
              <a:ext cx="2210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beta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520734" y="3645869"/>
              <a:ext cx="1348279" cy="9199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8974" y="4719705"/>
              <a:ext cx="166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1.0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6024143" y="3645869"/>
              <a:ext cx="1109196" cy="919988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74876" y="4708985"/>
              <a:ext cx="166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Teammate A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071175" y="2641791"/>
              <a:ext cx="1109196" cy="52555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46763" y="3377113"/>
              <a:ext cx="166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Teammate B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154123" y="4259711"/>
              <a:ext cx="0" cy="1338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15717" y="5622714"/>
              <a:ext cx="166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Manuscript</a:t>
              </a:r>
              <a:endParaRPr lang="en-US" dirty="0"/>
            </a:p>
          </p:txBody>
        </p:sp>
      </p:grpSp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489736" y="0"/>
            <a:ext cx="8229600" cy="1143000"/>
          </a:xfrm>
        </p:spPr>
        <p:txBody>
          <a:bodyPr/>
          <a:lstStyle/>
          <a:p>
            <a:r>
              <a:rPr lang="en-US" dirty="0" smtClean="0"/>
              <a:t>We work as a team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9736" y="0"/>
            <a:ext cx="8229600" cy="1143000"/>
          </a:xfrm>
        </p:spPr>
        <p:txBody>
          <a:bodyPr/>
          <a:lstStyle/>
          <a:p>
            <a:r>
              <a:rPr lang="en-US" dirty="0" smtClean="0"/>
              <a:t>Before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3" name="Picture 12" descr="Screenshot 2015-12-03 00.56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2" y="1143000"/>
            <a:ext cx="4797366" cy="526397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4985498" y="1327666"/>
            <a:ext cx="1285569" cy="24511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1067" y="1143000"/>
            <a:ext cx="27122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up-to-date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71067" y="2052435"/>
            <a:ext cx="27122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Results, beta version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85498" y="2285070"/>
            <a:ext cx="1285569" cy="18230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4985498" y="1327666"/>
            <a:ext cx="1285569" cy="909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1067" y="2973150"/>
            <a:ext cx="27122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 codes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4985498" y="1830352"/>
            <a:ext cx="1285569" cy="13274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71067" y="3738804"/>
            <a:ext cx="27122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 codes from collaborator 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4985498" y="1573369"/>
            <a:ext cx="1285569" cy="2350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71067" y="4408641"/>
            <a:ext cx="27122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files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71067" y="5062798"/>
            <a:ext cx="27122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Interim R objects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985498" y="2237101"/>
            <a:ext cx="1285569" cy="2350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1"/>
          </p:cNvCxnSpPr>
          <p:nvPr/>
        </p:nvCxnSpPr>
        <p:spPr>
          <a:xfrm>
            <a:off x="4985498" y="3412151"/>
            <a:ext cx="1285569" cy="18353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6598" y="-151974"/>
            <a:ext cx="8229600" cy="1143000"/>
          </a:xfrm>
        </p:spPr>
        <p:txBody>
          <a:bodyPr/>
          <a:lstStyle/>
          <a:p>
            <a:r>
              <a:rPr lang="en-US" dirty="0" smtClean="0"/>
              <a:t>Recommended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5" y="1143000"/>
            <a:ext cx="8510427" cy="5222194"/>
          </a:xfrm>
        </p:spPr>
        <p:txBody>
          <a:bodyPr>
            <a:normAutofit lnSpcReduction="10000"/>
          </a:bodyPr>
          <a:lstStyle/>
          <a:p>
            <a:pPr marL="914400" lvl="1" indent="-514350">
              <a:buFont typeface="Wingdings" charset="2"/>
              <a:buChar char="q"/>
            </a:pPr>
            <a:r>
              <a:rPr lang="en-US" dirty="0" smtClean="0"/>
              <a:t>Analysis (ALL </a:t>
            </a:r>
            <a:r>
              <a:rPr lang="en-US" dirty="0" err="1" smtClean="0"/>
              <a:t>Rmarkdown</a:t>
            </a:r>
            <a:r>
              <a:rPr lang="en-US" dirty="0" smtClean="0"/>
              <a:t> files and </a:t>
            </a:r>
            <a:r>
              <a:rPr lang="en-US" dirty="0" err="1" smtClean="0"/>
              <a:t>htmls</a:t>
            </a:r>
            <a:r>
              <a:rPr lang="en-US" dirty="0" smtClean="0"/>
              <a:t>)</a:t>
            </a:r>
          </a:p>
          <a:p>
            <a:pPr marL="1314450" lvl="2" indent="-514350">
              <a:buFont typeface="Wingdings" charset="2"/>
              <a:buChar char="q"/>
            </a:pPr>
            <a:r>
              <a:rPr lang="en-US" dirty="0" smtClean="0"/>
              <a:t>Figure (exported directly by user or as a by-product of </a:t>
            </a:r>
            <a:r>
              <a:rPr lang="en-US" dirty="0" err="1" smtClean="0"/>
              <a:t>Rmarkdown</a:t>
            </a:r>
            <a:r>
              <a:rPr lang="en-US" dirty="0" smtClean="0"/>
              <a:t> files)</a:t>
            </a:r>
          </a:p>
          <a:p>
            <a:pPr marL="1314450" lvl="2" indent="-514350">
              <a:buFont typeface="Wingdings" charset="2"/>
              <a:buChar char="q"/>
            </a:pPr>
            <a:r>
              <a:rPr lang="en-US" dirty="0" smtClean="0"/>
              <a:t>Output (R objects, work-in-progress analysis results)</a:t>
            </a:r>
          </a:p>
          <a:p>
            <a:pPr marL="800100" lvl="2" indent="0">
              <a:buNone/>
            </a:pPr>
            <a:endParaRPr lang="en-US" sz="1100" dirty="0" smtClean="0"/>
          </a:p>
          <a:p>
            <a:pPr marL="914400" lvl="1" indent="-514350">
              <a:buFont typeface="Wingdings" charset="2"/>
              <a:buChar char="q"/>
            </a:pPr>
            <a:r>
              <a:rPr lang="en-US" dirty="0" smtClean="0"/>
              <a:t>Code (bash scripts, fresh R functions, or R functions that may not contribute to method development)</a:t>
            </a:r>
          </a:p>
          <a:p>
            <a:pPr marL="400050" lvl="1" indent="0">
              <a:buNone/>
            </a:pPr>
            <a:endParaRPr lang="en-US" sz="1100" dirty="0" smtClean="0"/>
          </a:p>
          <a:p>
            <a:pPr marL="914400" lvl="1" indent="-514350">
              <a:buFont typeface="Wingdings" charset="2"/>
              <a:buChar char="q"/>
            </a:pPr>
            <a:r>
              <a:rPr lang="en-US" dirty="0"/>
              <a:t>Data (data that do not change frequently over the course the analysis, such as read count or phenotype information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endParaRPr lang="en-US" sz="1100" dirty="0" smtClean="0"/>
          </a:p>
          <a:p>
            <a:pPr marL="914400" lvl="1" indent="-514350">
              <a:buFont typeface="Wingdings" charset="2"/>
              <a:buChar char="q"/>
            </a:pPr>
            <a:r>
              <a:rPr lang="en-US" dirty="0" smtClean="0"/>
              <a:t>Docs (method drafts, slides, etc.)</a:t>
            </a:r>
          </a:p>
          <a:p>
            <a:pPr marL="400050" lvl="1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90994" y="124836"/>
            <a:ext cx="3308350" cy="546100"/>
            <a:chOff x="768206" y="1080611"/>
            <a:chExt cx="3308350" cy="546100"/>
          </a:xfrm>
        </p:grpSpPr>
        <p:pic>
          <p:nvPicPr>
            <p:cNvPr id="6" name="Picture 5" descr="Screenshot 2015-12-03 21.56.4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056" y="1106011"/>
              <a:ext cx="2984500" cy="520700"/>
            </a:xfrm>
            <a:prstGeom prst="rect">
              <a:avLst/>
            </a:prstGeom>
          </p:spPr>
        </p:pic>
        <p:pic>
          <p:nvPicPr>
            <p:cNvPr id="7" name="Picture 6" descr="Screenshot 2015-12-03 21.57.1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06" y="1080611"/>
              <a:ext cx="647700" cy="54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08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3565784"/>
            <a:ext cx="3198762" cy="59046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John </a:t>
            </a:r>
            <a:r>
              <a:rPr lang="en-US" sz="2800" dirty="0" err="1" smtClean="0"/>
              <a:t>Blischak</a:t>
            </a:r>
            <a:r>
              <a:rPr lang="en-US" sz="2800" dirty="0" smtClean="0"/>
              <a:t> says: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53" y="4403475"/>
            <a:ext cx="8229600" cy="13335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“Everything” goes into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project website hosted on </a:t>
            </a:r>
            <a:r>
              <a:rPr lang="en-US" sz="2800" dirty="0" err="1" smtClean="0"/>
              <a:t>GitHub</a:t>
            </a:r>
            <a:endParaRPr lang="en-US" sz="2800" dirty="0" smtClean="0"/>
          </a:p>
        </p:txBody>
      </p:sp>
      <p:pic>
        <p:nvPicPr>
          <p:cNvPr id="4" name="Picture 3" descr="Screenshot 2015-12-03 01.30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75" y="602870"/>
            <a:ext cx="2931726" cy="29629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6007" y="608860"/>
            <a:ext cx="4846229" cy="175880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workflow that works!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829" y="5737052"/>
            <a:ext cx="8406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jdblischak</a:t>
            </a:r>
            <a:r>
              <a:rPr lang="en-US" sz="2000" dirty="0"/>
              <a:t>/</a:t>
            </a:r>
            <a:r>
              <a:rPr lang="en-US" sz="2000" dirty="0" err="1" smtClean="0"/>
              <a:t>singleCellSeq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9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8641"/>
            <a:ext cx="8229600" cy="1143000"/>
          </a:xfrm>
        </p:spPr>
        <p:txBody>
          <a:bodyPr/>
          <a:lstStyle/>
          <a:p>
            <a:r>
              <a:rPr lang="en-US" dirty="0" smtClean="0"/>
              <a:t>Brief guide for first-timers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3868" y="1873900"/>
            <a:ext cx="51710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Making a project directory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Making </a:t>
            </a:r>
            <a:r>
              <a:rPr lang="en-US" sz="2800" dirty="0" err="1" smtClean="0"/>
              <a:t>htmls</a:t>
            </a:r>
            <a:endParaRPr lang="en-US" sz="28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Producing the website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Publishing the website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Add new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338227"/>
            <a:ext cx="8420736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Where I learned about this:</a:t>
            </a:r>
          </a:p>
          <a:p>
            <a:r>
              <a:rPr lang="en-US" sz="2800" dirty="0">
                <a:hlinkClick r:id="rId2"/>
              </a:rPr>
              <a:t>http://ialsa.github.io/tutorials/gh-pages-</a:t>
            </a:r>
            <a:r>
              <a:rPr lang="en-US" sz="2800" dirty="0" smtClean="0">
                <a:hlinkClick r:id="rId2"/>
              </a:rPr>
              <a:t>setup.html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14707"/>
            <a:ext cx="8229600" cy="1143000"/>
          </a:xfrm>
        </p:spPr>
        <p:txBody>
          <a:bodyPr/>
          <a:lstStyle/>
          <a:p>
            <a:r>
              <a:rPr lang="en-US" dirty="0" smtClean="0"/>
              <a:t>A. Making a project directory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39027"/>
            <a:ext cx="8526104" cy="597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latin typeface="Gill Sans"/>
                <a:cs typeface="Gill Sans"/>
              </a:rPr>
              <a:t>Clone ashlar and rename the repository</a:t>
            </a:r>
          </a:p>
          <a:p>
            <a:endParaRPr lang="en-US" sz="2600" dirty="0" smtClean="0">
              <a:latin typeface="Gill Sans"/>
              <a:cs typeface="Gill Sans"/>
            </a:endParaRPr>
          </a:p>
          <a:p>
            <a:pPr marL="342900" indent="-342900">
              <a:buFont typeface="+mj-lt"/>
              <a:buAutoNum type="arabicPeriod"/>
            </a:pPr>
            <a:endParaRPr lang="en-US" sz="2600" dirty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 smtClean="0">
                <a:latin typeface="Gill Sans"/>
                <a:cs typeface="Gill Sans"/>
              </a:rPr>
              <a:t>Open </a:t>
            </a:r>
            <a:r>
              <a:rPr lang="en-US" sz="2600" dirty="0" err="1" smtClean="0">
                <a:latin typeface="Gill Sans"/>
                <a:cs typeface="Gill Sans"/>
              </a:rPr>
              <a:t>ashlar.Rproj</a:t>
            </a:r>
            <a:r>
              <a:rPr lang="en-US" sz="2600" dirty="0" smtClean="0">
                <a:latin typeface="Gill Sans"/>
                <a:cs typeface="Gill Sans"/>
              </a:rPr>
              <a:t> (R project object) in </a:t>
            </a:r>
            <a:r>
              <a:rPr lang="en-US" sz="2600" dirty="0">
                <a:latin typeface="Gill Sans"/>
                <a:cs typeface="Gill Sans"/>
              </a:rPr>
              <a:t>the </a:t>
            </a:r>
            <a:r>
              <a:rPr lang="en-US" sz="2600" dirty="0" smtClean="0">
                <a:latin typeface="Gill Sans"/>
                <a:cs typeface="Gill Sans"/>
              </a:rPr>
              <a:t>analysis directory. Once you do so, working directory of the current R session becomes </a:t>
            </a:r>
            <a:r>
              <a:rPr lang="en-US" sz="2600" i="1" dirty="0" smtClean="0">
                <a:latin typeface="Avenir Light"/>
                <a:cs typeface="Avenir Light"/>
              </a:rPr>
              <a:t>ashlar-trial/analysis. </a:t>
            </a:r>
            <a:r>
              <a:rPr lang="en-US" sz="2600" dirty="0" smtClean="0">
                <a:latin typeface="Gill Sans"/>
                <a:cs typeface="Gill Sans"/>
              </a:rPr>
              <a:t>No more specifying user-specific home directory. This is  especially when working on collaborative projects.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000" dirty="0" smtClean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600" dirty="0" smtClean="0">
                <a:latin typeface="Gill Sans"/>
                <a:cs typeface="Gill Sans"/>
              </a:rPr>
              <a:t>Add your project information: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i="1" dirty="0" smtClean="0">
                <a:latin typeface="Avenir Light"/>
                <a:cs typeface="Avenir Light"/>
              </a:rPr>
              <a:t>analysis/</a:t>
            </a:r>
            <a:r>
              <a:rPr lang="en-US" sz="2000" dirty="0" err="1" smtClean="0">
                <a:latin typeface="Gill Sans"/>
                <a:cs typeface="Gill Sans"/>
              </a:rPr>
              <a:t>About.Rmd</a:t>
            </a:r>
            <a:r>
              <a:rPr lang="en-US" sz="2000" dirty="0" smtClean="0">
                <a:latin typeface="Gill Sans"/>
                <a:cs typeface="Gill Sans"/>
              </a:rPr>
              <a:t> </a:t>
            </a:r>
            <a:r>
              <a:rPr lang="en-US" sz="2000" dirty="0">
                <a:latin typeface="Gill Sans"/>
                <a:cs typeface="Gill Sans"/>
              </a:rPr>
              <a:t>(project description</a:t>
            </a:r>
            <a:r>
              <a:rPr lang="en-US" sz="2000" dirty="0" smtClean="0">
                <a:latin typeface="Gill Sans"/>
                <a:cs typeface="Gill Sans"/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i="1" dirty="0">
                <a:latin typeface="Avenir Light"/>
                <a:cs typeface="Avenir Light"/>
              </a:rPr>
              <a:t>analysis/</a:t>
            </a:r>
            <a:r>
              <a:rPr lang="en-US" sz="2000" dirty="0" err="1" smtClean="0">
                <a:latin typeface="Gill Sans"/>
                <a:cs typeface="Gill Sans"/>
              </a:rPr>
              <a:t>Index.Rmd</a:t>
            </a:r>
            <a:r>
              <a:rPr lang="en-US" sz="2000" dirty="0" smtClean="0">
                <a:latin typeface="Gill Sans"/>
                <a:cs typeface="Gill Sans"/>
              </a:rPr>
              <a:t> (homepage for </a:t>
            </a:r>
            <a:r>
              <a:rPr lang="en-US" sz="2000" dirty="0">
                <a:latin typeface="Gill Sans"/>
                <a:cs typeface="Gill Sans"/>
              </a:rPr>
              <a:t>the website</a:t>
            </a:r>
            <a:r>
              <a:rPr lang="en-US" sz="2000" dirty="0" smtClean="0">
                <a:latin typeface="Gill Sans"/>
                <a:cs typeface="Gill Sans"/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i="1" dirty="0">
                <a:latin typeface="Avenir Light"/>
                <a:cs typeface="Avenir Light"/>
              </a:rPr>
              <a:t>analysis/</a:t>
            </a:r>
            <a:r>
              <a:rPr lang="en-US" sz="2000" dirty="0" err="1" smtClean="0">
                <a:latin typeface="Gill Sans"/>
                <a:cs typeface="Gill Sans"/>
              </a:rPr>
              <a:t>License.Rmd</a:t>
            </a:r>
            <a:r>
              <a:rPr lang="en-US" sz="2000" dirty="0" smtClean="0">
                <a:latin typeface="Gill Sans"/>
                <a:cs typeface="Gill Sans"/>
              </a:rPr>
              <a:t> (my default is Creative Common)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i="1" dirty="0">
                <a:latin typeface="Avenir Light"/>
                <a:cs typeface="Avenir Light"/>
              </a:rPr>
              <a:t>analysis/</a:t>
            </a:r>
            <a:r>
              <a:rPr lang="en-US" sz="2000" dirty="0" err="1" smtClean="0">
                <a:latin typeface="Gill Sans"/>
                <a:cs typeface="Gill Sans"/>
              </a:rPr>
              <a:t>Template.Rmd</a:t>
            </a:r>
            <a:r>
              <a:rPr lang="en-US" sz="2000" dirty="0" smtClean="0">
                <a:latin typeface="Gill Sans"/>
                <a:cs typeface="Gill Sans"/>
              </a:rPr>
              <a:t> </a:t>
            </a:r>
            <a:r>
              <a:rPr lang="en-US" sz="2000" dirty="0">
                <a:latin typeface="Gill Sans"/>
                <a:cs typeface="Gill Sans"/>
              </a:rPr>
              <a:t>(an example </a:t>
            </a:r>
            <a:r>
              <a:rPr lang="en-US" sz="2000" dirty="0" err="1">
                <a:latin typeface="Gill Sans"/>
                <a:cs typeface="Gill Sans"/>
              </a:rPr>
              <a:t>Rmarkdown</a:t>
            </a:r>
            <a:r>
              <a:rPr lang="en-US" sz="2000" dirty="0">
                <a:latin typeface="Gill Sans"/>
                <a:cs typeface="Gill Sans"/>
              </a:rPr>
              <a:t> template</a:t>
            </a:r>
            <a:r>
              <a:rPr lang="en-US" sz="2000" dirty="0" smtClean="0">
                <a:latin typeface="Gill Sans"/>
                <a:cs typeface="Gill Sans"/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i="1" dirty="0" smtClean="0">
                <a:latin typeface="Avenir Light"/>
                <a:cs typeface="Avenir Light"/>
              </a:rPr>
              <a:t>ashlar/</a:t>
            </a:r>
            <a:r>
              <a:rPr lang="en-US" sz="2000" dirty="0" err="1" smtClean="0">
                <a:latin typeface="Gill Sans"/>
                <a:cs typeface="Gill Sans"/>
              </a:rPr>
              <a:t>README.md</a:t>
            </a:r>
            <a:r>
              <a:rPr lang="en-US" sz="2000" dirty="0" smtClean="0">
                <a:latin typeface="Gill Sans"/>
                <a:cs typeface="Gill Sans"/>
              </a:rPr>
              <a:t> (</a:t>
            </a:r>
            <a:r>
              <a:rPr lang="en-US" sz="2000" dirty="0" err="1" smtClean="0">
                <a:latin typeface="Gill Sans"/>
                <a:cs typeface="Gill Sans"/>
              </a:rPr>
              <a:t>github</a:t>
            </a:r>
            <a:r>
              <a:rPr lang="en-US" sz="2000" dirty="0" smtClean="0">
                <a:latin typeface="Gill Sans"/>
                <a:cs typeface="Gill Sans"/>
              </a:rPr>
              <a:t> repo README)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i="1" dirty="0" smtClean="0">
                <a:latin typeface="Avenir Light"/>
                <a:cs typeface="Avenir Light"/>
              </a:rPr>
              <a:t>ashlar/</a:t>
            </a:r>
            <a:r>
              <a:rPr lang="en-US" sz="2000" dirty="0" smtClean="0">
                <a:latin typeface="Gill Sans"/>
                <a:cs typeface="Gill Sans"/>
              </a:rPr>
              <a:t>analysis/include/</a:t>
            </a:r>
            <a:r>
              <a:rPr lang="en-US" sz="2000" dirty="0" err="1" smtClean="0">
                <a:latin typeface="Gill Sans"/>
                <a:cs typeface="Gill Sans"/>
              </a:rPr>
              <a:t>before_body.html</a:t>
            </a:r>
            <a:r>
              <a:rPr lang="en-US" sz="2000" dirty="0" smtClean="0">
                <a:latin typeface="Gill Sans"/>
                <a:cs typeface="Gill Sans"/>
              </a:rPr>
              <a:t> (webpage header)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221" y="1466125"/>
            <a:ext cx="68654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https://github.com/jhsiao999/ashlar.git</a:t>
            </a:r>
            <a:r>
              <a:rPr lang="en-US" dirty="0" smtClean="0"/>
              <a:t> ashlar-trial</a:t>
            </a:r>
          </a:p>
        </p:txBody>
      </p:sp>
    </p:spTree>
    <p:extLst>
      <p:ext uri="{BB962C8B-B14F-4D97-AF65-F5344CB8AC3E}">
        <p14:creationId xmlns:p14="http://schemas.microsoft.com/office/powerpoint/2010/main" val="9264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14707"/>
            <a:ext cx="8229600" cy="1143000"/>
          </a:xfrm>
        </p:spPr>
        <p:txBody>
          <a:bodyPr/>
          <a:lstStyle/>
          <a:p>
            <a:r>
              <a:rPr lang="en-US" dirty="0" smtClean="0"/>
              <a:t>A. Making a project directory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39027"/>
            <a:ext cx="8526104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 smtClean="0">
                <a:latin typeface="Gill Sans"/>
                <a:cs typeface="Gill Sans"/>
              </a:rPr>
              <a:t>Look at your .</a:t>
            </a:r>
            <a:r>
              <a:rPr lang="en-US" sz="2600" dirty="0" err="1" smtClean="0">
                <a:latin typeface="Gill Sans"/>
                <a:cs typeface="Gill Sans"/>
              </a:rPr>
              <a:t>gitignore</a:t>
            </a:r>
            <a:endParaRPr lang="en-US" sz="2600" dirty="0" smtClean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600" dirty="0" smtClean="0">
              <a:latin typeface="Gill Sans"/>
              <a:cs typeface="Gill Sans"/>
            </a:endParaRPr>
          </a:p>
          <a:p>
            <a:r>
              <a:rPr lang="en-US" sz="2600" dirty="0" smtClean="0">
                <a:latin typeface="Gill Sans"/>
                <a:cs typeface="Gill Sans"/>
              </a:rPr>
              <a:t>	 By default, all image files (</a:t>
            </a:r>
            <a:r>
              <a:rPr lang="en-US" sz="2600" dirty="0" err="1" smtClean="0">
                <a:latin typeface="Gill Sans"/>
                <a:cs typeface="Gill Sans"/>
              </a:rPr>
              <a:t>png</a:t>
            </a:r>
            <a:r>
              <a:rPr lang="en-US" sz="2600" dirty="0" smtClean="0">
                <a:latin typeface="Gill Sans"/>
                <a:cs typeface="Gill Sans"/>
              </a:rPr>
              <a:t>, </a:t>
            </a:r>
            <a:r>
              <a:rPr lang="en-US" sz="2600" dirty="0" err="1" smtClean="0">
                <a:latin typeface="Gill Sans"/>
                <a:cs typeface="Gill Sans"/>
              </a:rPr>
              <a:t>pdf</a:t>
            </a:r>
            <a:r>
              <a:rPr lang="en-US" sz="2600" dirty="0" smtClean="0">
                <a:latin typeface="Gill Sans"/>
                <a:cs typeface="Gill Sans"/>
              </a:rPr>
              <a:t>, etc.) and </a:t>
            </a:r>
            <a:r>
              <a:rPr lang="en-US" sz="2600" dirty="0" err="1" smtClean="0">
                <a:latin typeface="Gill Sans"/>
                <a:cs typeface="Gill Sans"/>
              </a:rPr>
              <a:t>htmls</a:t>
            </a:r>
            <a:r>
              <a:rPr lang="en-US" sz="2600" dirty="0" smtClean="0">
                <a:latin typeface="Gill Sans"/>
                <a:cs typeface="Gill Sans"/>
              </a:rPr>
              <a:t> are 	  </a:t>
            </a:r>
          </a:p>
          <a:p>
            <a:r>
              <a:rPr lang="en-US" sz="2600" dirty="0">
                <a:latin typeface="Gill Sans"/>
                <a:cs typeface="Gill Sans"/>
              </a:rPr>
              <a:t>	</a:t>
            </a:r>
            <a:r>
              <a:rPr lang="en-US" sz="2600" dirty="0" smtClean="0">
                <a:latin typeface="Gill Sans"/>
                <a:cs typeface="Gill Sans"/>
              </a:rPr>
              <a:t> ignored in </a:t>
            </a:r>
            <a:r>
              <a:rPr lang="en-US" sz="2600" dirty="0" err="1" smtClean="0">
                <a:latin typeface="Gill Sans"/>
                <a:cs typeface="Gill Sans"/>
              </a:rPr>
              <a:t>git</a:t>
            </a:r>
            <a:r>
              <a:rPr lang="en-US" sz="2600" dirty="0" smtClean="0">
                <a:latin typeface="Gill Sans"/>
                <a:cs typeface="Gill Sans"/>
              </a:rPr>
              <a:t> add. We chose this to keep the master    </a:t>
            </a:r>
          </a:p>
          <a:p>
            <a:r>
              <a:rPr lang="en-US" sz="2600" dirty="0">
                <a:latin typeface="Gill Sans"/>
                <a:cs typeface="Gill Sans"/>
              </a:rPr>
              <a:t> </a:t>
            </a:r>
            <a:r>
              <a:rPr lang="en-US" sz="2600" dirty="0" smtClean="0">
                <a:latin typeface="Gill Sans"/>
                <a:cs typeface="Gill Sans"/>
              </a:rPr>
              <a:t>     branch consist of only analysis files. </a:t>
            </a:r>
            <a:r>
              <a:rPr lang="en-US" sz="2600" dirty="0">
                <a:latin typeface="Gill Sans"/>
                <a:cs typeface="Gill Sans"/>
              </a:rPr>
              <a:t> </a:t>
            </a:r>
            <a:r>
              <a:rPr lang="en-US" sz="2600" dirty="0" smtClean="0">
                <a:latin typeface="Gill Sans"/>
                <a:cs typeface="Gill Sans"/>
              </a:rPr>
              <a:t>Under this setup, you  	 must force add (</a:t>
            </a:r>
            <a:r>
              <a:rPr lang="en-US" sz="2600" dirty="0" err="1" smtClean="0">
                <a:latin typeface="Gill Sans"/>
                <a:cs typeface="Gill Sans"/>
              </a:rPr>
              <a:t>git</a:t>
            </a:r>
            <a:r>
              <a:rPr lang="en-US" sz="2600" dirty="0" smtClean="0">
                <a:latin typeface="Gill Sans"/>
                <a:cs typeface="Gill Sans"/>
              </a:rPr>
              <a:t> add –f ) in the first commit to the 	 	 </a:t>
            </a:r>
          </a:p>
          <a:p>
            <a:r>
              <a:rPr lang="en-US" sz="2600" dirty="0">
                <a:latin typeface="Gill Sans"/>
                <a:cs typeface="Gill Sans"/>
              </a:rPr>
              <a:t>	</a:t>
            </a:r>
            <a:r>
              <a:rPr lang="en-US" sz="2600" dirty="0" smtClean="0">
                <a:latin typeface="Gill Sans"/>
                <a:cs typeface="Gill Sans"/>
              </a:rPr>
              <a:t> master  branch and “every commit” to the </a:t>
            </a:r>
            <a:r>
              <a:rPr lang="en-US" sz="2600" dirty="0" err="1" smtClean="0">
                <a:latin typeface="Gill Sans"/>
                <a:cs typeface="Gill Sans"/>
              </a:rPr>
              <a:t>gh</a:t>
            </a:r>
            <a:r>
              <a:rPr lang="en-US" sz="2600" dirty="0" smtClean="0">
                <a:latin typeface="Gill Sans"/>
                <a:cs typeface="Gill Sans"/>
              </a:rPr>
              <a:t>-pages 	 </a:t>
            </a:r>
          </a:p>
          <a:p>
            <a:r>
              <a:rPr lang="en-US" sz="2600" dirty="0">
                <a:latin typeface="Gill Sans"/>
                <a:cs typeface="Gill Sans"/>
              </a:rPr>
              <a:t>	</a:t>
            </a:r>
            <a:r>
              <a:rPr lang="en-US" sz="2600" dirty="0" smtClean="0">
                <a:latin typeface="Gill Sans"/>
                <a:cs typeface="Gill Sans"/>
              </a:rPr>
              <a:t> branch.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14707"/>
            <a:ext cx="8229600" cy="1143000"/>
          </a:xfrm>
        </p:spPr>
        <p:txBody>
          <a:bodyPr/>
          <a:lstStyle/>
          <a:p>
            <a:r>
              <a:rPr lang="en-US" dirty="0" smtClean="0"/>
              <a:t>B. Making </a:t>
            </a:r>
            <a:r>
              <a:rPr lang="en-US" dirty="0" err="1" smtClean="0"/>
              <a:t>htmls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39027"/>
            <a:ext cx="8526104" cy="3831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latin typeface="Gill Sans"/>
                <a:cs typeface="Gill Sans"/>
              </a:rPr>
              <a:t>Run make command, which makes all changed </a:t>
            </a:r>
            <a:r>
              <a:rPr lang="en-US" sz="2600" dirty="0" err="1" smtClean="0">
                <a:latin typeface="Gill Sans"/>
                <a:cs typeface="Gill Sans"/>
              </a:rPr>
              <a:t>Rmds</a:t>
            </a:r>
            <a:r>
              <a:rPr lang="en-US" sz="2600" dirty="0" smtClean="0">
                <a:latin typeface="Gill Sans"/>
                <a:cs typeface="Gill Sans"/>
              </a:rPr>
              <a:t>.</a:t>
            </a:r>
          </a:p>
          <a:p>
            <a:endParaRPr lang="en-US" sz="2600" dirty="0" smtClean="0">
              <a:latin typeface="Gill Sans"/>
              <a:cs typeface="Gill Sans"/>
            </a:endParaRPr>
          </a:p>
          <a:p>
            <a:endParaRPr lang="en-US" sz="2600" dirty="0" smtClean="0">
              <a:latin typeface="Gill Sans"/>
              <a:cs typeface="Gill Sans"/>
            </a:endParaRPr>
          </a:p>
          <a:p>
            <a:endParaRPr lang="en-US" sz="1500" dirty="0" smtClean="0">
              <a:latin typeface="Gill Sans"/>
              <a:cs typeface="Gill Sans"/>
            </a:endParaRPr>
          </a:p>
          <a:p>
            <a:r>
              <a:rPr lang="en-US" sz="2600" dirty="0">
                <a:latin typeface="Gill Sans"/>
                <a:cs typeface="Gill Sans"/>
              </a:rPr>
              <a:t> </a:t>
            </a:r>
            <a:r>
              <a:rPr lang="en-US" sz="2600" dirty="0" smtClean="0">
                <a:latin typeface="Gill Sans"/>
                <a:cs typeface="Gill Sans"/>
              </a:rPr>
              <a:t>   To force make </a:t>
            </a:r>
            <a:r>
              <a:rPr lang="en-US" sz="2600" dirty="0" err="1" smtClean="0">
                <a:latin typeface="Gill Sans"/>
                <a:cs typeface="Gill Sans"/>
              </a:rPr>
              <a:t>htmls</a:t>
            </a:r>
            <a:r>
              <a:rPr lang="en-US" sz="2600" dirty="0" smtClean="0">
                <a:latin typeface="Gill Sans"/>
                <a:cs typeface="Gill Sans"/>
              </a:rPr>
              <a:t> for all of the </a:t>
            </a:r>
            <a:r>
              <a:rPr lang="en-US" sz="2600" dirty="0" err="1" smtClean="0">
                <a:latin typeface="Gill Sans"/>
                <a:cs typeface="Gill Sans"/>
              </a:rPr>
              <a:t>Rmds</a:t>
            </a:r>
            <a:r>
              <a:rPr lang="en-US" sz="2600" dirty="0" smtClean="0">
                <a:latin typeface="Gill Sans"/>
                <a:cs typeface="Gill Sans"/>
              </a:rPr>
              <a:t>, </a:t>
            </a:r>
          </a:p>
          <a:p>
            <a:endParaRPr lang="en-US" sz="2600" dirty="0">
              <a:latin typeface="Gill Sans"/>
              <a:cs typeface="Gill Sans"/>
            </a:endParaRPr>
          </a:p>
          <a:p>
            <a:endParaRPr lang="en-US" sz="2600" dirty="0" smtClean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sz="2000" dirty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 smtClean="0">
                <a:latin typeface="Gill Sans"/>
                <a:cs typeface="Gill Sans"/>
              </a:rPr>
              <a:t>Use </a:t>
            </a:r>
            <a:r>
              <a:rPr lang="en-US" sz="2600" dirty="0" err="1" smtClean="0">
                <a:latin typeface="Gill Sans"/>
                <a:cs typeface="Gill Sans"/>
              </a:rPr>
              <a:t>knitr</a:t>
            </a:r>
            <a:r>
              <a:rPr lang="en-US" sz="2600" dirty="0" smtClean="0">
                <a:latin typeface="Gill Sans"/>
                <a:cs typeface="Gill Sans"/>
              </a:rPr>
              <a:t> to compile </a:t>
            </a:r>
            <a:r>
              <a:rPr lang="en-US" sz="2600" dirty="0" err="1" smtClean="0">
                <a:latin typeface="Gill Sans"/>
                <a:cs typeface="Gill Sans"/>
              </a:rPr>
              <a:t>Rmds</a:t>
            </a:r>
            <a:r>
              <a:rPr lang="en-US" sz="2600" dirty="0" smtClean="0">
                <a:latin typeface="Gill Sans"/>
                <a:cs typeface="Gill Sans"/>
              </a:rPr>
              <a:t> into html files. If you work with </a:t>
            </a:r>
            <a:r>
              <a:rPr lang="en-US" sz="2600" dirty="0" err="1" smtClean="0">
                <a:latin typeface="Gill Sans"/>
                <a:cs typeface="Gill Sans"/>
              </a:rPr>
              <a:t>RStudio</a:t>
            </a:r>
            <a:r>
              <a:rPr lang="en-US" sz="2600" dirty="0" smtClean="0">
                <a:latin typeface="Gill Sans"/>
                <a:cs typeface="Gill Sans"/>
              </a:rPr>
              <a:t>, simply click on “knit html” in the tool bar.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391-2B03-0D41-AFD5-AAA94A3CACE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3645" y="1507050"/>
            <a:ext cx="686544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cd ashlar-trial/</a:t>
            </a:r>
            <a:r>
              <a:rPr lang="en-US" dirty="0" err="1" smtClean="0"/>
              <a:t>anaysis</a:t>
            </a:r>
            <a:endParaRPr lang="en-US" dirty="0" smtClean="0"/>
          </a:p>
          <a:p>
            <a:r>
              <a:rPr lang="en-US" dirty="0" smtClean="0"/>
              <a:t>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645" y="2892092"/>
            <a:ext cx="686544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cd ashlar-trial/</a:t>
            </a:r>
            <a:r>
              <a:rPr lang="en-US" dirty="0" err="1" smtClean="0"/>
              <a:t>anaysis</a:t>
            </a:r>
            <a:endParaRPr lang="en-US" dirty="0" smtClean="0"/>
          </a:p>
          <a:p>
            <a:r>
              <a:rPr lang="en-US" dirty="0" smtClean="0"/>
              <a:t>make -B</a:t>
            </a:r>
          </a:p>
        </p:txBody>
      </p:sp>
    </p:spTree>
    <p:extLst>
      <p:ext uri="{BB962C8B-B14F-4D97-AF65-F5344CB8AC3E}">
        <p14:creationId xmlns:p14="http://schemas.microsoft.com/office/powerpoint/2010/main" val="242111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16016</TotalTime>
  <Words>1032</Words>
  <Application>Microsoft Macintosh PowerPoint</Application>
  <PresentationFormat>On-screen Show (4:3)</PresentationFormat>
  <Paragraphs>190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Collaborating on GitHub</vt:lpstr>
      <vt:lpstr>We work as a team</vt:lpstr>
      <vt:lpstr>Before GitHub…</vt:lpstr>
      <vt:lpstr>Recommended layout</vt:lpstr>
      <vt:lpstr>John Blischak says: </vt:lpstr>
      <vt:lpstr>Brief guide for first-timers</vt:lpstr>
      <vt:lpstr>A. Making a project directory</vt:lpstr>
      <vt:lpstr>A. Making a project directory</vt:lpstr>
      <vt:lpstr>B. Making htmls</vt:lpstr>
      <vt:lpstr>B. Setting up GitHub repo</vt:lpstr>
      <vt:lpstr>C. Producing the website (not publishing)</vt:lpstr>
      <vt:lpstr>D. Publishing website</vt:lpstr>
      <vt:lpstr>E.  Add new analysis</vt:lpstr>
      <vt:lpstr>E.  Add new analysis</vt:lpstr>
      <vt:lpstr>A useful Git tip</vt:lpstr>
      <vt:lpstr>Other 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</dc:title>
  <dc:creator>Samantha Thomas</dc:creator>
  <cp:lastModifiedBy>Joyce Hsiao</cp:lastModifiedBy>
  <cp:revision>958</cp:revision>
  <dcterms:created xsi:type="dcterms:W3CDTF">2015-01-20T19:02:32Z</dcterms:created>
  <dcterms:modified xsi:type="dcterms:W3CDTF">2015-12-12T21:52:42Z</dcterms:modified>
</cp:coreProperties>
</file>