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B15D4C-A371-4C33-8560-D5C918332BC5}">
  <a:tblStyle styleId="{A7B15D4C-A371-4C33-8560-D5C918332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5033AD-0A4A-468F-9E46-A20F3A6A78C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F85112-4903-47F6-9D1B-934B5C440C8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F1"/>
          </a:solidFill>
        </a:fill>
      </a:tcStyle>
    </a:wholeTbl>
    <a:band1H>
      <a:tcTxStyle/>
      <a:tcStyle>
        <a:fill>
          <a:solidFill>
            <a:srgbClr val="CACEE2"/>
          </a:solidFill>
        </a:fill>
      </a:tcStyle>
    </a:band1H>
    <a:band2H>
      <a:tcTxStyle/>
    </a:band2H>
    <a:band1V>
      <a:tcTxStyle/>
      <a:tcStyle>
        <a:fill>
          <a:solidFill>
            <a:srgbClr val="CACEE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cf9c34990_38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3cf9c34990_38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cf9c34990_38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3cf9c34990_38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cf9c34990_5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13cf9c34990_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Third Question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cf9c34990_5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3cf9c34990_5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Calculated using the notification date to understand the average age of a child when referred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Calculated the number of days from DOB to notification date and converted to age in months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black line represents the target of 15 months (maximum age of concern)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4 potential POEs of concern (listed on slide)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cf9c34990_53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3cf9c34990_5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Fig 1 (on the left)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Represents the percentage of total referrals that resulted in an IFSP broken down by POE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black line represents the target percentage of 35%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POEs of potential concern (listed on the slide) fell below 35%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Fig 2 (on the right)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Represents the percentage of all eligible referrals that resulted in an IFSP broken down by POE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black line represents the target percentage of 75%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POE’s of concern for this metric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Takeaway</a:t>
            </a:r>
            <a:r>
              <a:rPr b="0" lang="en"/>
              <a:t> – 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lang="en"/>
              <a:t>Memphis Delta has a higher age of referral and a lower percent of total referrals resulting in an IFSP 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lang="en"/>
              <a:t>Eligible children have a higher percentage of resulting in an IFSP. 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lang="en"/>
              <a:t>Parental consent/understanding is a critical component in reaching eligibility (extra data of this is available upon request please refer to Michael Norman)</a:t>
            </a:r>
            <a:endParaRPr/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/>
              <a:t>Did not attempt to establish a correlation between the average age of referral and successful referrals, further research is recommended</a:t>
            </a:r>
            <a:endParaRPr/>
          </a:p>
          <a:p>
            <a:pPr indent="-10160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cf9c34990_6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13cf9c34990_6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cf9c34990_53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3cf9c34990_5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ce56bca8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ce56bca8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 question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ce56bca85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ce56bca85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ce56bca85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ce56bca85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ce56bca8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ce56bca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question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ce56bca8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ce56bca8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ce56bca85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3ce56bca85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ce56bca85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ce56bca85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ce56bca85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3ce56bca85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cf9c34990_5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3cf9c34990_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Last question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cf9c34990_58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13cf9c34990_5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cf9c34990_58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3cf9c34990_5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cf9c34990_58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3cf9c34990_5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cf9c34990_58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3cf9c34990_5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ce56bca85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ce56bca8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 Recommendations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cf9c34990_48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3cf9c34990_4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cf9c3499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cf9c3499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cf9c34990_48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3cf9c34990_4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cf9c34990_48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3cf9c34990_4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cf9c34990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3cf9c349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ce56bca8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ce56bca8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Question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cf9c34990_38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3cf9c34990_38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cf9c34990_38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13cf9c34990_38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6" name="Google Shape;14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3" name="Google Shape;153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83" name="Google Shape;183;p1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05" name="Google Shape;205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1" name="Google Shape;21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62" name="Google Shape;262;p2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67" name="Google Shape;267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71" name="Google Shape;271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8" name="Google Shape;278;p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00" name="Google Shape;300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4" name="Google Shape;304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5" name="Google Shape;3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308" name="Google Shape;308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30" name="Google Shape;330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36" name="Google Shape;336;p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0" name="Google Shape;3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43" name="Google Shape;343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6" name="Google Shape;346;p3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47" name="Google Shape;347;p3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8" name="Google Shape;3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351" name="Google Shape;351;p3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54" name="Google Shape;3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57" name="Google Shape;357;p3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3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1725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edium"/>
              <a:buChar char="●"/>
              <a:defRPr sz="1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Char char="○"/>
              <a:defRPr sz="1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Char char="●"/>
              <a:defRPr sz="1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Char char="○"/>
              <a:defRPr sz="1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Char char="■"/>
              <a:defRPr sz="1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Char char="●"/>
              <a:defRPr sz="1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Char char="○"/>
              <a:defRPr sz="1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Char char="■"/>
              <a:defRPr sz="1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TEIS Referral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Analysis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5" name="Google Shape;385;p3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Nashville Software School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Data Analytics | Cohort 7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6" name="Google Shape;386;p37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6051850" y="123400"/>
            <a:ext cx="2962800" cy="7392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>
            <p:ph type="title"/>
          </p:nvPr>
        </p:nvSpPr>
        <p:spPr>
          <a:xfrm>
            <a:off x="1216241" y="172004"/>
            <a:ext cx="7120159" cy="1135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Total Referrals vs Total Successful Referrals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Graphical user interface, application&#10;&#10;Description automatically generated" id="445" name="Google Shape;4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358" y="961052"/>
            <a:ext cx="7744409" cy="387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1216241" y="172004"/>
            <a:ext cx="7120159" cy="1135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Points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1047150" y="895750"/>
            <a:ext cx="80346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Out of 24 referral source types, only 17 have made 100 or more referrals since 2016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most successful referral source types: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  	</a:t>
            </a:r>
            <a:r>
              <a:rPr i="0" lang="en" sz="1200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Foster Parent – 62.23%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						Speech Therapist – 60.4%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						Physical Therapist – 60.19%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						Parent – 57.4%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						Family &amp; Friends – 53.1%</a:t>
            </a:r>
            <a:endParaRPr i="0" sz="1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92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least successful referral source types: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  	</a:t>
            </a:r>
            <a:r>
              <a:rPr i="0" lang="en" sz="1200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DCS – 17.53%</a:t>
            </a:r>
            <a:endParaRPr i="0" sz="1200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NICU – 35.36%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						NHS – 31.08%														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Dept of Health – 37.41%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						Hospital – 39.99%</a:t>
            </a:r>
            <a:endParaRPr i="0" sz="1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PCP is the biggest referral source, but ranks 9 out 17 for successful referral percentage at 41.6%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DCS is the second biggest referral source, but ranks 17 out 17 for successful referral percentage at 17.53%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Parent is the third biggest referral source, but ranks 4 out of 17 for successful referral percentage at 57.4%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Resource types who work more closely with a child have better successful referral percentages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Institutions which typically have transient relationships with a child are the least successful referral sources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∙"/>
            </a:pPr>
            <a:r>
              <a:rPr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Volume of referrals does not equal success of referrals, measured by creation of an IFSP</a:t>
            </a:r>
            <a:endParaRPr i="0" sz="1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"/>
          <p:cNvSpPr txBox="1"/>
          <p:nvPr>
            <p:ph type="title"/>
          </p:nvPr>
        </p:nvSpPr>
        <p:spPr>
          <a:xfrm>
            <a:off x="159800" y="811200"/>
            <a:ext cx="51015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Average Age and Rate of Successful Referrals by POE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What is a child’s average age at referral?</a:t>
            </a:r>
            <a:b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1"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How do POE’s compare? </a:t>
            </a:r>
            <a:endParaRPr b="1" i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5062750" y="2078400"/>
            <a:ext cx="3485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*Potential POEs of concern where average age of referral is greater than 15 months are: 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•"/>
            </a:pPr>
            <a:r>
              <a:rPr b="1"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South Central (17.01 months)</a:t>
            </a:r>
            <a:endParaRPr b="1" i="0" sz="1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•"/>
            </a:pPr>
            <a:r>
              <a:rPr b="1"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Greater Nashville (16.49 months)</a:t>
            </a:r>
            <a:endParaRPr b="1" i="0" sz="1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•"/>
            </a:pPr>
            <a:r>
              <a:rPr b="1"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Upper Cumberland (15.54 months)</a:t>
            </a:r>
            <a:endParaRPr b="1" i="0" sz="1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"/>
              <a:buChar char="•"/>
            </a:pPr>
            <a:r>
              <a:rPr b="1" i="0" lang="en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Memphis Delta (15.40 months)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Chart, bar chart&#10;&#10;Description automatically generated" id="463" name="Google Shape;4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840" y="891455"/>
            <a:ext cx="4334262" cy="433426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9"/>
          <p:cNvSpPr txBox="1"/>
          <p:nvPr/>
        </p:nvSpPr>
        <p:spPr>
          <a:xfrm>
            <a:off x="6626964" y="4856385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*Notification date used for calculation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293699" y="1801401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15 months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/>
          <p:nvPr>
            <p:ph type="title"/>
          </p:nvPr>
        </p:nvSpPr>
        <p:spPr>
          <a:xfrm>
            <a:off x="1139600" y="314725"/>
            <a:ext cx="7177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Total Referral vs Eligible Referral IFSP Result</a:t>
            </a:r>
            <a:b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1"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How do POE’s compare?</a:t>
            </a:r>
            <a:endParaRPr b="1" i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1090275" y="4559954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*Only POE’s of potential concern are 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Memphis Delta (34.45%) and Northwest (31.87%) 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Chart&#10;&#10;Description automatically generated with low confidence" id="472" name="Google Shape;4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875" y="904140"/>
            <a:ext cx="3840480" cy="384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473" name="Google Shape;4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395" y="904140"/>
            <a:ext cx="384048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0"/>
          <p:cNvSpPr txBox="1"/>
          <p:nvPr/>
        </p:nvSpPr>
        <p:spPr>
          <a:xfrm>
            <a:off x="4320969" y="3110400"/>
            <a:ext cx="5020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35%</a:t>
            </a:r>
            <a:endParaRPr/>
          </a:p>
        </p:txBody>
      </p:sp>
      <p:sp>
        <p:nvSpPr>
          <p:cNvPr id="475" name="Google Shape;475;p50"/>
          <p:cNvSpPr txBox="1"/>
          <p:nvPr/>
        </p:nvSpPr>
        <p:spPr>
          <a:xfrm>
            <a:off x="8236605" y="1932125"/>
            <a:ext cx="5068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75%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Average Age of Referral for </a:t>
            </a:r>
            <a:b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Memphis Delta by Year  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81" name="Google Shape;4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833" y="1686036"/>
            <a:ext cx="3064334" cy="244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type="title"/>
          </p:nvPr>
        </p:nvSpPr>
        <p:spPr>
          <a:xfrm>
            <a:off x="3514067" y="285684"/>
            <a:ext cx="2115865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Points</a:t>
            </a:r>
            <a:endParaRPr b="1" i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7" name="Google Shape;487;p52"/>
          <p:cNvSpPr txBox="1"/>
          <p:nvPr/>
        </p:nvSpPr>
        <p:spPr>
          <a:xfrm>
            <a:off x="622243" y="1299537"/>
            <a:ext cx="7899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is a potential POE of concern with a higher average age of referral and a lower percent of total referrals resulting in an IFSP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•"/>
            </a:pPr>
            <a:r>
              <a:rPr b="1"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Eligible children</a:t>
            </a:r>
            <a:r>
              <a:rPr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have a </a:t>
            </a:r>
            <a:r>
              <a:rPr b="1"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higher percentage </a:t>
            </a:r>
            <a:r>
              <a:rPr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of </a:t>
            </a:r>
            <a:r>
              <a:rPr b="1"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resulting in an IFSP</a:t>
            </a:r>
            <a:r>
              <a:rPr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7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•"/>
            </a:pP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Memphis Delta</a:t>
            </a:r>
            <a:r>
              <a:rPr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Parental consent/understanding is a critical component in reaching eligibility (extra data of this is available upon request please refer to Michael Norman).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Did not attempt to establish a correlation between the average age of referral and successful referrals, further research is recommended.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/>
              <a:t>Age, Referral Source &amp;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/>
              <a:t>Socioeconomic Status</a:t>
            </a:r>
            <a:r>
              <a:rPr lang="en" sz="2560"/>
              <a:t> </a:t>
            </a:r>
            <a:r>
              <a:rPr lang="en" sz="1900"/>
              <a:t>(County &amp; POE SES)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1182025" y="351750"/>
            <a:ext cx="70389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Referrals by Age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98" name="Google Shape;4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0" y="1826500"/>
            <a:ext cx="4518350" cy="30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0467"/>
            <a:ext cx="4518350" cy="3012233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4"/>
          <p:cNvSpPr txBox="1"/>
          <p:nvPr/>
        </p:nvSpPr>
        <p:spPr>
          <a:xfrm>
            <a:off x="1248025" y="937725"/>
            <a:ext cx="69069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highest proportion of referrals is for children ages 0-6 months</a:t>
            </a:r>
            <a:endParaRPr sz="16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 Medium"/>
              <a:buChar char="●"/>
            </a:pPr>
            <a:r>
              <a:rPr lang="en" sz="16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</a:t>
            </a:r>
            <a:r>
              <a:rPr lang="en" sz="16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he patterns of referrals and re-referrals by age are very similar, which suggests there is generally not a long delay in re-referrals</a:t>
            </a:r>
            <a:endParaRPr sz="16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Referrals vs. Re-referrals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06" name="Google Shape;5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" y="1648400"/>
            <a:ext cx="4560325" cy="30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825" y="1648400"/>
            <a:ext cx="4560325" cy="304021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5"/>
          <p:cNvSpPr txBox="1"/>
          <p:nvPr/>
        </p:nvSpPr>
        <p:spPr>
          <a:xfrm>
            <a:off x="1249125" y="881750"/>
            <a:ext cx="70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Medium"/>
              <a:buChar char="●"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The only developmental period with a higher proportion of re-referrals is 6-18 months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235475" y="1645350"/>
            <a:ext cx="5175300" cy="23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ate of re-referral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referrals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of Entry Office (POE)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"/>
          <p:cNvSpPr txBox="1"/>
          <p:nvPr>
            <p:ph type="title"/>
          </p:nvPr>
        </p:nvSpPr>
        <p:spPr>
          <a:xfrm>
            <a:off x="1297500" y="393750"/>
            <a:ext cx="70389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Referral and Re-Referrals by Source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514" name="Google Shape;514;p56"/>
          <p:cNvGraphicFramePr/>
          <p:nvPr/>
        </p:nvGraphicFramePr>
        <p:xfrm>
          <a:off x="1655775" y="187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{A7B15D4C-A371-4C33-8560-D5C918332BC5}</a:tableStyleId>
              </a:tblPr>
              <a:tblGrid>
                <a:gridCol w="2012100"/>
                <a:gridCol w="1984800"/>
                <a:gridCol w="1984800"/>
              </a:tblGrid>
              <a:tr h="3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Referral</a:t>
                      </a:r>
                      <a:endParaRPr b="1" sz="1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Re-referral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PCP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37.99%</a:t>
                      </a:r>
                      <a:endParaRPr sz="1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35.48%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DCS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22.26%</a:t>
                      </a:r>
                      <a:endParaRPr sz="1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22.42%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Parent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18.99%</a:t>
                      </a:r>
                      <a:endParaRPr sz="1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20.13%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Hospital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6.31%</a:t>
                      </a:r>
                      <a:endParaRPr sz="1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6.22%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Dept. of Health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3.18%</a:t>
                      </a:r>
                      <a:endParaRPr sz="1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3.57%</a:t>
                      </a:r>
                      <a:endParaRPr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56"/>
          <p:cNvSpPr txBox="1"/>
          <p:nvPr/>
        </p:nvSpPr>
        <p:spPr>
          <a:xfrm>
            <a:off x="1273350" y="1018200"/>
            <a:ext cx="70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Medium"/>
              <a:buChar char="●"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The top 5 sources for referrals and re-referrals are identical, and percentages are very similar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"/>
          <p:cNvSpPr txBox="1"/>
          <p:nvPr>
            <p:ph type="title"/>
          </p:nvPr>
        </p:nvSpPr>
        <p:spPr>
          <a:xfrm>
            <a:off x="764125" y="170125"/>
            <a:ext cx="75660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6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Socioeconomic Status </a:t>
            </a:r>
            <a:r>
              <a:rPr b="1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(County)</a:t>
            </a:r>
            <a:endParaRPr b="1" sz="216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1" name="Google Shape;521;p57"/>
          <p:cNvSpPr txBox="1"/>
          <p:nvPr>
            <p:ph idx="1" type="body"/>
          </p:nvPr>
        </p:nvSpPr>
        <p:spPr>
          <a:xfrm>
            <a:off x="484350" y="4037100"/>
            <a:ext cx="8125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22" name="Google Shape;522;p57"/>
          <p:cNvSpPr txBox="1"/>
          <p:nvPr>
            <p:ph idx="2" type="body"/>
          </p:nvPr>
        </p:nvSpPr>
        <p:spPr>
          <a:xfrm>
            <a:off x="944400" y="969325"/>
            <a:ext cx="75351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55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Light"/>
              <a:buChar char="●"/>
            </a:pPr>
            <a:r>
              <a:rPr lang="en" sz="335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This map of Tennessee displays the SES status by county</a:t>
            </a:r>
            <a:endParaRPr sz="335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55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Light"/>
              <a:buChar char="●"/>
            </a:pPr>
            <a:r>
              <a:rPr lang="en" sz="335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The lighter the color, the higher the SES</a:t>
            </a:r>
            <a:endParaRPr sz="335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55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Light"/>
              <a:buChar char="●"/>
            </a:pPr>
            <a:r>
              <a:rPr lang="en" sz="335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The darker the color, the lower the SES</a:t>
            </a:r>
            <a:endParaRPr sz="335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523" name="Google Shape;5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25" y="2090925"/>
            <a:ext cx="8438400" cy="2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/>
          <p:nvPr>
            <p:ph type="title"/>
          </p:nvPr>
        </p:nvSpPr>
        <p:spPr>
          <a:xfrm>
            <a:off x="1239125" y="418600"/>
            <a:ext cx="7038900" cy="91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Socioeconomic Status </a:t>
            </a:r>
            <a:r>
              <a:rPr b="1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(POE)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9" name="Google Shape;529;p58"/>
          <p:cNvSpPr txBox="1"/>
          <p:nvPr>
            <p:ph idx="1" type="body"/>
          </p:nvPr>
        </p:nvSpPr>
        <p:spPr>
          <a:xfrm>
            <a:off x="1341000" y="1075150"/>
            <a:ext cx="34980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b="1" lang="en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 took the SES information we had for counties and calculated the average SES for all 9 POEs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30" name="Google Shape;530;p58"/>
          <p:cNvSpPr txBox="1"/>
          <p:nvPr>
            <p:ph idx="2" type="body"/>
          </p:nvPr>
        </p:nvSpPr>
        <p:spPr>
          <a:xfrm>
            <a:off x="4957300" y="4269875"/>
            <a:ext cx="40749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Using these charts, we are able to easily identify the POE territories with the highest levels of economic need. </a:t>
            </a:r>
            <a:endParaRPr sz="85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aphicFrame>
        <p:nvGraphicFramePr>
          <p:cNvPr id="531" name="Google Shape;531;p58"/>
          <p:cNvGraphicFramePr/>
          <p:nvPr/>
        </p:nvGraphicFramePr>
        <p:xfrm>
          <a:off x="5632363" y="9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{015033AD-0A4A-468F-9E46-A20F3A6A78C4}</a:tableStyleId>
              </a:tblPr>
              <a:tblGrid>
                <a:gridCol w="1736500"/>
                <a:gridCol w="931025"/>
              </a:tblGrid>
              <a:tr h="3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60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6091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FT: First Tennessee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3.51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NW: Northwest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3.46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SW: Southwest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3.36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ET: East Tennessee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3.19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SE: Southeast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3.19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MD: Memphis Delta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3.00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UC: Upper Cumberland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2.81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GN: Greater Nashville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2.32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SC: South Central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2.29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58"/>
          <p:cNvSpPr txBox="1"/>
          <p:nvPr/>
        </p:nvSpPr>
        <p:spPr>
          <a:xfrm>
            <a:off x="91625" y="2812850"/>
            <a:ext cx="114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Distressed: 5</a:t>
            </a:r>
            <a:b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At-Risk: 4</a:t>
            </a:r>
            <a:b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Transitional: 3</a:t>
            </a:r>
            <a:b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Competitive: 2</a:t>
            </a:r>
            <a:b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Attainment: 1</a:t>
            </a:r>
            <a:endParaRPr b="1" sz="1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33" name="Google Shape;5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75" y="19646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Points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9" name="Google Shape;539;p59"/>
          <p:cNvSpPr txBox="1"/>
          <p:nvPr>
            <p:ph idx="1" type="body"/>
          </p:nvPr>
        </p:nvSpPr>
        <p:spPr>
          <a:xfrm>
            <a:off x="1012725" y="1243775"/>
            <a:ext cx="7323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</a:rPr>
              <a:t>The highest proportion of referrals is for children ages 0-6 months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patterns of referrals and re-referrals by age are very similar, which suggests there is generally not a long delay in re-referrals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only developmental period with a higher proportion of re-referrals is 6-18 months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000000"/>
                </a:solidFill>
              </a:rPr>
              <a:t>POE locations with the highest levels of </a:t>
            </a:r>
            <a:r>
              <a:rPr lang="en" sz="1600">
                <a:solidFill>
                  <a:srgbClr val="000000"/>
                </a:solidFill>
              </a:rPr>
              <a:t>economic</a:t>
            </a:r>
            <a:r>
              <a:rPr lang="en" sz="1600">
                <a:solidFill>
                  <a:srgbClr val="000000"/>
                </a:solidFill>
              </a:rPr>
              <a:t> need: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rgbClr val="000000"/>
                </a:solidFill>
              </a:rPr>
              <a:t>First Tennessee, Northwest, Southwest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POE </a:t>
            </a:r>
            <a:r>
              <a:rPr lang="en" sz="1600">
                <a:solidFill>
                  <a:srgbClr val="000000"/>
                </a:solidFill>
              </a:rPr>
              <a:t>locations with the lowest levels of economic need: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Upper Cumberland, Greater Nashville, South Central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Early Exit Rates 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b="1" lang="en">
                <a:latin typeface="Ubuntu"/>
                <a:ea typeface="Ubuntu"/>
                <a:cs typeface="Ubuntu"/>
                <a:sym typeface="Ubuntu"/>
              </a:rPr>
              <a:t>for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b="1" lang="en">
                <a:latin typeface="Ubuntu"/>
                <a:ea typeface="Ubuntu"/>
                <a:cs typeface="Ubuntu"/>
                <a:sym typeface="Ubuntu"/>
              </a:rPr>
              <a:t>Point of Entry Offices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b="1" lang="en">
                <a:latin typeface="Ubuntu"/>
                <a:ea typeface="Ubuntu"/>
                <a:cs typeface="Ubuntu"/>
                <a:sym typeface="Ubuntu"/>
              </a:rPr>
              <a:t>and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b="1" lang="en">
                <a:latin typeface="Ubuntu"/>
                <a:ea typeface="Ubuntu"/>
                <a:cs typeface="Ubuntu"/>
                <a:sym typeface="Ubuntu"/>
              </a:rPr>
              <a:t>Service Coordinators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"/>
          <p:cNvSpPr txBox="1"/>
          <p:nvPr>
            <p:ph type="title"/>
          </p:nvPr>
        </p:nvSpPr>
        <p:spPr>
          <a:xfrm>
            <a:off x="1297500" y="393750"/>
            <a:ext cx="7038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Early Exit by Point of Entry Office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550" name="Google Shape;550;p61"/>
          <p:cNvGraphicFramePr/>
          <p:nvPr/>
        </p:nvGraphicFramePr>
        <p:xfrm>
          <a:off x="295180" y="1901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{D1F85112-4903-47F6-9D1B-934B5C440C85}</a:tableStyleId>
              </a:tblPr>
              <a:tblGrid>
                <a:gridCol w="1174650"/>
                <a:gridCol w="773725"/>
                <a:gridCol w="752625"/>
                <a:gridCol w="865175"/>
                <a:gridCol w="1005850"/>
              </a:tblGrid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Point of Entry Office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POE Early Exit Rate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Total Service Coord.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Service Coord. with  above average rate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Proportion of Service Coord. with above average rate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Southwest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51.80%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32%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Northwest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44.86%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33%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East Tennessee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40.65%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53%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Upper Cumberland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39.44%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First Tennessee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38.25%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47%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Memphis Delta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36.83%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58%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Southeast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36.33%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63%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</a:tr>
              <a:tr h="2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South Central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33.75%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53%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</a:tr>
              <a:tr h="21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Greater Nashville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31.39%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58%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9D78"/>
                    </a:solidFill>
                  </a:tcPr>
                </a:tc>
              </a:tr>
            </a:tbl>
          </a:graphicData>
        </a:graphic>
      </p:graphicFrame>
      <p:sp>
        <p:nvSpPr>
          <p:cNvPr id="551" name="Google Shape;551;p61"/>
          <p:cNvSpPr txBox="1"/>
          <p:nvPr/>
        </p:nvSpPr>
        <p:spPr>
          <a:xfrm>
            <a:off x="990599" y="1200150"/>
            <a:ext cx="387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Average TEIS Early Exit Rate = 37.65%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Chart&#10;&#10;Description automatically generated" id="552" name="Google Shape;5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200" y="790575"/>
            <a:ext cx="4276825" cy="435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 with medium confidence" id="557" name="Google Shape;5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3388" y="3028192"/>
            <a:ext cx="3054924" cy="2087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558" name="Google Shape;5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0613" y="3062002"/>
            <a:ext cx="3005333" cy="205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559" name="Google Shape;55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370" y="3056406"/>
            <a:ext cx="3034984" cy="2058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560" name="Google Shape;560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68351" y="709066"/>
            <a:ext cx="3394914" cy="2058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 with low confidence" id="561" name="Google Shape;561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9959" y="712926"/>
            <a:ext cx="3436651" cy="205325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2"/>
          <p:cNvSpPr txBox="1"/>
          <p:nvPr>
            <p:ph type="title"/>
          </p:nvPr>
        </p:nvSpPr>
        <p:spPr>
          <a:xfrm>
            <a:off x="1286971" y="106356"/>
            <a:ext cx="7038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Early Exit Rate by Service Coordinator</a:t>
            </a:r>
            <a:r>
              <a:rPr lang="en"/>
              <a:t> </a:t>
            </a:r>
            <a:endParaRPr/>
          </a:p>
        </p:txBody>
      </p:sp>
      <p:sp>
        <p:nvSpPr>
          <p:cNvPr id="563" name="Google Shape;563;p62"/>
          <p:cNvSpPr txBox="1"/>
          <p:nvPr/>
        </p:nvSpPr>
        <p:spPr>
          <a:xfrm>
            <a:off x="2333625" y="942975"/>
            <a:ext cx="72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214 / 335</a:t>
            </a:r>
            <a:endParaRPr/>
          </a:p>
        </p:txBody>
      </p:sp>
      <p:sp>
        <p:nvSpPr>
          <p:cNvPr id="564" name="Google Shape;564;p62"/>
          <p:cNvSpPr txBox="1"/>
          <p:nvPr/>
        </p:nvSpPr>
        <p:spPr>
          <a:xfrm>
            <a:off x="2315460" y="1256569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 / 21</a:t>
            </a:r>
            <a:endParaRPr/>
          </a:p>
        </p:txBody>
      </p:sp>
      <p:sp>
        <p:nvSpPr>
          <p:cNvPr id="565" name="Google Shape;565;p62"/>
          <p:cNvSpPr txBox="1"/>
          <p:nvPr/>
        </p:nvSpPr>
        <p:spPr>
          <a:xfrm>
            <a:off x="2274380" y="1559906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165 / 272</a:t>
            </a:r>
            <a:endParaRPr/>
          </a:p>
        </p:txBody>
      </p:sp>
      <p:sp>
        <p:nvSpPr>
          <p:cNvPr id="566" name="Google Shape;566;p62"/>
          <p:cNvSpPr txBox="1"/>
          <p:nvPr/>
        </p:nvSpPr>
        <p:spPr>
          <a:xfrm>
            <a:off x="2274380" y="1903176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135 / 243</a:t>
            </a:r>
            <a:endParaRPr/>
          </a:p>
        </p:txBody>
      </p:sp>
      <p:sp>
        <p:nvSpPr>
          <p:cNvPr id="567" name="Google Shape;567;p62"/>
          <p:cNvSpPr txBox="1"/>
          <p:nvPr/>
        </p:nvSpPr>
        <p:spPr>
          <a:xfrm>
            <a:off x="2375727" y="2195141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/ 11</a:t>
            </a:r>
            <a:endParaRPr/>
          </a:p>
        </p:txBody>
      </p:sp>
      <p:sp>
        <p:nvSpPr>
          <p:cNvPr id="568" name="Google Shape;568;p62"/>
          <p:cNvSpPr txBox="1"/>
          <p:nvPr/>
        </p:nvSpPr>
        <p:spPr>
          <a:xfrm>
            <a:off x="5896860" y="937952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 / 25</a:t>
            </a:r>
            <a:endParaRPr/>
          </a:p>
        </p:txBody>
      </p:sp>
      <p:sp>
        <p:nvSpPr>
          <p:cNvPr id="569" name="Google Shape;569;p62"/>
          <p:cNvSpPr txBox="1"/>
          <p:nvPr/>
        </p:nvSpPr>
        <p:spPr>
          <a:xfrm>
            <a:off x="5927961" y="1256569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112 / 203</a:t>
            </a:r>
            <a:endParaRPr/>
          </a:p>
        </p:txBody>
      </p:sp>
      <p:sp>
        <p:nvSpPr>
          <p:cNvPr id="570" name="Google Shape;570;p62"/>
          <p:cNvSpPr txBox="1"/>
          <p:nvPr/>
        </p:nvSpPr>
        <p:spPr>
          <a:xfrm>
            <a:off x="5896860" y="1561565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128 / 244</a:t>
            </a:r>
            <a:endParaRPr/>
          </a:p>
        </p:txBody>
      </p:sp>
      <p:sp>
        <p:nvSpPr>
          <p:cNvPr id="571" name="Google Shape;571;p62"/>
          <p:cNvSpPr txBox="1"/>
          <p:nvPr/>
        </p:nvSpPr>
        <p:spPr>
          <a:xfrm>
            <a:off x="5892692" y="1872777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 / 150</a:t>
            </a:r>
            <a:endParaRPr/>
          </a:p>
        </p:txBody>
      </p:sp>
      <p:sp>
        <p:nvSpPr>
          <p:cNvPr id="572" name="Google Shape;572;p62"/>
          <p:cNvSpPr txBox="1"/>
          <p:nvPr/>
        </p:nvSpPr>
        <p:spPr>
          <a:xfrm>
            <a:off x="5873336" y="2210878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107 / 245</a:t>
            </a:r>
            <a:endParaRPr/>
          </a:p>
        </p:txBody>
      </p:sp>
      <p:sp>
        <p:nvSpPr>
          <p:cNvPr id="573" name="Google Shape;573;p62"/>
          <p:cNvSpPr txBox="1"/>
          <p:nvPr/>
        </p:nvSpPr>
        <p:spPr>
          <a:xfrm>
            <a:off x="1027289" y="3261167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/ 9</a:t>
            </a:r>
            <a:endParaRPr/>
          </a:p>
        </p:txBody>
      </p:sp>
      <p:sp>
        <p:nvSpPr>
          <p:cNvPr id="574" name="Google Shape;574;p62"/>
          <p:cNvSpPr txBox="1"/>
          <p:nvPr/>
        </p:nvSpPr>
        <p:spPr>
          <a:xfrm>
            <a:off x="1027289" y="3571911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 / 23</a:t>
            </a:r>
            <a:endParaRPr/>
          </a:p>
        </p:txBody>
      </p:sp>
      <p:sp>
        <p:nvSpPr>
          <p:cNvPr id="575" name="Google Shape;575;p62"/>
          <p:cNvSpPr txBox="1"/>
          <p:nvPr/>
        </p:nvSpPr>
        <p:spPr>
          <a:xfrm>
            <a:off x="1009959" y="3925118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 / 15</a:t>
            </a:r>
            <a:endParaRPr/>
          </a:p>
        </p:txBody>
      </p:sp>
      <p:sp>
        <p:nvSpPr>
          <p:cNvPr id="576" name="Google Shape;576;p62"/>
          <p:cNvSpPr txBox="1"/>
          <p:nvPr/>
        </p:nvSpPr>
        <p:spPr>
          <a:xfrm>
            <a:off x="1027289" y="4256512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 / 42</a:t>
            </a:r>
            <a:endParaRPr/>
          </a:p>
        </p:txBody>
      </p:sp>
      <p:sp>
        <p:nvSpPr>
          <p:cNvPr id="577" name="Google Shape;577;p62"/>
          <p:cNvSpPr txBox="1"/>
          <p:nvPr/>
        </p:nvSpPr>
        <p:spPr>
          <a:xfrm>
            <a:off x="1027289" y="4578163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93 / 141</a:t>
            </a:r>
            <a:endParaRPr/>
          </a:p>
        </p:txBody>
      </p:sp>
      <p:sp>
        <p:nvSpPr>
          <p:cNvPr id="578" name="Google Shape;578;p62"/>
          <p:cNvSpPr txBox="1"/>
          <p:nvPr/>
        </p:nvSpPr>
        <p:spPr>
          <a:xfrm>
            <a:off x="3957894" y="3261167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43 / 73</a:t>
            </a:r>
            <a:endParaRPr/>
          </a:p>
        </p:txBody>
      </p:sp>
      <p:sp>
        <p:nvSpPr>
          <p:cNvPr id="579" name="Google Shape;579;p62"/>
          <p:cNvSpPr txBox="1"/>
          <p:nvPr/>
        </p:nvSpPr>
        <p:spPr>
          <a:xfrm>
            <a:off x="3957894" y="3571911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134 / 244</a:t>
            </a:r>
            <a:endParaRPr/>
          </a:p>
        </p:txBody>
      </p:sp>
      <p:sp>
        <p:nvSpPr>
          <p:cNvPr id="580" name="Google Shape;580;p62"/>
          <p:cNvSpPr txBox="1"/>
          <p:nvPr/>
        </p:nvSpPr>
        <p:spPr>
          <a:xfrm>
            <a:off x="3946727" y="3917431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 / 59</a:t>
            </a:r>
            <a:endParaRPr/>
          </a:p>
        </p:txBody>
      </p:sp>
      <p:sp>
        <p:nvSpPr>
          <p:cNvPr id="581" name="Google Shape;581;p62"/>
          <p:cNvSpPr txBox="1"/>
          <p:nvPr/>
        </p:nvSpPr>
        <p:spPr>
          <a:xfrm>
            <a:off x="3899102" y="4218990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121 / 251</a:t>
            </a:r>
            <a:endParaRPr/>
          </a:p>
        </p:txBody>
      </p:sp>
      <p:sp>
        <p:nvSpPr>
          <p:cNvPr id="582" name="Google Shape;582;p62"/>
          <p:cNvSpPr txBox="1"/>
          <p:nvPr/>
        </p:nvSpPr>
        <p:spPr>
          <a:xfrm>
            <a:off x="3924504" y="4529735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132 / 277</a:t>
            </a:r>
            <a:endParaRPr/>
          </a:p>
        </p:txBody>
      </p:sp>
      <p:sp>
        <p:nvSpPr>
          <p:cNvPr id="583" name="Google Shape;583;p62"/>
          <p:cNvSpPr txBox="1"/>
          <p:nvPr/>
        </p:nvSpPr>
        <p:spPr>
          <a:xfrm>
            <a:off x="7155801" y="3571911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52 / 78</a:t>
            </a:r>
            <a:endParaRPr/>
          </a:p>
        </p:txBody>
      </p:sp>
      <p:sp>
        <p:nvSpPr>
          <p:cNvPr id="584" name="Google Shape;584;p62"/>
          <p:cNvSpPr txBox="1"/>
          <p:nvPr/>
        </p:nvSpPr>
        <p:spPr>
          <a:xfrm>
            <a:off x="7188543" y="3925118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 / 86</a:t>
            </a:r>
            <a:endParaRPr/>
          </a:p>
        </p:txBody>
      </p:sp>
      <p:sp>
        <p:nvSpPr>
          <p:cNvPr id="585" name="Google Shape;585;p62"/>
          <p:cNvSpPr txBox="1"/>
          <p:nvPr/>
        </p:nvSpPr>
        <p:spPr>
          <a:xfrm>
            <a:off x="7198068" y="4235862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/ 10</a:t>
            </a:r>
            <a:endParaRPr/>
          </a:p>
        </p:txBody>
      </p:sp>
      <p:sp>
        <p:nvSpPr>
          <p:cNvPr id="586" name="Google Shape;586;p62"/>
          <p:cNvSpPr txBox="1"/>
          <p:nvPr/>
        </p:nvSpPr>
        <p:spPr>
          <a:xfrm>
            <a:off x="7188542" y="4546606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 / 61</a:t>
            </a:r>
            <a:endParaRPr/>
          </a:p>
        </p:txBody>
      </p:sp>
      <p:sp>
        <p:nvSpPr>
          <p:cNvPr id="587" name="Google Shape;587;p62"/>
          <p:cNvSpPr txBox="1"/>
          <p:nvPr/>
        </p:nvSpPr>
        <p:spPr>
          <a:xfrm>
            <a:off x="7198068" y="3261167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/ 11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alendar&#10;&#10;Description automatically generated" id="592" name="Google Shape;59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902" y="2890159"/>
            <a:ext cx="3423642" cy="2120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593" name="Google Shape;59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27" y="2875878"/>
            <a:ext cx="3448973" cy="2144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594" name="Google Shape;594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8892" y="722489"/>
            <a:ext cx="3217333" cy="1959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able&#10;&#10;Description automatically generated" id="595" name="Google Shape;595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550" y="722489"/>
            <a:ext cx="3212560" cy="193577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3"/>
          <p:cNvSpPr txBox="1"/>
          <p:nvPr>
            <p:ph type="title"/>
          </p:nvPr>
        </p:nvSpPr>
        <p:spPr>
          <a:xfrm>
            <a:off x="1052550" y="122817"/>
            <a:ext cx="7038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Early Exit Rate by Service Coordinator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 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7" name="Google Shape;597;p63"/>
          <p:cNvSpPr txBox="1"/>
          <p:nvPr/>
        </p:nvSpPr>
        <p:spPr>
          <a:xfrm>
            <a:off x="2143819" y="1234969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/ 8</a:t>
            </a:r>
            <a:endParaRPr/>
          </a:p>
        </p:txBody>
      </p:sp>
      <p:sp>
        <p:nvSpPr>
          <p:cNvPr id="598" name="Google Shape;598;p63"/>
          <p:cNvSpPr txBox="1"/>
          <p:nvPr/>
        </p:nvSpPr>
        <p:spPr>
          <a:xfrm>
            <a:off x="2143820" y="924868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 / 11</a:t>
            </a:r>
            <a:endParaRPr/>
          </a:p>
        </p:txBody>
      </p:sp>
      <p:sp>
        <p:nvSpPr>
          <p:cNvPr id="599" name="Google Shape;599;p63"/>
          <p:cNvSpPr txBox="1"/>
          <p:nvPr/>
        </p:nvSpPr>
        <p:spPr>
          <a:xfrm>
            <a:off x="2143819" y="1545070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48 / 55</a:t>
            </a:r>
            <a:endParaRPr/>
          </a:p>
        </p:txBody>
      </p:sp>
      <p:sp>
        <p:nvSpPr>
          <p:cNvPr id="600" name="Google Shape;600;p63"/>
          <p:cNvSpPr txBox="1"/>
          <p:nvPr/>
        </p:nvSpPr>
        <p:spPr>
          <a:xfrm>
            <a:off x="2143819" y="1839536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 / 18</a:t>
            </a:r>
            <a:endParaRPr/>
          </a:p>
        </p:txBody>
      </p:sp>
      <p:sp>
        <p:nvSpPr>
          <p:cNvPr id="601" name="Google Shape;601;p63"/>
          <p:cNvSpPr txBox="1"/>
          <p:nvPr/>
        </p:nvSpPr>
        <p:spPr>
          <a:xfrm>
            <a:off x="2143819" y="2142615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 / 22</a:t>
            </a:r>
            <a:endParaRPr/>
          </a:p>
        </p:txBody>
      </p:sp>
      <p:sp>
        <p:nvSpPr>
          <p:cNvPr id="602" name="Google Shape;602;p63"/>
          <p:cNvSpPr txBox="1"/>
          <p:nvPr/>
        </p:nvSpPr>
        <p:spPr>
          <a:xfrm>
            <a:off x="5944294" y="924868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 / 36</a:t>
            </a:r>
            <a:endParaRPr/>
          </a:p>
        </p:txBody>
      </p:sp>
      <p:sp>
        <p:nvSpPr>
          <p:cNvPr id="603" name="Google Shape;603;p63"/>
          <p:cNvSpPr txBox="1"/>
          <p:nvPr/>
        </p:nvSpPr>
        <p:spPr>
          <a:xfrm>
            <a:off x="5944293" y="1219334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/ 9</a:t>
            </a:r>
            <a:endParaRPr/>
          </a:p>
        </p:txBody>
      </p:sp>
      <p:sp>
        <p:nvSpPr>
          <p:cNvPr id="604" name="Google Shape;604;p63"/>
          <p:cNvSpPr txBox="1"/>
          <p:nvPr/>
        </p:nvSpPr>
        <p:spPr>
          <a:xfrm>
            <a:off x="5944292" y="1520860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/ 17</a:t>
            </a:r>
            <a:endParaRPr/>
          </a:p>
        </p:txBody>
      </p:sp>
      <p:sp>
        <p:nvSpPr>
          <p:cNvPr id="605" name="Google Shape;605;p63"/>
          <p:cNvSpPr txBox="1"/>
          <p:nvPr/>
        </p:nvSpPr>
        <p:spPr>
          <a:xfrm>
            <a:off x="5944291" y="1839536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64 / 127</a:t>
            </a:r>
            <a:endParaRPr/>
          </a:p>
        </p:txBody>
      </p:sp>
      <p:sp>
        <p:nvSpPr>
          <p:cNvPr id="606" name="Google Shape;606;p63"/>
          <p:cNvSpPr txBox="1"/>
          <p:nvPr/>
        </p:nvSpPr>
        <p:spPr>
          <a:xfrm>
            <a:off x="5944291" y="2158212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46 / 97</a:t>
            </a:r>
            <a:endParaRPr/>
          </a:p>
        </p:txBody>
      </p:sp>
      <p:sp>
        <p:nvSpPr>
          <p:cNvPr id="607" name="Google Shape;607;p63"/>
          <p:cNvSpPr txBox="1"/>
          <p:nvPr/>
        </p:nvSpPr>
        <p:spPr>
          <a:xfrm>
            <a:off x="1658044" y="3098385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/ 12</a:t>
            </a:r>
            <a:endParaRPr/>
          </a:p>
        </p:txBody>
      </p:sp>
      <p:sp>
        <p:nvSpPr>
          <p:cNvPr id="608" name="Google Shape;608;p63"/>
          <p:cNvSpPr txBox="1"/>
          <p:nvPr/>
        </p:nvSpPr>
        <p:spPr>
          <a:xfrm>
            <a:off x="1658044" y="3467380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/ 9</a:t>
            </a:r>
            <a:endParaRPr/>
          </a:p>
        </p:txBody>
      </p:sp>
      <p:sp>
        <p:nvSpPr>
          <p:cNvPr id="609" name="Google Shape;609;p63"/>
          <p:cNvSpPr txBox="1"/>
          <p:nvPr/>
        </p:nvSpPr>
        <p:spPr>
          <a:xfrm>
            <a:off x="1658044" y="3800809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 / 31</a:t>
            </a:r>
            <a:endParaRPr/>
          </a:p>
        </p:txBody>
      </p:sp>
      <p:sp>
        <p:nvSpPr>
          <p:cNvPr id="610" name="Google Shape;610;p63"/>
          <p:cNvSpPr txBox="1"/>
          <p:nvPr/>
        </p:nvSpPr>
        <p:spPr>
          <a:xfrm>
            <a:off x="1658044" y="4134238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 / 23</a:t>
            </a:r>
            <a:endParaRPr/>
          </a:p>
        </p:txBody>
      </p:sp>
      <p:sp>
        <p:nvSpPr>
          <p:cNvPr id="611" name="Google Shape;611;p63"/>
          <p:cNvSpPr txBox="1"/>
          <p:nvPr/>
        </p:nvSpPr>
        <p:spPr>
          <a:xfrm>
            <a:off x="1658044" y="4469737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42 / 84</a:t>
            </a:r>
            <a:endParaRPr/>
          </a:p>
        </p:txBody>
      </p:sp>
      <p:sp>
        <p:nvSpPr>
          <p:cNvPr id="612" name="Google Shape;612;p63"/>
          <p:cNvSpPr txBox="1"/>
          <p:nvPr/>
        </p:nvSpPr>
        <p:spPr>
          <a:xfrm>
            <a:off x="6466068" y="3116446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/ 4</a:t>
            </a:r>
            <a:endParaRPr/>
          </a:p>
        </p:txBody>
      </p:sp>
      <p:sp>
        <p:nvSpPr>
          <p:cNvPr id="613" name="Google Shape;613;p63"/>
          <p:cNvSpPr txBox="1"/>
          <p:nvPr/>
        </p:nvSpPr>
        <p:spPr>
          <a:xfrm>
            <a:off x="6482783" y="3451745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/ 6</a:t>
            </a:r>
            <a:endParaRPr/>
          </a:p>
        </p:txBody>
      </p:sp>
      <p:sp>
        <p:nvSpPr>
          <p:cNvPr id="614" name="Google Shape;614;p63"/>
          <p:cNvSpPr txBox="1"/>
          <p:nvPr/>
        </p:nvSpPr>
        <p:spPr>
          <a:xfrm>
            <a:off x="6466067" y="3775689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/ 4</a:t>
            </a:r>
            <a:endParaRPr/>
          </a:p>
        </p:txBody>
      </p:sp>
      <p:sp>
        <p:nvSpPr>
          <p:cNvPr id="615" name="Google Shape;615;p63"/>
          <p:cNvSpPr txBox="1"/>
          <p:nvPr/>
        </p:nvSpPr>
        <p:spPr>
          <a:xfrm>
            <a:off x="6466066" y="4122254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/ 7</a:t>
            </a:r>
            <a:endParaRPr/>
          </a:p>
        </p:txBody>
      </p:sp>
      <p:sp>
        <p:nvSpPr>
          <p:cNvPr id="616" name="Google Shape;616;p63"/>
          <p:cNvSpPr txBox="1"/>
          <p:nvPr/>
        </p:nvSpPr>
        <p:spPr>
          <a:xfrm>
            <a:off x="6482783" y="4447188"/>
            <a:ext cx="74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/ 13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 txBox="1"/>
          <p:nvPr>
            <p:ph type="title"/>
          </p:nvPr>
        </p:nvSpPr>
        <p:spPr>
          <a:xfrm>
            <a:off x="1177387" y="346301"/>
            <a:ext cx="67893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Points 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2" name="Google Shape;622;p64"/>
          <p:cNvSpPr txBox="1"/>
          <p:nvPr>
            <p:ph idx="1" type="body"/>
          </p:nvPr>
        </p:nvSpPr>
        <p:spPr>
          <a:xfrm>
            <a:off x="1177375" y="1106500"/>
            <a:ext cx="74829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6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average TEIS Early Exit rate is 37.65%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5 Point of Entry Offices have Early Exit rates above the overall average: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Southwest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Northwest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East Tennessee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Upper Cumberland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First Tennessee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154 Service Coordinators have rates above the average for their Point of Entry Office (full list is available)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 suggest East Tennessee POE as an area to focus on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High overall Early Exit rate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6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 sz="642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High proportion of Service Coordinators whose rates fall above that average</a:t>
            </a:r>
            <a:endParaRPr sz="642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5"/>
          <p:cNvSpPr txBox="1"/>
          <p:nvPr>
            <p:ph type="title"/>
          </p:nvPr>
        </p:nvSpPr>
        <p:spPr>
          <a:xfrm>
            <a:off x="1066400" y="134075"/>
            <a:ext cx="7269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Takeaways</a:t>
            </a:r>
            <a:endParaRPr sz="2000"/>
          </a:p>
        </p:txBody>
      </p:sp>
      <p:sp>
        <p:nvSpPr>
          <p:cNvPr id="628" name="Google Shape;628;p65"/>
          <p:cNvSpPr txBox="1"/>
          <p:nvPr>
            <p:ph idx="1" type="body"/>
          </p:nvPr>
        </p:nvSpPr>
        <p:spPr>
          <a:xfrm>
            <a:off x="996300" y="969775"/>
            <a:ext cx="79539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Add a referral id that links to the child id to keep track of family relocation and maintain a consistent record of past referrals.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Allow referral sources a way to see if children already have an existing referral.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Resource types who work more closely with a child have better successful referral percentages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Institutions which typically have transient relationships with a child are the least successful referral sources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Volume of referrals does not equal success of referrals, measured by creation of an IFSP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Memphis Delta is an area of concern with a higher average age of referral and a lower percent of total referrals resulting in an IFSP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Parental consent/understanding is a critical component in reaching eligibility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Concentrate more resources on lower levels of social economic areas in TN for better rates of referrals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Focus on East Tennessee area for high overall early exit rate and  high proportion of Service Coordinators whose rates fall above average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Re-referral Rate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picture containing icon&#10;&#10;Description automatically generated" id="397" name="Google Shape;3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47277" y="668133"/>
            <a:ext cx="6741994" cy="449466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9"/>
          <p:cNvSpPr txBox="1"/>
          <p:nvPr/>
        </p:nvSpPr>
        <p:spPr>
          <a:xfrm>
            <a:off x="3258475" y="2003332"/>
            <a:ext cx="23829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16.26% Re-referrals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Red and white post it note" id="399" name="Google Shape;3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717" y="545896"/>
            <a:ext cx="3949283" cy="473913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9"/>
          <p:cNvSpPr txBox="1"/>
          <p:nvPr/>
        </p:nvSpPr>
        <p:spPr>
          <a:xfrm rot="-403120">
            <a:off x="5923329" y="2492398"/>
            <a:ext cx="31478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76C893"/>
                </a:solidFill>
                <a:latin typeface="Ubuntu"/>
                <a:ea typeface="Ubuntu"/>
                <a:cs typeface="Ubuntu"/>
                <a:sym typeface="Ubuntu"/>
              </a:rPr>
              <a:t>115,523 total referrals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1A759F"/>
                </a:solidFill>
                <a:latin typeface="Ubuntu"/>
                <a:ea typeface="Ubuntu"/>
                <a:cs typeface="Ubuntu"/>
                <a:sym typeface="Ubuntu"/>
              </a:rPr>
              <a:t>18,781 re-referrals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6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Questions?</a:t>
            </a:r>
            <a:endParaRPr sz="6600"/>
          </a:p>
        </p:txBody>
      </p:sp>
      <p:sp>
        <p:nvSpPr>
          <p:cNvPr id="634" name="Google Shape;634;p6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for the opportunity to analyze this data. We truly appreciate this 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Re-referrals By Point of Entry Office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06" name="Google Shape;4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975" y="1899100"/>
            <a:ext cx="4461076" cy="19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50" y="14936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Percent of re-referrals By Point of Entry Office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2286000" y="2417189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518" y="1518740"/>
            <a:ext cx="6706536" cy="299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4401" y="1502051"/>
            <a:ext cx="892950" cy="21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1"/>
          <p:cNvPicPr preferRelativeResize="0"/>
          <p:nvPr/>
        </p:nvPicPr>
        <p:blipFill rotWithShape="1">
          <a:blip r:embed="rId5">
            <a:alphaModFix amt="94000"/>
          </a:blip>
          <a:srcRect b="21807" l="15191" r="33657" t="0"/>
          <a:stretch/>
        </p:blipFill>
        <p:spPr>
          <a:xfrm>
            <a:off x="6087850" y="4179100"/>
            <a:ext cx="1282200" cy="330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/>
        </p:nvSpPr>
        <p:spPr>
          <a:xfrm>
            <a:off x="1106400" y="1310575"/>
            <a:ext cx="7593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•"/>
            </a:pPr>
            <a:r>
              <a:rPr i="0" lang="en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15,641 children with more than 1 referral in Tennessee.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•"/>
            </a:pPr>
            <a:r>
              <a:rPr i="0" lang="en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MD, GN, and NW Point of Entry offices have the highest percentage of re-referrals.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Recommendations: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6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•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 a referral id that links to the child id to keep track of family relocation and maintain a consistent record of past referrals.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6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•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Allow referral sources a way to see if children already have an existing referral.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A75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1323025" y="348625"/>
            <a:ext cx="599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Ubuntu"/>
                <a:ea typeface="Ubuntu"/>
                <a:cs typeface="Ubuntu"/>
                <a:sym typeface="Ubuntu"/>
              </a:rPr>
              <a:t>Key Points</a:t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782200" y="8980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</a:t>
            </a:r>
            <a:r>
              <a:rPr lang="en"/>
              <a:t>eferral Sources with Higher Rates of Successful Referrals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>
            <p:ph type="title"/>
          </p:nvPr>
        </p:nvSpPr>
        <p:spPr>
          <a:xfrm>
            <a:off x="1297500" y="88777"/>
            <a:ext cx="7038900" cy="1219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Successful Referral Percentages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omputer screen capture&#10;&#10;Description automatically generated with low confidence" id="433" name="Google Shape;4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367" y="793102"/>
            <a:ext cx="7473821" cy="404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type="title"/>
          </p:nvPr>
        </p:nvSpPr>
        <p:spPr>
          <a:xfrm>
            <a:off x="1297500" y="127617"/>
            <a:ext cx="70389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Total Referrals with Success Percentage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Graphical user interface&#10;&#10;Description automatically generated with low confidence" id="439" name="Google Shape;4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698" y="774440"/>
            <a:ext cx="7613780" cy="40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