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8125c0eb1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125c0eb1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125c0eb1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125c0eb1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125c0eb1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125c0eb1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125c0eb1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125c0eb1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125c0eb1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125c0eb1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125c0eb1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125c0eb1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125c0eb1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125c0eb1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125c0eb1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125c0eb1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125c0eb1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125c0eb1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125c0eb1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125c0eb1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125c0eb1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125c0eb1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125c0eb1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125c0eb1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125c0eb1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125c0eb1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125c0eb1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125c0eb1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125c0eb1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125c0eb1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125c0eb1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125c0eb1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eo.nyu.edu/catalog/nyu_2451_34572"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New_York_City" TargetMode="External"/><Relationship Id="rId4" Type="http://schemas.openxmlformats.org/officeDocument/2006/relationships/hyperlink" Target="https://en.wikipedia.org/wiki/Portal:New_York_City" TargetMode="External"/><Relationship Id="rId5" Type="http://schemas.openxmlformats.org/officeDocument/2006/relationships/hyperlink" Target="https://en.wikipedia.org/wiki/Economy_of_New_York_City" TargetMode="External"/><Relationship Id="rId6" Type="http://schemas.openxmlformats.org/officeDocument/2006/relationships/hyperlink" Target="https://en.wikipedia.org/wiki/List_of_Michelin_starred_restaurants_in_New_York_City" TargetMode="External"/><Relationship Id="rId7" Type="http://schemas.openxmlformats.org/officeDocument/2006/relationships/hyperlink" Target="https://en.wikipedia.org/wiki/Cuisine_of_New_York_Cit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859050" y="1373075"/>
            <a:ext cx="3450600" cy="228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Battle of the Neighborhoods</a:t>
            </a:r>
            <a:br>
              <a:rPr lang="en"/>
            </a:b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Analytic Approach: </a:t>
            </a:r>
            <a:endParaRPr b="0"/>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New York City has a total of 5 boroughs and about up to 154 or more neighborhoods.</a:t>
            </a:r>
            <a:endParaRPr/>
          </a:p>
          <a:p>
            <a:pPr indent="-342900" lvl="0" marL="457200" rtl="0" algn="l">
              <a:spcBef>
                <a:spcPts val="0"/>
              </a:spcBef>
              <a:spcAft>
                <a:spcPts val="0"/>
              </a:spcAft>
              <a:buSzPts val="1800"/>
              <a:buChar char="-"/>
            </a:pPr>
            <a:r>
              <a:rPr lang="en"/>
              <a:t>Part 1 - Clustering Manhattan and Brooklyn</a:t>
            </a:r>
            <a:endParaRPr/>
          </a:p>
          <a:p>
            <a:pPr indent="-342900" lvl="0" marL="457200" rtl="0" algn="l">
              <a:spcBef>
                <a:spcPts val="0"/>
              </a:spcBef>
              <a:spcAft>
                <a:spcPts val="0"/>
              </a:spcAft>
              <a:buSzPts val="1800"/>
              <a:buChar char="-"/>
            </a:pPr>
            <a:r>
              <a:rPr lang="en"/>
              <a:t>Part 2 - Clustering the Bronx and Queens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1 - New York City Geographical Coordinates Data</a:t>
            </a:r>
            <a:endParaRPr/>
          </a:p>
          <a:p>
            <a:pPr indent="-342900" lvl="0" marL="457200" rtl="0" algn="l">
              <a:spcBef>
                <a:spcPts val="1600"/>
              </a:spcBef>
              <a:spcAft>
                <a:spcPts val="0"/>
              </a:spcAft>
              <a:buSzPts val="1800"/>
              <a:buChar char="-"/>
            </a:pPr>
            <a:r>
              <a:rPr lang="en"/>
              <a:t>Load data and explore it using - newyork_data.json</a:t>
            </a:r>
            <a:endParaRPr/>
          </a:p>
          <a:p>
            <a:pPr indent="-342900" lvl="0" marL="457200" rtl="0" algn="l">
              <a:spcBef>
                <a:spcPts val="0"/>
              </a:spcBef>
              <a:spcAft>
                <a:spcPts val="0"/>
              </a:spcAft>
              <a:buSzPts val="1800"/>
              <a:buChar char="-"/>
            </a:pPr>
            <a:r>
              <a:rPr lang="en"/>
              <a:t>Transform the data of nested python dictionaries into a pandas dataframe</a:t>
            </a:r>
            <a:endParaRPr/>
          </a:p>
          <a:p>
            <a:pPr indent="-342900" lvl="0" marL="457200" rtl="0" algn="l">
              <a:spcBef>
                <a:spcPts val="0"/>
              </a:spcBef>
              <a:spcAft>
                <a:spcPts val="0"/>
              </a:spcAft>
              <a:buSzPts val="1800"/>
              <a:buChar char="-"/>
            </a:pPr>
            <a:r>
              <a:rPr lang="en"/>
              <a:t>Dataframe contains the geographical coordinates of New York City neighborhoods</a:t>
            </a:r>
            <a:endParaRPr/>
          </a:p>
          <a:p>
            <a:pPr indent="-342900" lvl="0" marL="457200" rtl="0" algn="l">
              <a:spcBef>
                <a:spcPts val="0"/>
              </a:spcBef>
              <a:spcAft>
                <a:spcPts val="0"/>
              </a:spcAft>
              <a:buSzPts val="1800"/>
              <a:buChar char="-"/>
            </a:pPr>
            <a:r>
              <a:rPr lang="en"/>
              <a:t>Data will be used to get Venues data from Foursquare</a:t>
            </a:r>
            <a:endParaRPr/>
          </a:p>
          <a:p>
            <a:pPr indent="-342900" lvl="0" marL="457200" rtl="0" algn="l">
              <a:spcBef>
                <a:spcPts val="0"/>
              </a:spcBef>
              <a:spcAft>
                <a:spcPts val="0"/>
              </a:spcAft>
              <a:buSzPts val="1800"/>
              <a:buChar char="-"/>
            </a:pPr>
            <a:r>
              <a:rPr lang="en"/>
              <a:t>Geopy and folium </a:t>
            </a:r>
            <a:r>
              <a:rPr lang="en"/>
              <a:t>libraries</a:t>
            </a:r>
            <a:r>
              <a:rPr lang="en"/>
              <a:t> will be used to create a map of New York city with neighborhoods placed on top.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r>
              <a:rPr lang="en"/>
              <a:t>: </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Brooklyn - Most Preferred Cuisine: </a:t>
            </a:r>
            <a:endParaRPr b="1"/>
          </a:p>
          <a:p>
            <a:pPr indent="0" lvl="0" marL="0" rtl="0" algn="l">
              <a:spcBef>
                <a:spcPts val="1600"/>
              </a:spcBef>
              <a:spcAft>
                <a:spcPts val="1600"/>
              </a:spcAft>
              <a:buNone/>
            </a:pPr>
            <a:r>
              <a:t/>
            </a:r>
            <a:endParaRPr b="1"/>
          </a:p>
        </p:txBody>
      </p:sp>
      <p:pic>
        <p:nvPicPr>
          <p:cNvPr id="128" name="Google Shape;128;p24"/>
          <p:cNvPicPr preferRelativeResize="0"/>
          <p:nvPr/>
        </p:nvPicPr>
        <p:blipFill>
          <a:blip r:embed="rId3">
            <a:alphaModFix/>
          </a:blip>
          <a:stretch>
            <a:fillRect/>
          </a:stretch>
        </p:blipFill>
        <p:spPr>
          <a:xfrm>
            <a:off x="1836199" y="1860875"/>
            <a:ext cx="5730400" cy="2843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Methodolgy:</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Manhattan - Most </a:t>
            </a:r>
            <a:r>
              <a:rPr b="1" lang="en"/>
              <a:t>Preferred</a:t>
            </a:r>
            <a:r>
              <a:rPr b="1" lang="en"/>
              <a:t> Cuisine:</a:t>
            </a:r>
            <a:endParaRPr b="1"/>
          </a:p>
          <a:p>
            <a:pPr indent="0" lvl="0" marL="0" rtl="0" algn="l">
              <a:spcBef>
                <a:spcPts val="1600"/>
              </a:spcBef>
              <a:spcAft>
                <a:spcPts val="1600"/>
              </a:spcAft>
              <a:buNone/>
            </a:pPr>
            <a:r>
              <a:t/>
            </a:r>
            <a:endParaRPr b="1"/>
          </a:p>
        </p:txBody>
      </p:sp>
      <p:pic>
        <p:nvPicPr>
          <p:cNvPr id="135" name="Google Shape;135;p25"/>
          <p:cNvPicPr preferRelativeResize="0"/>
          <p:nvPr/>
        </p:nvPicPr>
        <p:blipFill>
          <a:blip r:embed="rId3">
            <a:alphaModFix/>
          </a:blip>
          <a:stretch>
            <a:fillRect/>
          </a:stretch>
        </p:blipFill>
        <p:spPr>
          <a:xfrm>
            <a:off x="1602025" y="1902500"/>
            <a:ext cx="6063150" cy="2801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41" name="Google Shape;141;p26"/>
          <p:cNvSpPr txBox="1"/>
          <p:nvPr>
            <p:ph idx="1" type="body"/>
          </p:nvPr>
        </p:nvSpPr>
        <p:spPr>
          <a:xfrm>
            <a:off x="989500" y="11525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Bronx - The Most Preferred Cuisine:</a:t>
            </a:r>
            <a:endParaRPr b="1"/>
          </a:p>
        </p:txBody>
      </p:sp>
      <p:pic>
        <p:nvPicPr>
          <p:cNvPr id="142" name="Google Shape;142;p26"/>
          <p:cNvPicPr preferRelativeResize="0"/>
          <p:nvPr/>
        </p:nvPicPr>
        <p:blipFill>
          <a:blip r:embed="rId3">
            <a:alphaModFix/>
          </a:blip>
          <a:stretch>
            <a:fillRect/>
          </a:stretch>
        </p:blipFill>
        <p:spPr>
          <a:xfrm>
            <a:off x="2407075" y="2071388"/>
            <a:ext cx="3886200" cy="2244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Methodolgy:</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Queens - Most Preferred Cuisine:</a:t>
            </a:r>
            <a:endParaRPr b="1"/>
          </a:p>
          <a:p>
            <a:pPr indent="0" lvl="0" marL="0" rtl="0" algn="l">
              <a:spcBef>
                <a:spcPts val="1600"/>
              </a:spcBef>
              <a:spcAft>
                <a:spcPts val="1600"/>
              </a:spcAft>
              <a:buNone/>
            </a:pPr>
            <a:r>
              <a:t/>
            </a:r>
            <a:endParaRPr b="1"/>
          </a:p>
        </p:txBody>
      </p:sp>
      <p:pic>
        <p:nvPicPr>
          <p:cNvPr id="149" name="Google Shape;149;p27"/>
          <p:cNvPicPr preferRelativeResize="0"/>
          <p:nvPr/>
        </p:nvPicPr>
        <p:blipFill>
          <a:blip r:embed="rId3">
            <a:alphaModFix/>
          </a:blip>
          <a:stretch>
            <a:fillRect/>
          </a:stretch>
        </p:blipFill>
        <p:spPr>
          <a:xfrm>
            <a:off x="2643200" y="1728806"/>
            <a:ext cx="3857625" cy="2510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Scope to explore cuisines of various countries in Bronx, Queens, Manhattan, and Brooklyn.</a:t>
            </a:r>
            <a:endParaRPr/>
          </a:p>
          <a:p>
            <a:pPr indent="-342900" lvl="0" marL="457200" rtl="0" algn="l">
              <a:spcBef>
                <a:spcPts val="0"/>
              </a:spcBef>
              <a:spcAft>
                <a:spcPts val="0"/>
              </a:spcAft>
              <a:buSzPts val="1800"/>
              <a:buChar char="-"/>
            </a:pPr>
            <a:r>
              <a:rPr lang="en"/>
              <a:t>In Manhattan and Brooklyn </a:t>
            </a:r>
            <a:r>
              <a:rPr lang="en"/>
              <a:t>restaurants</a:t>
            </a:r>
            <a:r>
              <a:rPr lang="en"/>
              <a:t>, cuisines of many countries are apart of their menu. There is </a:t>
            </a:r>
            <a:r>
              <a:rPr lang="en"/>
              <a:t>definitely</a:t>
            </a:r>
            <a:r>
              <a:rPr lang="en"/>
              <a:t> a risk with opening a </a:t>
            </a:r>
            <a:r>
              <a:rPr lang="en"/>
              <a:t>restaurant</a:t>
            </a:r>
            <a:r>
              <a:rPr lang="en"/>
              <a:t> in these two areas.</a:t>
            </a:r>
            <a:endParaRPr/>
          </a:p>
          <a:p>
            <a:pPr indent="0" lvl="0" marL="457200" rtl="0" algn="l">
              <a:spcBef>
                <a:spcPts val="1600"/>
              </a:spcBef>
              <a:spcAft>
                <a:spcPts val="1600"/>
              </a:spcAft>
              <a:buNone/>
            </a:pPr>
            <a:r>
              <a:t/>
            </a:r>
            <a:endParaRPr/>
          </a:p>
        </p:txBody>
      </p:sp>
      <p:pic>
        <p:nvPicPr>
          <p:cNvPr id="156" name="Google Shape;156;p28"/>
          <p:cNvPicPr preferRelativeResize="0"/>
          <p:nvPr/>
        </p:nvPicPr>
        <p:blipFill>
          <a:blip r:embed="rId3">
            <a:alphaModFix/>
          </a:blip>
          <a:stretch>
            <a:fillRect/>
          </a:stretch>
        </p:blipFill>
        <p:spPr>
          <a:xfrm>
            <a:off x="1314750" y="2945300"/>
            <a:ext cx="6514500" cy="1685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Analysis is performed on limited data.</a:t>
            </a:r>
            <a:endParaRPr/>
          </a:p>
          <a:p>
            <a:pPr indent="-342900" lvl="0" marL="457200" rtl="0" algn="l">
              <a:spcBef>
                <a:spcPts val="0"/>
              </a:spcBef>
              <a:spcAft>
                <a:spcPts val="0"/>
              </a:spcAft>
              <a:buSzPts val="1800"/>
              <a:buChar char="-"/>
            </a:pPr>
            <a:r>
              <a:rPr lang="en"/>
              <a:t>Re-run program on updated information</a:t>
            </a:r>
            <a:endParaRPr/>
          </a:p>
          <a:p>
            <a:pPr indent="-342900" lvl="0" marL="457200" rtl="0" algn="l">
              <a:spcBef>
                <a:spcPts val="0"/>
              </a:spcBef>
              <a:spcAft>
                <a:spcPts val="0"/>
              </a:spcAft>
              <a:buSzPts val="1800"/>
              <a:buChar char="-"/>
            </a:pPr>
            <a:r>
              <a:rPr lang="en"/>
              <a:t>Brooklyn and Manhattan are high risk areas and have a very </a:t>
            </a:r>
            <a:r>
              <a:rPr lang="en"/>
              <a:t>competitive</a:t>
            </a:r>
            <a:r>
              <a:rPr lang="en"/>
              <a:t> market.</a:t>
            </a:r>
            <a:endParaRPr/>
          </a:p>
          <a:p>
            <a:pPr indent="-342900" lvl="0" marL="457200" rtl="0" algn="l">
              <a:spcBef>
                <a:spcPts val="0"/>
              </a:spcBef>
              <a:spcAft>
                <a:spcPts val="0"/>
              </a:spcAft>
              <a:buSzPts val="1800"/>
              <a:buChar char="-"/>
            </a:pPr>
            <a:r>
              <a:rPr lang="en"/>
              <a:t>The Bronx and Queens have a less diverse amount of ethnic markets compared to Brooklyn and Manhattan. This can be explored.</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292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Optimal Location for new </a:t>
            </a:r>
            <a:r>
              <a:rPr lang="en"/>
              <a:t>businesses</a:t>
            </a:r>
            <a:r>
              <a:rPr lang="en"/>
              <a:t>.</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Business</a:t>
            </a:r>
            <a:r>
              <a:rPr lang="en"/>
              <a:t> Problem:</a:t>
            </a:r>
            <a:endParaRPr/>
          </a:p>
          <a:p>
            <a:pPr indent="-342900" lvl="0" marL="457200" rtl="0" algn="l">
              <a:spcBef>
                <a:spcPts val="0"/>
              </a:spcBef>
              <a:spcAft>
                <a:spcPts val="0"/>
              </a:spcAft>
              <a:buSzPts val="1800"/>
              <a:buChar char="-"/>
            </a:pPr>
            <a:r>
              <a:rPr lang="en"/>
              <a:t>Low competition </a:t>
            </a:r>
            <a:endParaRPr/>
          </a:p>
          <a:p>
            <a:pPr indent="-342900" lvl="0" marL="457200" rtl="0" algn="l">
              <a:spcBef>
                <a:spcPts val="0"/>
              </a:spcBef>
              <a:spcAft>
                <a:spcPts val="0"/>
              </a:spcAft>
              <a:buSzPts val="1800"/>
              <a:buChar char="-"/>
            </a:pPr>
            <a:r>
              <a:rPr lang="en"/>
              <a:t>High demand</a:t>
            </a:r>
            <a:endParaRPr/>
          </a:p>
          <a:p>
            <a:pPr indent="-342900" lvl="0" marL="457200" rtl="0" algn="l">
              <a:spcBef>
                <a:spcPts val="0"/>
              </a:spcBef>
              <a:spcAft>
                <a:spcPts val="0"/>
              </a:spcAft>
              <a:buSzPts val="1800"/>
              <a:buChar char="-"/>
            </a:pPr>
            <a:r>
              <a:rPr lang="en"/>
              <a:t>Easy to replicate</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Success Criteria:</a:t>
            </a:r>
            <a:endParaRPr/>
          </a:p>
          <a:p>
            <a:pPr indent="-342900" lvl="0" marL="457200" rtl="0" algn="l">
              <a:spcBef>
                <a:spcPts val="0"/>
              </a:spcBef>
              <a:spcAft>
                <a:spcPts val="0"/>
              </a:spcAft>
              <a:buSzPts val="1800"/>
              <a:buChar char="-"/>
            </a:pPr>
            <a:r>
              <a:rPr lang="en"/>
              <a:t>Best neighborhood which meets above critera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York City:</a:t>
            </a:r>
            <a:endParaRPr/>
          </a:p>
        </p:txBody>
      </p:sp>
      <p:sp>
        <p:nvSpPr>
          <p:cNvPr id="72" name="Google Shape;72;p15"/>
          <p:cNvSpPr txBox="1"/>
          <p:nvPr>
            <p:ph idx="1" type="body"/>
          </p:nvPr>
        </p:nvSpPr>
        <p:spPr>
          <a:xfrm>
            <a:off x="0" y="961225"/>
            <a:ext cx="8909700" cy="36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50">
                <a:solidFill>
                  <a:srgbClr val="000000"/>
                </a:solidFill>
                <a:highlight>
                  <a:srgbClr val="FFFFFF"/>
                </a:highlight>
                <a:latin typeface="Arial"/>
                <a:ea typeface="Arial"/>
                <a:cs typeface="Arial"/>
                <a:sym typeface="Arial"/>
              </a:rPr>
              <a:t>The city of New York has a population of 8.623 million. It is a diverse, multicultural, global hub for </a:t>
            </a:r>
            <a:r>
              <a:rPr b="1" lang="en" sz="1050">
                <a:solidFill>
                  <a:srgbClr val="000000"/>
                </a:solidFill>
                <a:highlight>
                  <a:srgbClr val="FFFFFF"/>
                </a:highlight>
                <a:latin typeface="Arial"/>
                <a:ea typeface="Arial"/>
                <a:cs typeface="Arial"/>
                <a:sym typeface="Arial"/>
              </a:rPr>
              <a:t>business</a:t>
            </a:r>
            <a:r>
              <a:rPr b="1" lang="en" sz="1050">
                <a:solidFill>
                  <a:srgbClr val="000000"/>
                </a:solidFill>
                <a:highlight>
                  <a:srgbClr val="FFFFFF"/>
                </a:highlight>
                <a:latin typeface="Arial"/>
                <a:ea typeface="Arial"/>
                <a:cs typeface="Arial"/>
                <a:sym typeface="Arial"/>
              </a:rPr>
              <a:t>, fashion, tourism, media, theater, and the arts (Among many other things). With that said, this means that the market is extremely competitive, thus making it useful for new </a:t>
            </a:r>
            <a:r>
              <a:rPr b="1" lang="en" sz="1050">
                <a:solidFill>
                  <a:srgbClr val="000000"/>
                </a:solidFill>
                <a:highlight>
                  <a:srgbClr val="FFFFFF"/>
                </a:highlight>
                <a:latin typeface="Arial"/>
                <a:ea typeface="Arial"/>
                <a:cs typeface="Arial"/>
                <a:sym typeface="Arial"/>
              </a:rPr>
              <a:t>businesses</a:t>
            </a:r>
            <a:r>
              <a:rPr b="1" lang="en" sz="1050">
                <a:solidFill>
                  <a:srgbClr val="000000"/>
                </a:solidFill>
                <a:highlight>
                  <a:srgbClr val="FFFFFF"/>
                </a:highlight>
                <a:latin typeface="Arial"/>
                <a:ea typeface="Arial"/>
                <a:cs typeface="Arial"/>
                <a:sym typeface="Arial"/>
              </a:rPr>
              <a:t> to analysis the market carefully, in hopes to either find a niche market, or to see what has been successful in the pertained area.</a:t>
            </a:r>
            <a:endParaRPr b="1" sz="105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b="1" lang="en" sz="1050">
                <a:solidFill>
                  <a:srgbClr val="000000"/>
                </a:solidFill>
                <a:highlight>
                  <a:srgbClr val="FFFFFF"/>
                </a:highlight>
                <a:latin typeface="Arial"/>
                <a:ea typeface="Arial"/>
                <a:cs typeface="Arial"/>
                <a:sym typeface="Arial"/>
              </a:rPr>
              <a:t>New York City is a prominent location for outstanding cuisine. The City has been described as a "melting pot" of international influences that can be tracked by its union of many nationalities, cultures, and ethnicities. New York City is a place where over 800 languages are spoken and is the quintessential "melting pot" of the USA.</a:t>
            </a:r>
            <a:endParaRPr b="1" sz="105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b="1" lang="en" sz="1050">
                <a:solidFill>
                  <a:srgbClr val="000000"/>
                </a:solidFill>
                <a:highlight>
                  <a:srgbClr val="FFFFFF"/>
                </a:highlight>
                <a:latin typeface="Arial"/>
                <a:ea typeface="Arial"/>
                <a:cs typeface="Arial"/>
                <a:sym typeface="Arial"/>
              </a:rPr>
              <a:t>Most of, if not all, of these influences come directly from the vast history of immigration to New York City.</a:t>
            </a:r>
            <a:endParaRPr b="1" sz="105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b="1" lang="en" sz="1050">
                <a:solidFill>
                  <a:srgbClr val="000000"/>
                </a:solidFill>
                <a:highlight>
                  <a:srgbClr val="FFFFFF"/>
                </a:highlight>
                <a:latin typeface="Arial"/>
                <a:ea typeface="Arial"/>
                <a:cs typeface="Arial"/>
                <a:sym typeface="Arial"/>
              </a:rPr>
              <a:t>For example, much of the cuisine usually associated with New York City stems in part from its large community of Ashkenazi Jews and their descendants. The world famous New York institution of the "Delicatessen," commonly referred to as a "Deli," was originally an institution of the city's Jewry. Much of New York City's Jewish fare has become popular around the globe, especially bagels. (New York City's Jewish community is also famously fond of Chinese food, and many members of this community think of it as their second ethnic cuisine).</a:t>
            </a:r>
            <a:endParaRPr b="1" sz="105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b="1"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New York City - Business </a:t>
            </a:r>
            <a:r>
              <a:rPr b="0" lang="en"/>
              <a:t>Environment</a:t>
            </a:r>
            <a:endParaRPr b="0"/>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Market is highly competitive</a:t>
            </a:r>
            <a:endParaRPr/>
          </a:p>
          <a:p>
            <a:pPr indent="-342900" lvl="0" marL="457200" rtl="0" algn="l">
              <a:spcBef>
                <a:spcPts val="0"/>
              </a:spcBef>
              <a:spcAft>
                <a:spcPts val="0"/>
              </a:spcAft>
              <a:buSzPts val="1800"/>
              <a:buChar char="-"/>
            </a:pPr>
            <a:r>
              <a:rPr lang="en"/>
              <a:t>New </a:t>
            </a:r>
            <a:r>
              <a:rPr lang="en"/>
              <a:t>businesses</a:t>
            </a:r>
            <a:r>
              <a:rPr lang="en"/>
              <a:t> need to be </a:t>
            </a:r>
            <a:r>
              <a:rPr lang="en"/>
              <a:t>analyzed</a:t>
            </a:r>
            <a:r>
              <a:rPr lang="en"/>
              <a:t> carefully</a:t>
            </a:r>
            <a:endParaRPr/>
          </a:p>
          <a:p>
            <a:pPr indent="-342900" lvl="0" marL="457200" rtl="0" algn="l">
              <a:spcBef>
                <a:spcPts val="0"/>
              </a:spcBef>
              <a:spcAft>
                <a:spcPts val="0"/>
              </a:spcAft>
              <a:buSzPts val="1800"/>
              <a:buChar char="-"/>
            </a:pPr>
            <a:r>
              <a:rPr lang="en"/>
              <a:t>One should </a:t>
            </a:r>
            <a:r>
              <a:rPr lang="en"/>
              <a:t>strategically</a:t>
            </a:r>
            <a:r>
              <a:rPr lang="en"/>
              <a:t> target the market to help reduce risk &amp; the return of investment will be reasonable.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New York CIty - Cuisine </a:t>
            </a:r>
            <a:endParaRPr b="0"/>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City of New York is famous for its diverse cuisine. It’s food culture includes an array of international cuisines influenced by the city’s </a:t>
            </a:r>
            <a:r>
              <a:rPr lang="en"/>
              <a:t>immigration</a:t>
            </a:r>
            <a:r>
              <a:rPr lang="en"/>
              <a:t> history.</a:t>
            </a:r>
            <a:endParaRPr/>
          </a:p>
          <a:p>
            <a:pPr indent="0" lvl="0" marL="0" rtl="0" algn="l">
              <a:spcBef>
                <a:spcPts val="1600"/>
              </a:spcBef>
              <a:spcAft>
                <a:spcPts val="0"/>
              </a:spcAft>
              <a:buNone/>
            </a:pPr>
            <a:r>
              <a:rPr lang="en"/>
              <a:t>The most popular and well known being Italian and Jewish cuisine.</a:t>
            </a:r>
            <a:endParaRPr/>
          </a:p>
          <a:p>
            <a:pPr indent="0" lvl="0" marL="0" rtl="0" algn="l">
              <a:spcBef>
                <a:spcPts val="1600"/>
              </a:spcBef>
              <a:spcAft>
                <a:spcPts val="1600"/>
              </a:spcAft>
              <a:buNone/>
            </a:pPr>
            <a:r>
              <a:rPr lang="en"/>
              <a:t>New York-styled pizza, New York-styled cheesecake,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4226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Factors to look into:</a:t>
            </a:r>
            <a:endParaRPr b="0"/>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New York Population</a:t>
            </a:r>
            <a:endParaRPr/>
          </a:p>
          <a:p>
            <a:pPr indent="-342900" lvl="0" marL="457200" rtl="0" algn="l">
              <a:spcBef>
                <a:spcPts val="0"/>
              </a:spcBef>
              <a:spcAft>
                <a:spcPts val="0"/>
              </a:spcAft>
              <a:buSzPts val="1800"/>
              <a:buChar char="-"/>
            </a:pPr>
            <a:r>
              <a:rPr lang="en"/>
              <a:t>New York Demographics</a:t>
            </a:r>
            <a:endParaRPr/>
          </a:p>
          <a:p>
            <a:pPr indent="-342900" lvl="0" marL="457200" rtl="0" algn="l">
              <a:spcBef>
                <a:spcPts val="0"/>
              </a:spcBef>
              <a:spcAft>
                <a:spcPts val="0"/>
              </a:spcAft>
              <a:buSzPts val="1800"/>
              <a:buChar char="-"/>
            </a:pPr>
            <a:r>
              <a:rPr lang="en"/>
              <a:t>Cuisine</a:t>
            </a:r>
            <a:r>
              <a:rPr lang="en"/>
              <a:t> Served</a:t>
            </a:r>
            <a:endParaRPr/>
          </a:p>
          <a:p>
            <a:pPr indent="-342900" lvl="0" marL="457200" rtl="0" algn="l">
              <a:spcBef>
                <a:spcPts val="0"/>
              </a:spcBef>
              <a:spcAft>
                <a:spcPts val="0"/>
              </a:spcAft>
              <a:buSzPts val="1800"/>
              <a:buChar char="-"/>
            </a:pPr>
            <a:r>
              <a:rPr lang="en"/>
              <a:t>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Data </a:t>
            </a:r>
            <a:r>
              <a:rPr b="0" lang="en"/>
              <a:t>Description</a:t>
            </a:r>
            <a:r>
              <a:rPr b="0" lang="en"/>
              <a:t> - One</a:t>
            </a:r>
            <a:endParaRPr b="0"/>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1: New York City has over 5 boroughs and over at least 154 neighborhoods.  In order to segment the neighborhoods and explore them, we will essentially need a dataset that contains the 5 borughs and all the neighborhoods that are in them, as well as the latitude and longitude coordinates of each neighborhood.</a:t>
            </a:r>
            <a:endParaRPr/>
          </a:p>
          <a:p>
            <a:pPr indent="0" lvl="0" marL="0" rtl="0" algn="l">
              <a:spcBef>
                <a:spcPts val="1600"/>
              </a:spcBef>
              <a:spcAft>
                <a:spcPts val="0"/>
              </a:spcAft>
              <a:buNone/>
            </a:pPr>
            <a:r>
              <a:rPr lang="en"/>
              <a:t>The data used in this analysis is from: </a:t>
            </a:r>
            <a:r>
              <a:rPr lang="en" u="sng">
                <a:solidFill>
                  <a:schemeClr val="hlink"/>
                </a:solidFill>
                <a:hlinkClick r:id="rId3"/>
              </a:rPr>
              <a:t>https://geo.nyu.edu/catalog/nyu_2451_34572</a:t>
            </a:r>
            <a:endParaRPr/>
          </a:p>
          <a:p>
            <a:pPr indent="0" lvl="0" marL="0" rtl="0" algn="l">
              <a:spcBef>
                <a:spcPts val="1600"/>
              </a:spcBef>
              <a:spcAft>
                <a:spcPts val="1600"/>
              </a:spcAft>
              <a:buNone/>
            </a:pPr>
            <a:r>
              <a:t/>
            </a:r>
            <a:endParaRPr/>
          </a:p>
        </p:txBody>
      </p:sp>
      <p:pic>
        <p:nvPicPr>
          <p:cNvPr id="97" name="Google Shape;97;p19"/>
          <p:cNvPicPr preferRelativeResize="0"/>
          <p:nvPr/>
        </p:nvPicPr>
        <p:blipFill>
          <a:blip r:embed="rId4">
            <a:alphaModFix/>
          </a:blip>
          <a:stretch>
            <a:fillRect/>
          </a:stretch>
        </p:blipFill>
        <p:spPr>
          <a:xfrm>
            <a:off x="3689250" y="3074838"/>
            <a:ext cx="1666875" cy="1704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Data Description - Two</a:t>
            </a:r>
            <a:endParaRPr b="0"/>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2 : The following data has been </a:t>
            </a:r>
            <a:r>
              <a:rPr lang="en"/>
              <a:t>extracted</a:t>
            </a:r>
            <a:r>
              <a:rPr lang="en"/>
              <a:t> from the links below.</a:t>
            </a:r>
            <a:endParaRPr/>
          </a:p>
          <a:p>
            <a:pPr indent="-342900" lvl="0" marL="457200" rtl="0" algn="l">
              <a:spcBef>
                <a:spcPts val="1600"/>
              </a:spcBef>
              <a:spcAft>
                <a:spcPts val="0"/>
              </a:spcAft>
              <a:buSzPts val="1800"/>
              <a:buChar char="-"/>
            </a:pPr>
            <a:r>
              <a:rPr lang="en"/>
              <a:t>New York Population</a:t>
            </a:r>
            <a:endParaRPr/>
          </a:p>
          <a:p>
            <a:pPr indent="-342900" lvl="0" marL="457200" rtl="0" algn="l">
              <a:spcBef>
                <a:spcPts val="0"/>
              </a:spcBef>
              <a:spcAft>
                <a:spcPts val="0"/>
              </a:spcAft>
              <a:buSzPts val="1800"/>
              <a:buChar char="-"/>
            </a:pPr>
            <a:r>
              <a:rPr lang="en"/>
              <a:t>New York City Cuisine </a:t>
            </a:r>
            <a:endParaRPr/>
          </a:p>
          <a:p>
            <a:pPr indent="0" lvl="0" marL="0" rtl="0" algn="just">
              <a:spcBef>
                <a:spcPts val="1600"/>
              </a:spcBef>
              <a:spcAft>
                <a:spcPts val="0"/>
              </a:spcAft>
              <a:buNone/>
            </a:pPr>
            <a:r>
              <a:rPr lang="en" sz="1050" u="sng">
                <a:solidFill>
                  <a:srgbClr val="005580"/>
                </a:solidFill>
                <a:highlight>
                  <a:srgbClr val="FFFFFF"/>
                </a:highlight>
                <a:latin typeface="Arial"/>
                <a:ea typeface="Arial"/>
                <a:cs typeface="Arial"/>
                <a:sym typeface="Arial"/>
                <a:hlinkClick r:id="rId3"/>
              </a:rPr>
              <a:t>https://en.wikipedia.org/wiki/New_York_City</a:t>
            </a:r>
            <a:endParaRPr sz="1050" u="sng">
              <a:solidFill>
                <a:srgbClr val="005580"/>
              </a:solidFill>
              <a:highlight>
                <a:srgbClr val="FFFFFF"/>
              </a:highlight>
              <a:latin typeface="Arial"/>
              <a:ea typeface="Arial"/>
              <a:cs typeface="Arial"/>
              <a:sym typeface="Arial"/>
            </a:endParaRPr>
          </a:p>
          <a:p>
            <a:pPr indent="0" lvl="0" marL="0" rtl="0" algn="just">
              <a:spcBef>
                <a:spcPts val="1100"/>
              </a:spcBef>
              <a:spcAft>
                <a:spcPts val="0"/>
              </a:spcAft>
              <a:buNone/>
            </a:pPr>
            <a:r>
              <a:rPr lang="en" sz="1050" u="sng">
                <a:solidFill>
                  <a:srgbClr val="0088CC"/>
                </a:solidFill>
                <a:highlight>
                  <a:srgbClr val="FFFFFF"/>
                </a:highlight>
                <a:latin typeface="Arial"/>
                <a:ea typeface="Arial"/>
                <a:cs typeface="Arial"/>
                <a:sym typeface="Arial"/>
                <a:hlinkClick r:id="rId4"/>
              </a:rPr>
              <a:t>https://en.wikipedia.org/wiki/Portal:New_York_City</a:t>
            </a:r>
            <a:endParaRPr sz="1050" u="sng">
              <a:solidFill>
                <a:srgbClr val="0088CC"/>
              </a:solidFill>
              <a:highlight>
                <a:srgbClr val="FFFFFF"/>
              </a:highlight>
              <a:latin typeface="Arial"/>
              <a:ea typeface="Arial"/>
              <a:cs typeface="Arial"/>
              <a:sym typeface="Arial"/>
            </a:endParaRPr>
          </a:p>
          <a:p>
            <a:pPr indent="0" lvl="0" marL="0" rtl="0" algn="just">
              <a:spcBef>
                <a:spcPts val="1100"/>
              </a:spcBef>
              <a:spcAft>
                <a:spcPts val="0"/>
              </a:spcAft>
              <a:buNone/>
            </a:pPr>
            <a:r>
              <a:rPr lang="en" sz="1050" u="sng">
                <a:solidFill>
                  <a:srgbClr val="0088CC"/>
                </a:solidFill>
                <a:highlight>
                  <a:srgbClr val="FFFFFF"/>
                </a:highlight>
                <a:latin typeface="Arial"/>
                <a:ea typeface="Arial"/>
                <a:cs typeface="Arial"/>
                <a:sym typeface="Arial"/>
                <a:hlinkClick r:id="rId5"/>
              </a:rPr>
              <a:t>https://en.wikipedia.org/wiki/Economy_of_New_York_City</a:t>
            </a:r>
            <a:endParaRPr sz="1050" u="sng">
              <a:solidFill>
                <a:srgbClr val="0088CC"/>
              </a:solidFill>
              <a:highlight>
                <a:srgbClr val="FFFFFF"/>
              </a:highlight>
              <a:latin typeface="Arial"/>
              <a:ea typeface="Arial"/>
              <a:cs typeface="Arial"/>
              <a:sym typeface="Arial"/>
            </a:endParaRPr>
          </a:p>
          <a:p>
            <a:pPr indent="0" lvl="0" marL="0" rtl="0" algn="just">
              <a:spcBef>
                <a:spcPts val="1100"/>
              </a:spcBef>
              <a:spcAft>
                <a:spcPts val="0"/>
              </a:spcAft>
              <a:buNone/>
            </a:pPr>
            <a:r>
              <a:rPr lang="en" sz="1050" u="sng">
                <a:solidFill>
                  <a:srgbClr val="0088CC"/>
                </a:solidFill>
                <a:highlight>
                  <a:srgbClr val="FFFFFF"/>
                </a:highlight>
                <a:latin typeface="Arial"/>
                <a:ea typeface="Arial"/>
                <a:cs typeface="Arial"/>
                <a:sym typeface="Arial"/>
                <a:hlinkClick r:id="rId6"/>
              </a:rPr>
              <a:t>https://en.wikipedia.org/wiki/List_of_Michelin_starred_restaurants_in_New_York_City</a:t>
            </a:r>
            <a:endParaRPr sz="1050" u="sng">
              <a:solidFill>
                <a:srgbClr val="0088CC"/>
              </a:solidFill>
              <a:highlight>
                <a:srgbClr val="FFFFFF"/>
              </a:highlight>
              <a:latin typeface="Arial"/>
              <a:ea typeface="Arial"/>
              <a:cs typeface="Arial"/>
              <a:sym typeface="Arial"/>
            </a:endParaRPr>
          </a:p>
          <a:p>
            <a:pPr indent="0" lvl="0" marL="0" rtl="0" algn="just">
              <a:spcBef>
                <a:spcPts val="1100"/>
              </a:spcBef>
              <a:spcAft>
                <a:spcPts val="0"/>
              </a:spcAft>
              <a:buNone/>
            </a:pPr>
            <a:r>
              <a:rPr lang="en" sz="1050" u="sng">
                <a:solidFill>
                  <a:srgbClr val="0088CC"/>
                </a:solidFill>
                <a:highlight>
                  <a:srgbClr val="FFFFFF"/>
                </a:highlight>
                <a:latin typeface="Arial"/>
                <a:ea typeface="Arial"/>
                <a:cs typeface="Arial"/>
                <a:sym typeface="Arial"/>
                <a:hlinkClick r:id="rId7"/>
              </a:rPr>
              <a:t>https://en.wikipedia.org/wiki/Cuisine_of_New_York_City</a:t>
            </a:r>
            <a:endParaRPr sz="1050" u="sng">
              <a:solidFill>
                <a:srgbClr val="0088CC"/>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a:t>Data Descrpition - Three</a:t>
            </a:r>
            <a:endParaRPr b="0"/>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is from Foursquare.</a:t>
            </a:r>
            <a:endParaRPr/>
          </a:p>
          <a:p>
            <a:pPr indent="0" lvl="0" marL="0" rtl="0" algn="l">
              <a:spcBef>
                <a:spcPts val="1600"/>
              </a:spcBef>
              <a:spcAft>
                <a:spcPts val="0"/>
              </a:spcAft>
              <a:buNone/>
            </a:pPr>
            <a:r>
              <a:rPr lang="en"/>
              <a:t>New York City geographical coordinates data will be utilized as input for the </a:t>
            </a:r>
            <a:r>
              <a:rPr lang="en"/>
              <a:t>Foursquare</a:t>
            </a:r>
            <a:r>
              <a:rPr lang="en"/>
              <a:t> API, that will be </a:t>
            </a:r>
            <a:r>
              <a:rPr lang="en"/>
              <a:t>leveraged to provision each neighborhood information.</a:t>
            </a:r>
            <a:endParaRPr/>
          </a:p>
          <a:p>
            <a:pPr indent="0" lvl="0" marL="0" rtl="0" algn="l">
              <a:spcBef>
                <a:spcPts val="1600"/>
              </a:spcBef>
              <a:spcAft>
                <a:spcPts val="1600"/>
              </a:spcAft>
              <a:buNone/>
            </a:pPr>
            <a:r>
              <a:rPr lang="en"/>
              <a:t>We will use the Foursquare API to explore neighborhoods in New York City.</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