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64" r:id="rId4"/>
    <p:sldId id="269" r:id="rId5"/>
    <p:sldId id="258" r:id="rId6"/>
    <p:sldId id="270" r:id="rId7"/>
    <p:sldId id="271" r:id="rId8"/>
    <p:sldId id="272"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0"/>
    <p:restoredTop sz="89163"/>
  </p:normalViewPr>
  <p:slideViewPr>
    <p:cSldViewPr snapToGrid="0" snapToObjects="1">
      <p:cViewPr varScale="1">
        <p:scale>
          <a:sx n="102" d="100"/>
          <a:sy n="102" d="100"/>
        </p:scale>
        <p:origin x="216" y="408"/>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10</a:t>
            </a:fld>
            <a:endParaRPr lang="en-US"/>
          </a:p>
        </p:txBody>
      </p:sp>
    </p:spTree>
    <p:extLst>
      <p:ext uri="{BB962C8B-B14F-4D97-AF65-F5344CB8AC3E}">
        <p14:creationId xmlns:p14="http://schemas.microsoft.com/office/powerpoint/2010/main" val="112369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62587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97803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Modeling Pipelines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Modeling Pipelines</a:t>
            </a:r>
            <a:br>
              <a:rPr lang="en-US" dirty="0"/>
            </a:br>
            <a:r>
              <a:rPr lang="en-US" sz="1200" b="0" i="0" kern="1200" dirty="0">
                <a:solidFill>
                  <a:schemeClr val="tx1"/>
                </a:solidFill>
                <a:effectLst/>
                <a:latin typeface="+mn-lt"/>
                <a:ea typeface="+mn-ea"/>
                <a:cs typeface="+mn-cs"/>
              </a:rPr>
              <a:t>-- Preprocessing images</a:t>
            </a:r>
            <a:br>
              <a:rPr lang="en-US" dirty="0"/>
            </a:br>
            <a:r>
              <a:rPr lang="en-US" sz="1200" b="0" i="0" kern="1200" dirty="0">
                <a:solidFill>
                  <a:schemeClr val="tx1"/>
                </a:solidFill>
                <a:effectLst/>
                <a:latin typeface="+mn-lt"/>
                <a:ea typeface="+mn-ea"/>
                <a:cs typeface="+mn-cs"/>
              </a:rPr>
              <a:t>-- input Image size (w, h)</a:t>
            </a:r>
            <a:br>
              <a:rPr lang="en-US" dirty="0"/>
            </a:br>
            <a:r>
              <a:rPr lang="en-US" sz="1200" b="0" i="0" kern="1200" dirty="0">
                <a:solidFill>
                  <a:schemeClr val="tx1"/>
                </a:solidFill>
                <a:effectLst/>
                <a:latin typeface="+mn-lt"/>
                <a:ea typeface="+mn-ea"/>
                <a:cs typeface="+mn-cs"/>
              </a:rPr>
              <a:t>-- Loss function used (data loss and regularization parts) in latex</a:t>
            </a:r>
            <a:br>
              <a:rPr lang="en-US" dirty="0"/>
            </a:br>
            <a:r>
              <a:rPr lang="en-US" sz="1200" b="0" i="0" kern="1200" dirty="0">
                <a:solidFill>
                  <a:schemeClr val="tx1"/>
                </a:solidFill>
                <a:effectLst/>
                <a:latin typeface="+mn-lt"/>
                <a:ea typeface="+mn-ea"/>
                <a:cs typeface="+mn-cs"/>
              </a:rPr>
              <a:t>-- Number of experiments conducted</a:t>
            </a:r>
            <a:br>
              <a:rPr lang="en-US" dirty="0"/>
            </a:br>
            <a:r>
              <a:rPr lang="en-US" sz="1200" b="0" i="0" kern="1200" dirty="0">
                <a:solidFill>
                  <a:schemeClr val="tx1"/>
                </a:solidFill>
                <a:effectLst/>
                <a:latin typeface="+mn-lt"/>
                <a:ea typeface="+mn-ea"/>
                <a:cs typeface="+mn-cs"/>
              </a:rPr>
              <a:t>-- Experiment table with the following details per experiment:</a:t>
            </a:r>
            <a:br>
              <a:rPr lang="en-US" dirty="0"/>
            </a:br>
            <a:r>
              <a:rPr lang="en-US" sz="1200" b="0" i="0" kern="1200" dirty="0">
                <a:solidFill>
                  <a:schemeClr val="tx1"/>
                </a:solidFill>
                <a:effectLst/>
                <a:latin typeface="+mn-lt"/>
                <a:ea typeface="+mn-ea"/>
                <a:cs typeface="+mn-cs"/>
              </a:rPr>
              <a:t>----- Baseline experiment</a:t>
            </a:r>
            <a:br>
              <a:rPr lang="en-US" dirty="0"/>
            </a:br>
            <a:r>
              <a:rPr lang="en-US" sz="1200" b="0" i="0" kern="1200" dirty="0">
                <a:solidFill>
                  <a:schemeClr val="tx1"/>
                </a:solidFill>
                <a:effectLst/>
                <a:latin typeface="+mn-lt"/>
                <a:ea typeface="+mn-ea"/>
                <a:cs typeface="+mn-cs"/>
              </a:rPr>
              <a:t>---- The families of input features used</a:t>
            </a:r>
            <a:br>
              <a:rPr lang="en-US" dirty="0"/>
            </a:br>
            <a:r>
              <a:rPr lang="en-US" sz="1200" b="0" i="0" kern="1200" dirty="0">
                <a:solidFill>
                  <a:schemeClr val="tx1"/>
                </a:solidFill>
                <a:effectLst/>
                <a:latin typeface="+mn-lt"/>
                <a:ea typeface="+mn-ea"/>
                <a:cs typeface="+mn-cs"/>
              </a:rPr>
              <a:t>----- For train/valid/test record the following in a Pandas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Accuracy</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22782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285956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3816073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9</a:t>
            </a:fld>
            <a:endParaRPr lang="en-US"/>
          </a:p>
        </p:txBody>
      </p:sp>
    </p:spTree>
    <p:extLst>
      <p:ext uri="{BB962C8B-B14F-4D97-AF65-F5344CB8AC3E}">
        <p14:creationId xmlns:p14="http://schemas.microsoft.com/office/powerpoint/2010/main" val="2487888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4/27/21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4/27/21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4/27/21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4/27/21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4/27/21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4/27/21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Phase 2 Update</a:t>
            </a:r>
            <a:br>
              <a:rPr lang="en-US" dirty="0"/>
            </a:br>
            <a:r>
              <a:rPr lang="en-US" sz="3600" dirty="0"/>
              <a:t>Cats vs Dogs </a:t>
            </a:r>
            <a:r>
              <a:rPr lang="en-US" sz="3200" dirty="0"/>
              <a:t>Classification and Prediction</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err="1"/>
              <a:t>benperki@iu.edu</a:t>
            </a:r>
            <a:br>
              <a:rPr lang="en-US" dirty="0"/>
            </a:br>
            <a:r>
              <a:rPr lang="en-US" dirty="0"/>
              <a:t>				Lauren Madar				laurenmadar@gmail.com</a:t>
            </a:r>
            <a:br>
              <a:rPr lang="en-US" dirty="0"/>
            </a:br>
            <a:r>
              <a:rPr lang="en-US" dirty="0"/>
              <a:t>				Mangesh </a:t>
            </a:r>
            <a:r>
              <a:rPr lang="en-US" dirty="0" err="1"/>
              <a:t>Walimbe</a:t>
            </a:r>
            <a:r>
              <a:rPr lang="en-US" dirty="0"/>
              <a:t>			mwalimbe@iu.edu </a:t>
            </a:r>
            <a:br>
              <a:rPr lang="en-US" dirty="0"/>
            </a:br>
            <a:r>
              <a:rPr lang="en-US" dirty="0"/>
              <a:t>				</a:t>
            </a:r>
            <a:r>
              <a:rPr lang="en-US" dirty="0" err="1"/>
              <a:t>Samin</a:t>
            </a:r>
            <a:r>
              <a:rPr lang="en-US" dirty="0"/>
              <a:t> </a:t>
            </a:r>
            <a:r>
              <a:rPr lang="en-US" dirty="0" err="1"/>
              <a:t>Barghan</a:t>
            </a:r>
            <a:r>
              <a:rPr lang="en-US" dirty="0"/>
              <a:t>				s.barghan@gmail.com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3"/>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3"/>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3"/>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mc:AlternateContent xmlns:mc="http://schemas.openxmlformats.org/markup-compatibility/2006">
    <mc:Choice xmlns:p14="http://schemas.microsoft.com/office/powerpoint/2010/main" Requires="p14">
      <p:transition spd="slow" p14:dur="2000" advTm="2645"/>
    </mc:Choice>
    <mc:Fallback>
      <p:transition spd="slow" advTm="264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5" name="Text Placeholder 4">
            <a:extLst>
              <a:ext uri="{FF2B5EF4-FFF2-40B4-BE49-F238E27FC236}">
                <a16:creationId xmlns:a16="http://schemas.microsoft.com/office/drawing/2014/main" id="{55E1DCA8-3A3A-A244-9131-8F06A16B2D32}"/>
              </a:ext>
            </a:extLst>
          </p:cNvPr>
          <p:cNvSpPr>
            <a:spLocks noGrp="1"/>
          </p:cNvSpPr>
          <p:nvPr>
            <p:ph type="body" idx="1"/>
          </p:nvPr>
        </p:nvSpPr>
        <p:spPr/>
        <p:txBody>
          <a:bodyPr/>
          <a:lstStyle/>
          <a:p>
            <a:r>
              <a:rPr lang="en-US" dirty="0"/>
              <a:t>Next Steps:</a:t>
            </a:r>
          </a:p>
          <a:p>
            <a:r>
              <a:rPr lang="en-US" dirty="0"/>
              <a:t>Tune </a:t>
            </a:r>
            <a:r>
              <a:rPr lang="en-US" dirty="0" err="1"/>
              <a:t>PyTorch</a:t>
            </a:r>
            <a:r>
              <a:rPr lang="en-US" dirty="0"/>
              <a:t> models and image transformations to improve</a:t>
            </a:r>
            <a:br>
              <a:rPr lang="en-US" dirty="0"/>
            </a:br>
            <a:r>
              <a:rPr lang="en-US" dirty="0"/>
              <a:t>prediction performance and accuracy.</a:t>
            </a:r>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139321"/>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a:t>
            </a:r>
            <a:r>
              <a:rPr lang="en-US" dirty="0" err="1">
                <a:solidFill>
                  <a:schemeClr val="bg1"/>
                </a:solidFill>
              </a:rPr>
              <a:t>PyTorch</a:t>
            </a:r>
            <a:r>
              <a:rPr lang="en-US" dirty="0">
                <a:solidFill>
                  <a:schemeClr val="bg1"/>
                </a:solidFill>
              </a:rPr>
              <a:t> and neural networks. Image classification is a complex machine learning problem. Focusing on a subset of data allowed a short-term project to be approachable. Class prediction based on bounding-boxes alone doesn’t seem to indicate a high probability of success. </a:t>
            </a:r>
            <a:r>
              <a:rPr lang="en-US" dirty="0"/>
              <a:t>We achieved about 53% accuracy and intended to explore additional convolutional layer options and image transformations to increase accuracy, and time limitations affected our outcome. One out of two of our model training processes functions properly. We hope to explore additional model setups and transformations to improve prediction accuracy.</a:t>
            </a:r>
          </a:p>
        </p:txBody>
      </p:sp>
    </p:spTree>
    <p:extLst>
      <p:ext uri="{BB962C8B-B14F-4D97-AF65-F5344CB8AC3E}">
        <p14:creationId xmlns:p14="http://schemas.microsoft.com/office/powerpoint/2010/main" val="4158359496"/>
      </p:ext>
    </p:extLst>
  </p:cSld>
  <p:clrMapOvr>
    <a:masterClrMapping/>
  </p:clrMapOvr>
  <mc:AlternateContent xmlns:mc="http://schemas.openxmlformats.org/markup-compatibility/2006">
    <mc:Choice xmlns:p14="http://schemas.microsoft.com/office/powerpoint/2010/main" Requires="p14">
      <p:transition spd="slow" p14:dur="2000" advTm="6126"/>
    </mc:Choice>
    <mc:Fallback>
      <p:transition spd="slow" advTm="61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810000" y="2477938"/>
            <a:ext cx="10571998" cy="4031873"/>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as ‘cat’ or ‘dog’ by two logistic regression models with </a:t>
            </a:r>
            <a:r>
              <a:rPr lang="en-US" sz="1600" dirty="0" err="1"/>
              <a:t>SciKit</a:t>
            </a:r>
            <a:r>
              <a:rPr lang="en-US" sz="1600" dirty="0"/>
              <a:t> Learn.</a:t>
            </a:r>
          </a:p>
          <a:p>
            <a:endParaRPr lang="en-US" sz="1600" dirty="0"/>
          </a:p>
          <a:p>
            <a:r>
              <a:rPr lang="en-US" sz="1600" dirty="0">
                <a:solidFill>
                  <a:srgbClr val="FF0000"/>
                </a:solidFill>
              </a:rPr>
              <a:t>We created a </a:t>
            </a:r>
            <a:r>
              <a:rPr lang="en-US" sz="1600" dirty="0" err="1">
                <a:solidFill>
                  <a:srgbClr val="FF0000"/>
                </a:solidFill>
              </a:rPr>
              <a:t>PyTorch</a:t>
            </a:r>
            <a:r>
              <a:rPr lang="en-US" sz="1600" dirty="0">
                <a:solidFill>
                  <a:srgbClr val="FF0000"/>
                </a:solidFill>
              </a:rPr>
              <a:t> model with classification and bounding box predictions using Cross Entropy and Mean Squared Error loss functions. </a:t>
            </a:r>
            <a:r>
              <a:rPr lang="en-US" sz="1600" dirty="0" err="1">
                <a:solidFill>
                  <a:srgbClr val="FF0000"/>
                </a:solidFill>
              </a:rPr>
              <a:t>PyTorch</a:t>
            </a:r>
            <a:r>
              <a:rPr lang="en-US" sz="1600" dirty="0">
                <a:solidFill>
                  <a:srgbClr val="FF0000"/>
                </a:solidFill>
              </a:rPr>
              <a:t> allows for a much simpler modeling, training and prediction process, though the Nvidia GPU made a move to Google </a:t>
            </a:r>
            <a:r>
              <a:rPr lang="en-US" sz="1600" dirty="0" err="1">
                <a:solidFill>
                  <a:srgbClr val="FF0000"/>
                </a:solidFill>
              </a:rPr>
              <a:t>Colab</a:t>
            </a:r>
            <a:r>
              <a:rPr lang="en-US" sz="1600" dirty="0">
                <a:solidFill>
                  <a:srgbClr val="FF0000"/>
                </a:solidFill>
              </a:rPr>
              <a:t> necessary.</a:t>
            </a:r>
            <a:br>
              <a:rPr lang="en-US" sz="1600" dirty="0">
                <a:solidFill>
                  <a:srgbClr val="FF0000"/>
                </a:solidFill>
              </a:rPr>
            </a:br>
            <a:br>
              <a:rPr lang="en-US" sz="1600" dirty="0">
                <a:solidFill>
                  <a:srgbClr val="FF0000"/>
                </a:solidFill>
              </a:rPr>
            </a:br>
            <a:r>
              <a:rPr lang="en-US" sz="1600" dirty="0">
                <a:solidFill>
                  <a:srgbClr val="FF0000"/>
                </a:solidFill>
              </a:rPr>
              <a:t>The team will give brief updates on the following sections.</a:t>
            </a:r>
          </a:p>
          <a:p>
            <a:endParaRPr lang="en-US" sz="1600" dirty="0"/>
          </a:p>
        </p:txBody>
      </p:sp>
    </p:spTree>
    <p:extLst>
      <p:ext uri="{BB962C8B-B14F-4D97-AF65-F5344CB8AC3E}">
        <p14:creationId xmlns:p14="http://schemas.microsoft.com/office/powerpoint/2010/main" val="1666768514"/>
      </p:ext>
    </p:extLst>
  </p:cSld>
  <p:clrMapOvr>
    <a:masterClrMapping/>
  </p:clrMapOvr>
  <mc:AlternateContent xmlns:mc="http://schemas.openxmlformats.org/markup-compatibility/2006">
    <mc:Choice xmlns:p14="http://schemas.microsoft.com/office/powerpoint/2010/main" Requires="p14">
      <p:transition spd="slow" p14:dur="2000" advTm="2220"/>
    </mc:Choice>
    <mc:Fallback>
      <p:transition spd="slow" advTm="22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813626" cy="2893100"/>
          </a:xfrm>
          <a:prstGeom prst="rect">
            <a:avLst/>
          </a:prstGeom>
          <a:noFill/>
        </p:spPr>
        <p:txBody>
          <a:bodyPr wrap="square" rtlCol="0">
            <a:spAutoFit/>
          </a:bodyPr>
          <a:lstStyle/>
          <a:p>
            <a:r>
              <a:rPr lang="en-US" sz="2400" dirty="0"/>
              <a:t>During this update, we will only be talking through the following:</a:t>
            </a:r>
            <a:br>
              <a:rPr lang="en-US" sz="2400" dirty="0"/>
            </a:br>
            <a:endParaRPr lang="en-US" sz="2800" dirty="0"/>
          </a:p>
          <a:p>
            <a:pPr marL="285750" indent="-285750">
              <a:buFont typeface="Arial" panose="020B0604020202020204" pitchFamily="34" charset="0"/>
              <a:buChar char="•"/>
            </a:pPr>
            <a:r>
              <a:rPr lang="en-US" sz="2800" dirty="0"/>
              <a:t>Changes to workflow for </a:t>
            </a:r>
            <a:r>
              <a:rPr lang="en-US" sz="2800" dirty="0" err="1"/>
              <a:t>PyTorch</a:t>
            </a:r>
            <a:r>
              <a:rPr lang="en-US" sz="2800" dirty="0"/>
              <a:t> -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err="1"/>
              <a:t>PyTorch</a:t>
            </a:r>
            <a:r>
              <a:rPr lang="en-US" sz="2800" dirty="0"/>
              <a:t> Models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err="1"/>
              <a:t>Pytorch</a:t>
            </a:r>
            <a:r>
              <a:rPr lang="en-US" sz="2800" dirty="0"/>
              <a:t> Metrics -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Updates for Results, Discussion &amp; Conclusion - </a:t>
            </a:r>
            <a:r>
              <a:rPr lang="en-US" sz="2800" dirty="0">
                <a:solidFill>
                  <a:schemeClr val="accent1">
                    <a:lumMod val="75000"/>
                  </a:schemeClr>
                </a:solidFill>
              </a:rPr>
              <a:t>Ben</a:t>
            </a:r>
          </a:p>
          <a:p>
            <a:endParaRPr lang="en-US" dirty="0"/>
          </a:p>
        </p:txBody>
      </p:sp>
    </p:spTree>
    <p:extLst>
      <p:ext uri="{BB962C8B-B14F-4D97-AF65-F5344CB8AC3E}">
        <p14:creationId xmlns:p14="http://schemas.microsoft.com/office/powerpoint/2010/main" val="2377003528"/>
      </p:ext>
    </p:extLst>
  </p:cSld>
  <p:clrMapOvr>
    <a:masterClrMapping/>
  </p:clrMapOvr>
  <mc:AlternateContent xmlns:mc="http://schemas.openxmlformats.org/markup-compatibility/2006">
    <mc:Choice xmlns:p14="http://schemas.microsoft.com/office/powerpoint/2010/main" Requires="p14">
      <p:transition spd="slow" p14:dur="2000" advTm="2649"/>
    </mc:Choice>
    <mc:Fallback>
      <p:transition spd="slow" advTm="26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590753" y="285593"/>
            <a:ext cx="11121083" cy="576262"/>
          </a:xfrm>
        </p:spPr>
        <p:txBody>
          <a:bodyPr anchor="t"/>
          <a:lstStyle/>
          <a:p>
            <a:r>
              <a:rPr lang="en-US" sz="3600" dirty="0"/>
              <a:t>Data – Description and Statistics </a:t>
            </a:r>
            <a:r>
              <a:rPr lang="en-US" sz="2400" b="0" dirty="0"/>
              <a:t>– no Phase 2 updates</a:t>
            </a:r>
            <a:endParaRPr lang="en-US" sz="2000" b="0" dirty="0">
              <a:solidFill>
                <a:schemeClr val="accent1">
                  <a:lumMod val="50000"/>
                </a:schemeClr>
              </a:solidFill>
            </a:endParaRP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444241" y="2325780"/>
            <a:ext cx="5225039" cy="4257900"/>
          </a:xfrm>
        </p:spPr>
        <p:txBody>
          <a:bodyPr>
            <a:normAutofit lnSpcReduction="10000"/>
          </a:bodyPr>
          <a:lstStyle/>
          <a:p>
            <a:r>
              <a:rPr lang="en-US" dirty="0">
                <a:solidFill>
                  <a:schemeClr val="accent1">
                    <a:lumMod val="60000"/>
                    <a:lumOff val="40000"/>
                  </a:schemeClr>
                </a:solidFill>
              </a:rPr>
              <a:t>12966 images </a:t>
            </a:r>
            <a:r>
              <a:rPr lang="en-US" dirty="0"/>
              <a:t>varying in file size from ~ 4mb to ~502 mb </a:t>
            </a:r>
          </a:p>
          <a:p>
            <a:r>
              <a:rPr lang="en-US" dirty="0"/>
              <a:t>Variety of width and height in pixels (mix of portrait, landscape and square images and sizes) which </a:t>
            </a:r>
            <a:r>
              <a:rPr lang="en-US" b="1" dirty="0">
                <a:solidFill>
                  <a:schemeClr val="accent1">
                    <a:lumMod val="60000"/>
                    <a:lumOff val="40000"/>
                  </a:schemeClr>
                </a:solidFill>
              </a:rPr>
              <a:t>creates normalization problems </a:t>
            </a:r>
            <a:r>
              <a:rPr lang="en-US" dirty="0"/>
              <a:t>(comparing images of different sizes without adjusting for those differences will result in lower performance or inaccurate predictions)</a:t>
            </a:r>
          </a:p>
          <a:p>
            <a:r>
              <a:rPr lang="en-US" b="1" dirty="0">
                <a:solidFill>
                  <a:schemeClr val="accent1">
                    <a:lumMod val="60000"/>
                    <a:lumOff val="40000"/>
                  </a:schemeClr>
                </a:solidFill>
              </a:rPr>
              <a:t>Bounding box metadata </a:t>
            </a:r>
            <a:r>
              <a:rPr lang="en-US" dirty="0"/>
              <a:t>to highlight the main object in each image</a:t>
            </a:r>
            <a:r>
              <a:rPr lang="en-US" b="1" dirty="0">
                <a:solidFill>
                  <a:schemeClr val="accent1">
                    <a:lumMod val="60000"/>
                    <a:lumOff val="40000"/>
                  </a:schemeClr>
                </a:solidFill>
              </a:rPr>
              <a:t> </a:t>
            </a:r>
            <a:r>
              <a:rPr lang="en-US" dirty="0"/>
              <a:t>for training and a class label for each image (detailed after the data dictionary)</a:t>
            </a:r>
          </a:p>
          <a:p>
            <a:r>
              <a:rPr lang="en-US" b="1" dirty="0">
                <a:solidFill>
                  <a:schemeClr val="accent1">
                    <a:lumMod val="60000"/>
                    <a:lumOff val="40000"/>
                  </a:schemeClr>
                </a:solidFill>
              </a:rPr>
              <a:t>2 total classes </a:t>
            </a:r>
            <a:r>
              <a:rPr lang="en-US" dirty="0"/>
              <a:t>– “cat” and “dog”</a:t>
            </a:r>
          </a:p>
        </p:txBody>
      </p:sp>
      <p:pic>
        <p:nvPicPr>
          <p:cNvPr id="9" name="Picture 8" descr="Chart, box and whisker chart&#10;&#10;Description automatically generated">
            <a:extLst>
              <a:ext uri="{FF2B5EF4-FFF2-40B4-BE49-F238E27FC236}">
                <a16:creationId xmlns:a16="http://schemas.microsoft.com/office/drawing/2014/main" id="{1EF909B7-58B3-B740-A4B4-AAAC0CC90AF0}"/>
              </a:ext>
            </a:extLst>
          </p:cNvPr>
          <p:cNvPicPr>
            <a:picLocks noChangeAspect="1"/>
          </p:cNvPicPr>
          <p:nvPr/>
        </p:nvPicPr>
        <p:blipFill>
          <a:blip r:embed="rId3"/>
          <a:stretch>
            <a:fillRect/>
          </a:stretch>
        </p:blipFill>
        <p:spPr>
          <a:xfrm>
            <a:off x="5890612" y="1393671"/>
            <a:ext cx="6133198" cy="2490933"/>
          </a:xfrm>
          <a:prstGeom prst="rect">
            <a:avLst/>
          </a:prstGeom>
        </p:spPr>
      </p:pic>
      <p:pic>
        <p:nvPicPr>
          <p:cNvPr id="16" name="Picture 15" descr="Chart, bar chart&#10;&#10;Description automatically generated">
            <a:extLst>
              <a:ext uri="{FF2B5EF4-FFF2-40B4-BE49-F238E27FC236}">
                <a16:creationId xmlns:a16="http://schemas.microsoft.com/office/drawing/2014/main" id="{AB6A48F2-DDD2-584B-8782-F9FBF9629B44}"/>
              </a:ext>
            </a:extLst>
          </p:cNvPr>
          <p:cNvPicPr>
            <a:picLocks noChangeAspect="1"/>
          </p:cNvPicPr>
          <p:nvPr/>
        </p:nvPicPr>
        <p:blipFill>
          <a:blip r:embed="rId4"/>
          <a:stretch>
            <a:fillRect/>
          </a:stretch>
        </p:blipFill>
        <p:spPr>
          <a:xfrm>
            <a:off x="5902042" y="3941622"/>
            <a:ext cx="3021747" cy="2551810"/>
          </a:xfrm>
          <a:prstGeom prst="rect">
            <a:avLst/>
          </a:prstGeom>
        </p:spPr>
      </p:pic>
      <p:pic>
        <p:nvPicPr>
          <p:cNvPr id="18" name="Picture 17" descr="Chart, bar chart&#10;&#10;Description automatically generated">
            <a:extLst>
              <a:ext uri="{FF2B5EF4-FFF2-40B4-BE49-F238E27FC236}">
                <a16:creationId xmlns:a16="http://schemas.microsoft.com/office/drawing/2014/main" id="{98FD42A3-D8AA-E84C-B330-74526C5921FF}"/>
              </a:ext>
            </a:extLst>
          </p:cNvPr>
          <p:cNvPicPr>
            <a:picLocks noChangeAspect="1"/>
          </p:cNvPicPr>
          <p:nvPr/>
        </p:nvPicPr>
        <p:blipFill>
          <a:blip r:embed="rId5"/>
          <a:stretch>
            <a:fillRect/>
          </a:stretch>
        </p:blipFill>
        <p:spPr>
          <a:xfrm>
            <a:off x="9026659" y="3941622"/>
            <a:ext cx="2985721" cy="2551810"/>
          </a:xfrm>
          <a:prstGeom prst="rect">
            <a:avLst/>
          </a:prstGeom>
        </p:spPr>
      </p:pic>
    </p:spTree>
    <p:extLst>
      <p:ext uri="{BB962C8B-B14F-4D97-AF65-F5344CB8AC3E}">
        <p14:creationId xmlns:p14="http://schemas.microsoft.com/office/powerpoint/2010/main" val="3278842571"/>
      </p:ext>
    </p:extLst>
  </p:cSld>
  <p:clrMapOvr>
    <a:masterClrMapping/>
  </p:clrMapOvr>
  <mc:AlternateContent xmlns:mc="http://schemas.openxmlformats.org/markup-compatibility/2006">
    <mc:Choice xmlns:p14="http://schemas.microsoft.com/office/powerpoint/2010/main" Requires="p14">
      <p:transition spd="slow" p14:dur="2000" advTm="2217"/>
    </mc:Choice>
    <mc:Fallback>
      <p:transition spd="slow" advTm="221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1008108" y="1123639"/>
            <a:ext cx="10571998" cy="576262"/>
          </a:xfrm>
        </p:spPr>
        <p:txBody>
          <a:bodyPr anchor="t"/>
          <a:lstStyle/>
          <a:p>
            <a:r>
              <a:rPr lang="en-US" sz="3600" dirty="0"/>
              <a:t>Data Tasks – Updated for Phase 2 - </a:t>
            </a:r>
            <a:r>
              <a:rPr lang="en-US" sz="3600" dirty="0" err="1"/>
              <a:t>PyTorch</a:t>
            </a:r>
            <a:r>
              <a:rPr lang="en-US" sz="3600" dirty="0"/>
              <a:t> </a:t>
            </a:r>
            <a:endParaRPr lang="en-US" sz="2000" dirty="0">
              <a:solidFill>
                <a:schemeClr val="accent1">
                  <a:lumMod val="50000"/>
                </a:schemeClr>
              </a:solidFill>
            </a:endParaRP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571487" y="2130167"/>
            <a:ext cx="9599647" cy="1389647"/>
          </a:xfrm>
        </p:spPr>
        <p:txBody>
          <a:bodyPr>
            <a:normAutofit/>
          </a:bodyPr>
          <a:lstStyle/>
          <a:p>
            <a:r>
              <a:rPr lang="en-US" sz="1600" dirty="0">
                <a:solidFill>
                  <a:schemeClr val="accent1">
                    <a:lumMod val="60000"/>
                    <a:lumOff val="40000"/>
                  </a:schemeClr>
                </a:solidFill>
              </a:rPr>
              <a:t>Import</a:t>
            </a:r>
            <a:r>
              <a:rPr lang="en-US" sz="1600" dirty="0"/>
              <a:t> CSV and parse metadata, </a:t>
            </a:r>
            <a:br>
              <a:rPr lang="en-US" sz="1600" dirty="0"/>
            </a:br>
            <a:r>
              <a:rPr lang="en-US" sz="1600" dirty="0">
                <a:solidFill>
                  <a:schemeClr val="accent1">
                    <a:lumMod val="60000"/>
                    <a:lumOff val="40000"/>
                  </a:schemeClr>
                </a:solidFill>
              </a:rPr>
              <a:t>Train/Test split </a:t>
            </a:r>
            <a:r>
              <a:rPr lang="en-US" sz="1600" dirty="0"/>
              <a:t>data indices using </a:t>
            </a:r>
            <a:r>
              <a:rPr lang="en-US" sz="1600" dirty="0" err="1"/>
              <a:t>SubsetRandomSampler</a:t>
            </a:r>
            <a:r>
              <a:rPr lang="en-US" sz="1600" dirty="0"/>
              <a:t> and </a:t>
            </a:r>
            <a:r>
              <a:rPr lang="en-US" sz="1600" dirty="0" err="1"/>
              <a:t>DataLoader</a:t>
            </a:r>
            <a:endParaRPr lang="en-US" sz="1600" dirty="0"/>
          </a:p>
          <a:p>
            <a:r>
              <a:rPr lang="en-US" sz="1600" dirty="0">
                <a:solidFill>
                  <a:schemeClr val="accent1">
                    <a:lumMod val="60000"/>
                    <a:lumOff val="40000"/>
                  </a:schemeClr>
                </a:solidFill>
              </a:rPr>
              <a:t>Transform </a:t>
            </a:r>
            <a:r>
              <a:rPr lang="en-US" sz="1600" dirty="0"/>
              <a:t>with</a:t>
            </a:r>
            <a:r>
              <a:rPr lang="en-US" sz="1600" dirty="0">
                <a:solidFill>
                  <a:schemeClr val="accent1">
                    <a:lumMod val="60000"/>
                    <a:lumOff val="40000"/>
                  </a:schemeClr>
                </a:solidFill>
              </a:rPr>
              <a:t> </a:t>
            </a:r>
            <a:r>
              <a:rPr lang="en-US" sz="1600" dirty="0" err="1">
                <a:solidFill>
                  <a:schemeClr val="accent1">
                    <a:lumMod val="60000"/>
                    <a:lumOff val="40000"/>
                  </a:schemeClr>
                </a:solidFill>
              </a:rPr>
              <a:t>CustomDataset</a:t>
            </a:r>
            <a:r>
              <a:rPr lang="en-US" sz="1600" dirty="0">
                <a:solidFill>
                  <a:schemeClr val="accent1">
                    <a:lumMod val="60000"/>
                    <a:lumOff val="40000"/>
                  </a:schemeClr>
                </a:solidFill>
              </a:rPr>
              <a:t>:</a:t>
            </a:r>
          </a:p>
        </p:txBody>
      </p:sp>
      <p:sp>
        <p:nvSpPr>
          <p:cNvPr id="5" name="TextBox 4">
            <a:extLst>
              <a:ext uri="{FF2B5EF4-FFF2-40B4-BE49-F238E27FC236}">
                <a16:creationId xmlns:a16="http://schemas.microsoft.com/office/drawing/2014/main" id="{EBB32B8A-CF08-FF43-85B9-BB7D115929EA}"/>
              </a:ext>
            </a:extLst>
          </p:cNvPr>
          <p:cNvSpPr txBox="1"/>
          <p:nvPr/>
        </p:nvSpPr>
        <p:spPr>
          <a:xfrm>
            <a:off x="6431909" y="6328776"/>
            <a:ext cx="5148197" cy="461665"/>
          </a:xfrm>
          <a:prstGeom prst="rect">
            <a:avLst/>
          </a:prstGeom>
          <a:noFill/>
        </p:spPr>
        <p:txBody>
          <a:bodyPr wrap="square" rtlCol="0">
            <a:spAutoFit/>
          </a:bodyPr>
          <a:lstStyle/>
          <a:p>
            <a:pPr algn="r"/>
            <a:r>
              <a:rPr lang="en-US" sz="1200" dirty="0"/>
              <a:t>Train images after greyscale/resize with overlay</a:t>
            </a:r>
            <a:br>
              <a:rPr lang="en-US" sz="1200" dirty="0"/>
            </a:br>
            <a:r>
              <a:rPr lang="en-US" sz="1200" dirty="0"/>
              <a:t>ground truth bounding boxes and labels</a:t>
            </a:r>
          </a:p>
        </p:txBody>
      </p:sp>
      <p:sp>
        <p:nvSpPr>
          <p:cNvPr id="7" name="Content Placeholder 5">
            <a:extLst>
              <a:ext uri="{FF2B5EF4-FFF2-40B4-BE49-F238E27FC236}">
                <a16:creationId xmlns:a16="http://schemas.microsoft.com/office/drawing/2014/main" id="{729849C9-BE3B-B04F-B208-97D6E64EBE42}"/>
              </a:ext>
            </a:extLst>
          </p:cNvPr>
          <p:cNvSpPr txBox="1">
            <a:spLocks/>
          </p:cNvSpPr>
          <p:nvPr/>
        </p:nvSpPr>
        <p:spPr>
          <a:xfrm>
            <a:off x="3645387" y="2757470"/>
            <a:ext cx="5148197" cy="1220917"/>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sz="1400" dirty="0"/>
              <a:t>Convert to </a:t>
            </a:r>
            <a:r>
              <a:rPr lang="en-US" sz="1400" dirty="0">
                <a:solidFill>
                  <a:schemeClr val="accent1">
                    <a:lumMod val="60000"/>
                    <a:lumOff val="40000"/>
                  </a:schemeClr>
                </a:solidFill>
              </a:rPr>
              <a:t>Tensor</a:t>
            </a:r>
          </a:p>
          <a:p>
            <a:pPr lvl="1"/>
            <a:r>
              <a:rPr lang="en-US" sz="1400" dirty="0"/>
              <a:t>Transform to </a:t>
            </a:r>
            <a:r>
              <a:rPr lang="en-US" sz="1400" dirty="0">
                <a:solidFill>
                  <a:schemeClr val="accent1">
                    <a:lumMod val="60000"/>
                    <a:lumOff val="40000"/>
                  </a:schemeClr>
                </a:solidFill>
              </a:rPr>
              <a:t>grayscale</a:t>
            </a:r>
            <a:r>
              <a:rPr lang="en-US" sz="1400" dirty="0"/>
              <a:t> to reduce channels</a:t>
            </a:r>
          </a:p>
          <a:p>
            <a:pPr lvl="1"/>
            <a:r>
              <a:rPr lang="en-US" sz="1400" dirty="0">
                <a:solidFill>
                  <a:schemeClr val="accent1">
                    <a:lumMod val="60000"/>
                    <a:lumOff val="40000"/>
                  </a:schemeClr>
                </a:solidFill>
              </a:rPr>
              <a:t>Resize images to 128x128</a:t>
            </a:r>
            <a:r>
              <a:rPr lang="en-US" sz="1400" dirty="0"/>
              <a:t> as normalization</a:t>
            </a:r>
          </a:p>
        </p:txBody>
      </p:sp>
      <p:pic>
        <p:nvPicPr>
          <p:cNvPr id="9" name="Picture 8" descr="Graphical user interface&#10;&#10;Description automatically generated">
            <a:extLst>
              <a:ext uri="{FF2B5EF4-FFF2-40B4-BE49-F238E27FC236}">
                <a16:creationId xmlns:a16="http://schemas.microsoft.com/office/drawing/2014/main" id="{2CF472EA-3153-9D45-AEA4-1ECB49E9AA3F}"/>
              </a:ext>
            </a:extLst>
          </p:cNvPr>
          <p:cNvPicPr>
            <a:picLocks noChangeAspect="1"/>
          </p:cNvPicPr>
          <p:nvPr/>
        </p:nvPicPr>
        <p:blipFill>
          <a:blip r:embed="rId3"/>
          <a:stretch>
            <a:fillRect/>
          </a:stretch>
        </p:blipFill>
        <p:spPr>
          <a:xfrm>
            <a:off x="1524727" y="3829237"/>
            <a:ext cx="9814364" cy="2499539"/>
          </a:xfrm>
          <a:prstGeom prst="rect">
            <a:avLst/>
          </a:prstGeom>
        </p:spPr>
      </p:pic>
    </p:spTree>
    <p:extLst>
      <p:ext uri="{BB962C8B-B14F-4D97-AF65-F5344CB8AC3E}">
        <p14:creationId xmlns:p14="http://schemas.microsoft.com/office/powerpoint/2010/main" val="4164283280"/>
      </p:ext>
    </p:extLst>
  </p:cSld>
  <p:clrMapOvr>
    <a:masterClrMapping/>
  </p:clrMapOvr>
  <mc:AlternateContent xmlns:mc="http://schemas.openxmlformats.org/markup-compatibility/2006">
    <mc:Choice xmlns:p14="http://schemas.microsoft.com/office/powerpoint/2010/main" Requires="p14">
      <p:transition spd="slow" p14:dur="2000" advTm="14014"/>
    </mc:Choice>
    <mc:Fallback>
      <p:transition spd="slow" advTm="140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99C8B-0D92-2E4E-9F8C-CDCDEB1D8343}"/>
              </a:ext>
            </a:extLst>
          </p:cNvPr>
          <p:cNvSpPr/>
          <p:nvPr/>
        </p:nvSpPr>
        <p:spPr>
          <a:xfrm>
            <a:off x="-63500" y="-158646"/>
            <a:ext cx="12319000" cy="7175292"/>
          </a:xfrm>
          <a:prstGeom prst="rect">
            <a:avLst/>
          </a:prstGeom>
          <a:gradFill flip="none" rotWithShape="1">
            <a:gsLst>
              <a:gs pos="0">
                <a:schemeClr val="tx1">
                  <a:shade val="30000"/>
                  <a:satMod val="115000"/>
                  <a:alpha val="35000"/>
                </a:schemeClr>
              </a:gs>
              <a:gs pos="50000">
                <a:schemeClr val="tx1">
                  <a:shade val="67500"/>
                  <a:satMod val="115000"/>
                </a:schemeClr>
              </a:gs>
              <a:gs pos="100000">
                <a:schemeClr val="tx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8CB60-0A8C-9C4B-A752-E6E560BA3B7A}"/>
              </a:ext>
            </a:extLst>
          </p:cNvPr>
          <p:cNvSpPr>
            <a:spLocks noGrp="1"/>
          </p:cNvSpPr>
          <p:nvPr>
            <p:ph type="title"/>
          </p:nvPr>
        </p:nvSpPr>
        <p:spPr>
          <a:xfrm>
            <a:off x="0" y="-164892"/>
            <a:ext cx="7614471" cy="760588"/>
          </a:xfrm>
          <a:effectLst/>
        </p:spPr>
        <p:txBody>
          <a:bodyPr/>
          <a:lstStyle/>
          <a:p>
            <a:r>
              <a:rPr lang="en-US" sz="3200" dirty="0" err="1">
                <a:solidFill>
                  <a:schemeClr val="tx1"/>
                </a:solidFill>
              </a:rPr>
              <a:t>PyTorch</a:t>
            </a:r>
            <a:r>
              <a:rPr lang="en-US" sz="3200" dirty="0">
                <a:solidFill>
                  <a:schemeClr val="tx1"/>
                </a:solidFill>
              </a:rPr>
              <a:t> Workflow – Phase 2</a:t>
            </a:r>
            <a:endParaRPr lang="en-US" sz="1800" dirty="0">
              <a:solidFill>
                <a:schemeClr val="tx1"/>
              </a:solidFill>
            </a:endParaRPr>
          </a:p>
        </p:txBody>
      </p:sp>
      <p:pic>
        <p:nvPicPr>
          <p:cNvPr id="4" name="Picture 3" descr="Diagram&#10;&#10;Description automatically generated">
            <a:extLst>
              <a:ext uri="{FF2B5EF4-FFF2-40B4-BE49-F238E27FC236}">
                <a16:creationId xmlns:a16="http://schemas.microsoft.com/office/drawing/2014/main" id="{E76118D5-E1E2-D24A-A50B-8E63E70E5C21}"/>
              </a:ext>
            </a:extLst>
          </p:cNvPr>
          <p:cNvPicPr>
            <a:picLocks noChangeAspect="1"/>
          </p:cNvPicPr>
          <p:nvPr/>
        </p:nvPicPr>
        <p:blipFill>
          <a:blip r:embed="rId3"/>
          <a:stretch>
            <a:fillRect/>
          </a:stretch>
        </p:blipFill>
        <p:spPr>
          <a:xfrm>
            <a:off x="560969" y="377171"/>
            <a:ext cx="11295529" cy="6858000"/>
          </a:xfrm>
          <a:prstGeom prst="rect">
            <a:avLst/>
          </a:prstGeom>
        </p:spPr>
      </p:pic>
    </p:spTree>
    <p:extLst>
      <p:ext uri="{BB962C8B-B14F-4D97-AF65-F5344CB8AC3E}">
        <p14:creationId xmlns:p14="http://schemas.microsoft.com/office/powerpoint/2010/main" val="4195565770"/>
      </p:ext>
    </p:extLst>
  </p:cSld>
  <p:clrMapOvr>
    <a:masterClrMapping/>
  </p:clrMapOvr>
  <mc:AlternateContent xmlns:mc="http://schemas.openxmlformats.org/markup-compatibility/2006">
    <mc:Choice xmlns:p14="http://schemas.microsoft.com/office/powerpoint/2010/main" Requires="p14">
      <p:transition spd="slow" p14:dur="2000" advTm="16275"/>
    </mc:Choice>
    <mc:Fallback>
      <p:transition spd="slow" advTm="1627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Models - </a:t>
            </a:r>
            <a:r>
              <a:rPr lang="en-US" dirty="0" err="1"/>
              <a:t>PyTorch</a:t>
            </a:r>
            <a:endParaRPr lang="en-US" sz="2400" dirty="0"/>
          </a:p>
        </p:txBody>
      </p:sp>
      <p:sp>
        <p:nvSpPr>
          <p:cNvPr id="3" name="Text Placeholder 2">
            <a:extLst>
              <a:ext uri="{FF2B5EF4-FFF2-40B4-BE49-F238E27FC236}">
                <a16:creationId xmlns:a16="http://schemas.microsoft.com/office/drawing/2014/main" id="{46485D13-A247-7D40-A2CD-BD1D59EE5CDF}"/>
              </a:ext>
            </a:extLst>
          </p:cNvPr>
          <p:cNvSpPr>
            <a:spLocks noGrp="1"/>
          </p:cNvSpPr>
          <p:nvPr>
            <p:ph type="body" idx="1"/>
          </p:nvPr>
        </p:nvSpPr>
        <p:spPr>
          <a:xfrm>
            <a:off x="1328295" y="2658383"/>
            <a:ext cx="5189857" cy="576262"/>
          </a:xfrm>
        </p:spPr>
        <p:txBody>
          <a:bodyPr/>
          <a:lstStyle/>
          <a:p>
            <a:pPr algn="l"/>
            <a:r>
              <a:rPr lang="en-US" b="1" dirty="0"/>
              <a:t>Conv2d Model</a:t>
            </a:r>
          </a:p>
        </p:txBody>
      </p:sp>
      <p:sp>
        <p:nvSpPr>
          <p:cNvPr id="6" name="Content Placeholder 3">
            <a:extLst>
              <a:ext uri="{FF2B5EF4-FFF2-40B4-BE49-F238E27FC236}">
                <a16:creationId xmlns:a16="http://schemas.microsoft.com/office/drawing/2014/main" id="{E3534210-A989-3142-9E05-5D8A792C9593}"/>
              </a:ext>
            </a:extLst>
          </p:cNvPr>
          <p:cNvSpPr>
            <a:spLocks noGrp="1"/>
          </p:cNvSpPr>
          <p:nvPr>
            <p:ph sz="half" idx="2"/>
          </p:nvPr>
        </p:nvSpPr>
        <p:spPr>
          <a:xfrm>
            <a:off x="1328296" y="3234646"/>
            <a:ext cx="5189856" cy="3409632"/>
          </a:xfrm>
        </p:spPr>
        <p:txBody>
          <a:bodyPr>
            <a:normAutofit/>
          </a:bodyPr>
          <a:lstStyle/>
          <a:p>
            <a:pPr marL="0" indent="0">
              <a:buNone/>
            </a:pPr>
            <a:r>
              <a:rPr lang="en-US" dirty="0"/>
              <a:t>Intended to use 2d convolutions (2) and pooling before linear classification and regression.</a:t>
            </a:r>
            <a:br>
              <a:rPr lang="en-US" dirty="0"/>
            </a:br>
            <a:br>
              <a:rPr lang="en-US" dirty="0"/>
            </a:br>
            <a:r>
              <a:rPr lang="en-US" dirty="0"/>
              <a:t>Issues: could not format parameters for Conv2d from our image, </a:t>
            </a:r>
            <a:r>
              <a:rPr lang="en-US" dirty="0" err="1"/>
              <a:t>bbox</a:t>
            </a:r>
            <a:r>
              <a:rPr lang="en-US" dirty="0"/>
              <a:t> and label tensors successfully.</a:t>
            </a:r>
          </a:p>
          <a:p>
            <a:pPr marL="0" indent="0">
              <a:buNone/>
            </a:pPr>
            <a:r>
              <a:rPr lang="en-US" dirty="0"/>
              <a:t>Did not run due to bugs.</a:t>
            </a:r>
          </a:p>
        </p:txBody>
      </p:sp>
      <p:sp>
        <p:nvSpPr>
          <p:cNvPr id="11" name="Text Placeholder 2">
            <a:extLst>
              <a:ext uri="{FF2B5EF4-FFF2-40B4-BE49-F238E27FC236}">
                <a16:creationId xmlns:a16="http://schemas.microsoft.com/office/drawing/2014/main" id="{EDB6A969-3CAE-D44A-8CF5-CFF270C14C96}"/>
              </a:ext>
            </a:extLst>
          </p:cNvPr>
          <p:cNvSpPr txBox="1">
            <a:spLocks/>
          </p:cNvSpPr>
          <p:nvPr/>
        </p:nvSpPr>
        <p:spPr>
          <a:xfrm>
            <a:off x="2921188" y="2014123"/>
            <a:ext cx="8853278"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b="1" dirty="0"/>
              <a:t>Our </a:t>
            </a:r>
            <a:r>
              <a:rPr lang="en-US" b="1" dirty="0" err="1"/>
              <a:t>PyTorch</a:t>
            </a:r>
            <a:r>
              <a:rPr lang="en-US" b="1" dirty="0"/>
              <a:t> models are neural networks, and produce predictions for classification and bounding boxes in the same ‘pipeline’</a:t>
            </a:r>
          </a:p>
        </p:txBody>
      </p:sp>
      <p:sp>
        <p:nvSpPr>
          <p:cNvPr id="12" name="Text Placeholder 2">
            <a:extLst>
              <a:ext uri="{FF2B5EF4-FFF2-40B4-BE49-F238E27FC236}">
                <a16:creationId xmlns:a16="http://schemas.microsoft.com/office/drawing/2014/main" id="{1A5039C8-25F5-7E41-80F9-064483A1C11C}"/>
              </a:ext>
            </a:extLst>
          </p:cNvPr>
          <p:cNvSpPr txBox="1">
            <a:spLocks/>
          </p:cNvSpPr>
          <p:nvPr/>
        </p:nvSpPr>
        <p:spPr>
          <a:xfrm>
            <a:off x="7002143" y="2635834"/>
            <a:ext cx="5189857"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b="1" dirty="0" err="1"/>
              <a:t>LinNet</a:t>
            </a:r>
            <a:r>
              <a:rPr lang="en-US" b="1" dirty="0"/>
              <a:t>/</a:t>
            </a:r>
            <a:r>
              <a:rPr lang="en-US" b="1" dirty="0" err="1"/>
              <a:t>SimpleLinearNet</a:t>
            </a:r>
            <a:r>
              <a:rPr lang="en-US" b="1" dirty="0"/>
              <a:t> Model</a:t>
            </a:r>
          </a:p>
        </p:txBody>
      </p:sp>
      <p:sp>
        <p:nvSpPr>
          <p:cNvPr id="13" name="Content Placeholder 3">
            <a:extLst>
              <a:ext uri="{FF2B5EF4-FFF2-40B4-BE49-F238E27FC236}">
                <a16:creationId xmlns:a16="http://schemas.microsoft.com/office/drawing/2014/main" id="{8DC305B0-FFE3-6C45-921E-22122CA239BE}"/>
              </a:ext>
            </a:extLst>
          </p:cNvPr>
          <p:cNvSpPr txBox="1">
            <a:spLocks/>
          </p:cNvSpPr>
          <p:nvPr/>
        </p:nvSpPr>
        <p:spPr>
          <a:xfrm>
            <a:off x="7002143" y="3212097"/>
            <a:ext cx="4596957" cy="3409632"/>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3 linear layers and 2 dropout layers (for regularization).</a:t>
            </a:r>
          </a:p>
          <a:p>
            <a:pPr marL="0" indent="0">
              <a:buFont typeface="Wingdings 2" charset="2"/>
              <a:buNone/>
            </a:pPr>
            <a:endParaRPr lang="en-US" dirty="0"/>
          </a:p>
          <a:p>
            <a:pPr marL="0" indent="0">
              <a:buFont typeface="Wingdings 2" charset="2"/>
              <a:buNone/>
            </a:pPr>
            <a:r>
              <a:rPr lang="en-US" dirty="0"/>
              <a:t>Issues: trains, but with max 53% accuracy.</a:t>
            </a:r>
            <a:br>
              <a:rPr lang="en-US" dirty="0"/>
            </a:br>
            <a:br>
              <a:rPr lang="en-US" dirty="0"/>
            </a:br>
            <a:r>
              <a:rPr lang="en-US" dirty="0"/>
              <a:t>Run several times with train sizes on GPU:</a:t>
            </a:r>
            <a:br>
              <a:rPr lang="en-US" dirty="0"/>
            </a:br>
            <a:r>
              <a:rPr lang="en-US" dirty="0"/>
              <a:t>4, 10, 30, 80, 500</a:t>
            </a:r>
          </a:p>
        </p:txBody>
      </p:sp>
    </p:spTree>
    <p:extLst>
      <p:ext uri="{BB962C8B-B14F-4D97-AF65-F5344CB8AC3E}">
        <p14:creationId xmlns:p14="http://schemas.microsoft.com/office/powerpoint/2010/main" val="4096984414"/>
      </p:ext>
    </p:extLst>
  </p:cSld>
  <p:clrMapOvr>
    <a:masterClrMapping/>
  </p:clrMapOvr>
  <mc:AlternateContent xmlns:mc="http://schemas.openxmlformats.org/markup-compatibility/2006">
    <mc:Choice xmlns:p14="http://schemas.microsoft.com/office/powerpoint/2010/main" Requires="p14">
      <p:transition spd="slow" p14:dur="2000" advTm="10886"/>
    </mc:Choice>
    <mc:Fallback>
      <p:transition spd="slow" advTm="108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Metrics - </a:t>
            </a:r>
            <a:r>
              <a:rPr lang="en-US" dirty="0" err="1"/>
              <a:t>PyTorch</a:t>
            </a:r>
            <a:endParaRPr lang="en-US" sz="2400" dirty="0"/>
          </a:p>
        </p:txBody>
      </p:sp>
    </p:spTree>
    <p:extLst>
      <p:ext uri="{BB962C8B-B14F-4D97-AF65-F5344CB8AC3E}">
        <p14:creationId xmlns:p14="http://schemas.microsoft.com/office/powerpoint/2010/main" val="3947111687"/>
      </p:ext>
    </p:extLst>
  </p:cSld>
  <p:clrMapOvr>
    <a:masterClrMapping/>
  </p:clrMapOvr>
  <mc:AlternateContent xmlns:mc="http://schemas.openxmlformats.org/markup-compatibility/2006">
    <mc:Choice xmlns:p14="http://schemas.microsoft.com/office/powerpoint/2010/main" Requires="p14">
      <p:transition spd="slow" p14:dur="2000" advTm="7657"/>
    </mc:Choice>
    <mc:Fallback>
      <p:transition spd="slow" advTm="765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Results &amp;</a:t>
            </a:r>
            <a:br>
              <a:rPr lang="en-US" dirty="0"/>
            </a:br>
            <a:r>
              <a:rPr lang="en-US" dirty="0"/>
              <a:t>Discussion</a:t>
            </a:r>
            <a:endParaRPr lang="en-US" sz="2400" dirty="0"/>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7" y="2751138"/>
            <a:ext cx="11197319" cy="4106862"/>
          </a:xfrm>
        </p:spPr>
        <p:txBody>
          <a:bodyPr>
            <a:normAutofit/>
          </a:bodyPr>
          <a:lstStyle/>
          <a:p>
            <a:pPr marL="0" indent="0">
              <a:buNone/>
            </a:pPr>
            <a:r>
              <a:rPr lang="en-US" sz="2400" b="1" dirty="0"/>
              <a:t>Project challenges/difficulties in Phase 2</a:t>
            </a:r>
          </a:p>
          <a:p>
            <a:endParaRPr lang="en-US" dirty="0"/>
          </a:p>
          <a:p>
            <a:r>
              <a:rPr lang="en-US" sz="2000" dirty="0" err="1"/>
              <a:t>Cuda</a:t>
            </a:r>
            <a:r>
              <a:rPr lang="en-US" sz="2000" dirty="0"/>
              <a:t> GPU requirement for </a:t>
            </a:r>
            <a:r>
              <a:rPr lang="en-US" sz="2000" dirty="0" err="1"/>
              <a:t>PyTorch</a:t>
            </a:r>
            <a:r>
              <a:rPr lang="en-US" sz="2000" dirty="0"/>
              <a:t> required use of Google </a:t>
            </a:r>
            <a:r>
              <a:rPr lang="en-US" sz="2000" dirty="0" err="1"/>
              <a:t>Colab</a:t>
            </a:r>
            <a:r>
              <a:rPr lang="en-US" sz="2000" dirty="0"/>
              <a:t> (team working from Mac laptops that did not have applicable GPUs) </a:t>
            </a:r>
          </a:p>
          <a:p>
            <a:r>
              <a:rPr lang="en-US" sz="2000" dirty="0"/>
              <a:t>Issues with linking Google Drive (image set and data) reliably due to known issue/race condition (would freeze/hang on image open, fail to find image file)</a:t>
            </a:r>
          </a:p>
          <a:p>
            <a:r>
              <a:rPr lang="en-US" sz="2000" dirty="0"/>
              <a:t>Confusion on how to format parameters for Conv2d</a:t>
            </a:r>
          </a:p>
          <a:p>
            <a:r>
              <a:rPr lang="en-US" sz="2000" dirty="0"/>
              <a:t>Low performance on linear neural networks ~ 53% indicates a need for other transformation steps and different layer options in neural net setup</a:t>
            </a:r>
          </a:p>
        </p:txBody>
      </p:sp>
    </p:spTree>
    <p:extLst>
      <p:ext uri="{BB962C8B-B14F-4D97-AF65-F5344CB8AC3E}">
        <p14:creationId xmlns:p14="http://schemas.microsoft.com/office/powerpoint/2010/main" val="1837173560"/>
      </p:ext>
    </p:extLst>
  </p:cSld>
  <p:clrMapOvr>
    <a:masterClrMapping/>
  </p:clrMapOvr>
  <mc:AlternateContent xmlns:mc="http://schemas.openxmlformats.org/markup-compatibility/2006">
    <mc:Choice xmlns:p14="http://schemas.microsoft.com/office/powerpoint/2010/main" Requires="p14">
      <p:transition spd="slow" p14:dur="2000" advTm="4313"/>
    </mc:Choice>
    <mc:Fallback>
      <p:transition spd="slow" advTm="4313"/>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1215</TotalTime>
  <Words>1850</Words>
  <Application>Microsoft Macintosh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2</vt:lpstr>
      <vt:lpstr>Quotable</vt:lpstr>
      <vt:lpstr>AML I526 Spring 2021 Group 2 Phase 2 Update Cats vs Dogs Classification and Prediction</vt:lpstr>
      <vt:lpstr>Abstract</vt:lpstr>
      <vt:lpstr>Overview</vt:lpstr>
      <vt:lpstr>Data – Description and Statistics – no Phase 2 updates</vt:lpstr>
      <vt:lpstr>Data Tasks – Updated for Phase 2 - PyTorch </vt:lpstr>
      <vt:lpstr>PyTorch Workflow – Phase 2</vt:lpstr>
      <vt:lpstr>Models - PyTorch</vt:lpstr>
      <vt:lpstr>Metrics - PyTorch</vt:lpstr>
      <vt:lpstr>Results &amp;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Lauren L Madar</cp:lastModifiedBy>
  <cp:revision>59</cp:revision>
  <dcterms:created xsi:type="dcterms:W3CDTF">2021-04-18T01:32:44Z</dcterms:created>
  <dcterms:modified xsi:type="dcterms:W3CDTF">2021-04-27T21:23:48Z</dcterms:modified>
</cp:coreProperties>
</file>