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7" r:id="rId3"/>
    <p:sldId id="264" r:id="rId4"/>
    <p:sldId id="269" r:id="rId5"/>
    <p:sldId id="258" r:id="rId6"/>
    <p:sldId id="267" r:id="rId7"/>
    <p:sldId id="263" r:id="rId8"/>
    <p:sldId id="259" r:id="rId9"/>
    <p:sldId id="260" r:id="rId10"/>
    <p:sldId id="261" r:id="rId11"/>
    <p:sldId id="265" r:id="rId12"/>
    <p:sldId id="266"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9116"/>
  </p:normalViewPr>
  <p:slideViewPr>
    <p:cSldViewPr snapToGrid="0" snapToObjects="1">
      <p:cViewPr>
        <p:scale>
          <a:sx n="112" d="100"/>
          <a:sy n="112" d="100"/>
        </p:scale>
        <p:origin x="1120" y="216"/>
      </p:cViewPr>
      <p:guideLst/>
    </p:cSldViewPr>
  </p:slideViewPr>
  <p:notesTextViewPr>
    <p:cViewPr>
      <p:scale>
        <a:sx n="85" d="100"/>
        <a:sy n="8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B6267-2028-3F42-A601-94E7AF39776D}" type="datetimeFigureOut">
              <a:rPr lang="en-US" smtClean="0"/>
              <a:t>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E2E259-F0C1-274B-BB83-2518BC0EEFC9}" type="slidenum">
              <a:rPr lang="en-US" smtClean="0"/>
              <a:t>‹#›</a:t>
            </a:fld>
            <a:endParaRPr lang="en-US"/>
          </a:p>
        </p:txBody>
      </p:sp>
    </p:spTree>
    <p:extLst>
      <p:ext uri="{BB962C8B-B14F-4D97-AF65-F5344CB8AC3E}">
        <p14:creationId xmlns:p14="http://schemas.microsoft.com/office/powerpoint/2010/main" val="1474266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Video and in class </a:t>
            </a:r>
            <a:r>
              <a:rPr lang="en-US" sz="1200" b="0" i="0" kern="1200" dirty="0" err="1">
                <a:solidFill>
                  <a:schemeClr val="tx1"/>
                </a:solidFill>
                <a:effectLst/>
                <a:latin typeface="+mn-lt"/>
                <a:ea typeface="+mn-ea"/>
                <a:cs typeface="+mn-cs"/>
              </a:rPr>
              <a:t>presentationVideo</a:t>
            </a:r>
            <a:r>
              <a:rPr lang="en-US" sz="1200" b="0" i="0" kern="1200" dirty="0">
                <a:solidFill>
                  <a:schemeClr val="tx1"/>
                </a:solidFill>
                <a:effectLst/>
                <a:latin typeface="+mn-lt"/>
                <a:ea typeface="+mn-ea"/>
                <a:cs typeface="+mn-cs"/>
              </a:rPr>
              <a:t> and in class presentation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In-class explanation, and discussion  of your results (as part of final exam period)</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Your video should have a logical and scientific flow to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All team members need to present a part of the video.</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more detail, your video should have a logical and scientific flow to it with main sections for each of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 title slide (with the project name, Group Number, the team member names, and photos).</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a:t>
            </a:fld>
            <a:endParaRPr lang="en-US"/>
          </a:p>
        </p:txBody>
      </p:sp>
    </p:spTree>
    <p:extLst>
      <p:ext uri="{BB962C8B-B14F-4D97-AF65-F5344CB8AC3E}">
        <p14:creationId xmlns:p14="http://schemas.microsoft.com/office/powerpoint/2010/main" val="3846707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11</a:t>
            </a:fld>
            <a:endParaRPr lang="en-US"/>
          </a:p>
        </p:txBody>
      </p:sp>
    </p:spTree>
    <p:extLst>
      <p:ext uri="{BB962C8B-B14F-4D97-AF65-F5344CB8AC3E}">
        <p14:creationId xmlns:p14="http://schemas.microsoft.com/office/powerpoint/2010/main" val="710768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12</a:t>
            </a:fld>
            <a:endParaRPr lang="en-US"/>
          </a:p>
        </p:txBody>
      </p:sp>
    </p:spTree>
    <p:extLst>
      <p:ext uri="{BB962C8B-B14F-4D97-AF65-F5344CB8AC3E}">
        <p14:creationId xmlns:p14="http://schemas.microsoft.com/office/powerpoint/2010/main" val="2487888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ConclusionExpectations</a:t>
            </a:r>
            <a:r>
              <a:rPr lang="en-US" sz="1200" b="0" i="0" kern="1200" dirty="0">
                <a:solidFill>
                  <a:schemeClr val="tx1"/>
                </a:solidFill>
                <a:effectLst/>
                <a:latin typeface="+mn-lt"/>
                <a:ea typeface="+mn-ea"/>
                <a:cs typeface="+mn-cs"/>
              </a:rPr>
              <a:t> here are to address the following following in your conclusion (in about 150 words) in a main section by itself:</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Restate your project focus explain why it’s important. Make sure that this part of the conclusion is concise and clear.</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Restate your hypothesis (e.g., ML pipelines with custom features can accurately forecast box office returns)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Summarize main points of your project: Remind your readers your key points.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Discuss the significance of your results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Discuss the future of your project and closing thoughts.</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13</a:t>
            </a:fld>
            <a:endParaRPr lang="en-US"/>
          </a:p>
        </p:txBody>
      </p:sp>
    </p:spTree>
    <p:extLst>
      <p:ext uri="{BB962C8B-B14F-4D97-AF65-F5344CB8AC3E}">
        <p14:creationId xmlns:p14="http://schemas.microsoft.com/office/powerpoint/2010/main" val="1123696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IS DONE – do not add to it, it is exactly 150 words!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Make sure it has an outline slide with good descriptive section headings</a:t>
            </a:r>
            <a:br>
              <a:rPr lang="en-US" dirty="0"/>
            </a:br>
            <a:r>
              <a:rPr lang="en-US" sz="1200" b="0" i="0" kern="1200" dirty="0">
                <a:solidFill>
                  <a:schemeClr val="tx1"/>
                </a:solidFill>
                <a:effectLst/>
                <a:latin typeface="+mn-lt"/>
                <a:ea typeface="+mn-ea"/>
                <a:cs typeface="+mn-cs"/>
              </a:rPr>
              <a:t>-- Team names, photos (already done on Title slide)</a:t>
            </a:r>
            <a:br>
              <a:rPr lang="en-US" dirty="0"/>
            </a:br>
            <a:r>
              <a:rPr lang="en-US" sz="1200" b="0" i="0" kern="1200" dirty="0">
                <a:solidFill>
                  <a:schemeClr val="tx1"/>
                </a:solidFill>
                <a:effectLst/>
                <a:latin typeface="+mn-lt"/>
                <a:ea typeface="+mn-ea"/>
                <a:cs typeface="+mn-cs"/>
              </a:rPr>
              <a:t>-- Project description</a:t>
            </a:r>
            <a:br>
              <a:rPr lang="en-US" dirty="0"/>
            </a:br>
            <a:r>
              <a:rPr lang="en-US" sz="1200" b="0" i="0" kern="1200" dirty="0">
                <a:solidFill>
                  <a:schemeClr val="tx1"/>
                </a:solidFill>
                <a:effectLst/>
                <a:latin typeface="+mn-lt"/>
                <a:ea typeface="+mn-ea"/>
                <a:cs typeface="+mn-cs"/>
              </a:rPr>
              <a:t>-- Some summary visual EDA</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AbstractExpectations</a:t>
            </a:r>
            <a:r>
              <a:rPr lang="en-US" sz="1200" b="0" i="0" kern="1200" dirty="0">
                <a:solidFill>
                  <a:schemeClr val="tx1"/>
                </a:solidFill>
                <a:effectLst/>
                <a:latin typeface="+mn-lt"/>
                <a:ea typeface="+mn-ea"/>
                <a:cs typeface="+mn-cs"/>
              </a:rPr>
              <a:t> here are to get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Abstract (150 words approximately describing this phase of the project): that details the problem you are tackling, the main goal of this phase, what you did (main experiments), what were your results/findings (best pipeline and the corresponding public, private scores).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Your abstract should be compelling and entice the reader to go through the work</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should be 3 parts that should be clear in your abstract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Context of the project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Methods used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3. Results</a:t>
            </a:r>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2</a:t>
            </a:fld>
            <a:endParaRPr lang="en-US"/>
          </a:p>
        </p:txBody>
      </p:sp>
    </p:spTree>
    <p:extLst>
      <p:ext uri="{BB962C8B-B14F-4D97-AF65-F5344CB8AC3E}">
        <p14:creationId xmlns:p14="http://schemas.microsoft.com/office/powerpoint/2010/main" val="277216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Make sure it has an outline slide with good descriptive section headings</a:t>
            </a:r>
            <a:br>
              <a:rPr lang="en-US" dirty="0"/>
            </a:br>
            <a:r>
              <a:rPr lang="en-US" sz="1200" b="0" i="0" kern="1200" dirty="0">
                <a:solidFill>
                  <a:schemeClr val="tx1"/>
                </a:solidFill>
                <a:effectLst/>
                <a:latin typeface="+mn-lt"/>
                <a:ea typeface="+mn-ea"/>
                <a:cs typeface="+mn-cs"/>
              </a:rPr>
              <a:t>-- Team names, photos (already done on Title slide)</a:t>
            </a:r>
            <a:br>
              <a:rPr lang="en-US" dirty="0"/>
            </a:br>
            <a:r>
              <a:rPr lang="en-US" sz="1200" b="0" i="0" kern="1200" dirty="0">
                <a:solidFill>
                  <a:schemeClr val="tx1"/>
                </a:solidFill>
                <a:effectLst/>
                <a:latin typeface="+mn-lt"/>
                <a:ea typeface="+mn-ea"/>
                <a:cs typeface="+mn-cs"/>
              </a:rPr>
              <a:t>-- Project description</a:t>
            </a:r>
            <a:br>
              <a:rPr lang="en-US" dirty="0"/>
            </a:br>
            <a:r>
              <a:rPr lang="en-US" sz="1200" b="0" i="0" kern="1200" dirty="0">
                <a:solidFill>
                  <a:schemeClr val="tx1"/>
                </a:solidFill>
                <a:effectLst/>
                <a:latin typeface="+mn-lt"/>
                <a:ea typeface="+mn-ea"/>
                <a:cs typeface="+mn-cs"/>
              </a:rPr>
              <a:t>-- Some summary visual EDA</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AbstractExpectations</a:t>
            </a:r>
            <a:r>
              <a:rPr lang="en-US" sz="1200" b="0" i="0" kern="1200" dirty="0">
                <a:solidFill>
                  <a:schemeClr val="tx1"/>
                </a:solidFill>
                <a:effectLst/>
                <a:latin typeface="+mn-lt"/>
                <a:ea typeface="+mn-ea"/>
                <a:cs typeface="+mn-cs"/>
              </a:rPr>
              <a:t> here are to get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Abstract (150 words approximately describing this phase of the project): that details the problem you are tackling, the main goal of this phase, what you did (main experiments), what were your results/findings (best pipeline and the corresponding public, private scores).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Your abstract should be compelling and entice the reader to go through the work</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should be 3 parts that should be clear in your abstract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Context of the project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Methods used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3.(I asked what #3 is... was blank in the matrix)</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3</a:t>
            </a:fld>
            <a:endParaRPr lang="en-US"/>
          </a:p>
        </p:txBody>
      </p:sp>
    </p:spTree>
    <p:extLst>
      <p:ext uri="{BB962C8B-B14F-4D97-AF65-F5344CB8AC3E}">
        <p14:creationId xmlns:p14="http://schemas.microsoft.com/office/powerpoint/2010/main" val="1322222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Description (data and tasks)Expectations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Description of the data and task at hand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--Data description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--Task to be tackled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Provide diagrams to aid understanding the workflow</a:t>
            </a:r>
          </a:p>
        </p:txBody>
      </p:sp>
      <p:sp>
        <p:nvSpPr>
          <p:cNvPr id="4" name="Slide Number Placeholder 3"/>
          <p:cNvSpPr>
            <a:spLocks noGrp="1"/>
          </p:cNvSpPr>
          <p:nvPr>
            <p:ph type="sldNum" sz="quarter" idx="5"/>
          </p:nvPr>
        </p:nvSpPr>
        <p:spPr/>
        <p:txBody>
          <a:bodyPr/>
          <a:lstStyle/>
          <a:p>
            <a:fld id="{25E2E259-F0C1-274B-BB83-2518BC0EEFC9}" type="slidenum">
              <a:rPr lang="en-US" smtClean="0"/>
              <a:t>4</a:t>
            </a:fld>
            <a:endParaRPr lang="en-US"/>
          </a:p>
        </p:txBody>
      </p:sp>
    </p:spTree>
    <p:extLst>
      <p:ext uri="{BB962C8B-B14F-4D97-AF65-F5344CB8AC3E}">
        <p14:creationId xmlns:p14="http://schemas.microsoft.com/office/powerpoint/2010/main" val="3625870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Description (data and tasks)Expectations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Description of the data and task at hand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--Data description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--Task to be tackled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Provide diagrams to aid understanding the workflow</a:t>
            </a:r>
          </a:p>
        </p:txBody>
      </p:sp>
      <p:sp>
        <p:nvSpPr>
          <p:cNvPr id="4" name="Slide Number Placeholder 3"/>
          <p:cNvSpPr>
            <a:spLocks noGrp="1"/>
          </p:cNvSpPr>
          <p:nvPr>
            <p:ph type="sldNum" sz="quarter" idx="5"/>
          </p:nvPr>
        </p:nvSpPr>
        <p:spPr/>
        <p:txBody>
          <a:bodyPr/>
          <a:lstStyle/>
          <a:p>
            <a:fld id="{25E2E259-F0C1-274B-BB83-2518BC0EEFC9}" type="slidenum">
              <a:rPr lang="en-US" smtClean="0"/>
              <a:t>5</a:t>
            </a:fld>
            <a:endParaRPr lang="en-US"/>
          </a:p>
        </p:txBody>
      </p:sp>
    </p:spTree>
    <p:extLst>
      <p:ext uri="{BB962C8B-B14F-4D97-AF65-F5344CB8AC3E}">
        <p14:creationId xmlns:p14="http://schemas.microsoft.com/office/powerpoint/2010/main" val="978033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Description (data and tasks)Expectations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Description of the data and task at hand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--Data description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--Task to be tackled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Provide diagrams to aid understanding the workflow</a:t>
            </a:r>
          </a:p>
        </p:txBody>
      </p:sp>
      <p:sp>
        <p:nvSpPr>
          <p:cNvPr id="4" name="Slide Number Placeholder 3"/>
          <p:cNvSpPr>
            <a:spLocks noGrp="1"/>
          </p:cNvSpPr>
          <p:nvPr>
            <p:ph type="sldNum" sz="quarter" idx="5"/>
          </p:nvPr>
        </p:nvSpPr>
        <p:spPr/>
        <p:txBody>
          <a:bodyPr/>
          <a:lstStyle/>
          <a:p>
            <a:fld id="{25E2E259-F0C1-274B-BB83-2518BC0EEFC9}" type="slidenum">
              <a:rPr lang="en-US" smtClean="0"/>
              <a:t>6</a:t>
            </a:fld>
            <a:endParaRPr lang="en-US"/>
          </a:p>
        </p:txBody>
      </p:sp>
    </p:spTree>
    <p:extLst>
      <p:ext uri="{BB962C8B-B14F-4D97-AF65-F5344CB8AC3E}">
        <p14:creationId xmlns:p14="http://schemas.microsoft.com/office/powerpoint/2010/main" val="3310434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EDA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p>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CaDoD</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 Overview of images (i.e. count of cat images, dog images, total images, memory size of images, etc..)</a:t>
            </a:r>
            <a:br>
              <a:rPr lang="en-US" dirty="0"/>
            </a:br>
            <a:r>
              <a:rPr lang="en-US" sz="1200" b="0" i="0" kern="1200" dirty="0">
                <a:solidFill>
                  <a:schemeClr val="tx1"/>
                </a:solidFill>
                <a:effectLst/>
                <a:latin typeface="+mn-lt"/>
                <a:ea typeface="+mn-ea"/>
                <a:cs typeface="+mn-cs"/>
              </a:rPr>
              <a:t>-- Other useful text-based analysis (as opposed to graphic-based)</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Visual EDA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p>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CaDoD</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 preview and a small sample of images before and after transformations</a:t>
            </a:r>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8</a:t>
            </a:fld>
            <a:endParaRPr lang="en-US"/>
          </a:p>
        </p:txBody>
      </p:sp>
    </p:spTree>
    <p:extLst>
      <p:ext uri="{BB962C8B-B14F-4D97-AF65-F5344CB8AC3E}">
        <p14:creationId xmlns:p14="http://schemas.microsoft.com/office/powerpoint/2010/main" val="2413518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Modeling Pipelines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CaDoD</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Modeling Pipelines</a:t>
            </a:r>
            <a:br>
              <a:rPr lang="en-US" dirty="0"/>
            </a:br>
            <a:r>
              <a:rPr lang="en-US" sz="1200" b="0" i="0" kern="1200" dirty="0">
                <a:solidFill>
                  <a:schemeClr val="tx1"/>
                </a:solidFill>
                <a:effectLst/>
                <a:latin typeface="+mn-lt"/>
                <a:ea typeface="+mn-ea"/>
                <a:cs typeface="+mn-cs"/>
              </a:rPr>
              <a:t>-- Preprocessing images</a:t>
            </a:r>
            <a:br>
              <a:rPr lang="en-US" dirty="0"/>
            </a:br>
            <a:r>
              <a:rPr lang="en-US" sz="1200" b="0" i="0" kern="1200" dirty="0">
                <a:solidFill>
                  <a:schemeClr val="tx1"/>
                </a:solidFill>
                <a:effectLst/>
                <a:latin typeface="+mn-lt"/>
                <a:ea typeface="+mn-ea"/>
                <a:cs typeface="+mn-cs"/>
              </a:rPr>
              <a:t>-- input Image size (w, h)</a:t>
            </a:r>
            <a:br>
              <a:rPr lang="en-US" dirty="0"/>
            </a:br>
            <a:r>
              <a:rPr lang="en-US" sz="1200" b="0" i="0" kern="1200" dirty="0">
                <a:solidFill>
                  <a:schemeClr val="tx1"/>
                </a:solidFill>
                <a:effectLst/>
                <a:latin typeface="+mn-lt"/>
                <a:ea typeface="+mn-ea"/>
                <a:cs typeface="+mn-cs"/>
              </a:rPr>
              <a:t>-- Loss function used (data loss and regularization parts) in latex</a:t>
            </a:r>
            <a:br>
              <a:rPr lang="en-US" dirty="0"/>
            </a:br>
            <a:r>
              <a:rPr lang="en-US" sz="1200" b="0" i="0" kern="1200" dirty="0">
                <a:solidFill>
                  <a:schemeClr val="tx1"/>
                </a:solidFill>
                <a:effectLst/>
                <a:latin typeface="+mn-lt"/>
                <a:ea typeface="+mn-ea"/>
                <a:cs typeface="+mn-cs"/>
              </a:rPr>
              <a:t>-- Number of experiments conducted</a:t>
            </a:r>
            <a:br>
              <a:rPr lang="en-US" dirty="0"/>
            </a:br>
            <a:r>
              <a:rPr lang="en-US" sz="1200" b="0" i="0" kern="1200" dirty="0">
                <a:solidFill>
                  <a:schemeClr val="tx1"/>
                </a:solidFill>
                <a:effectLst/>
                <a:latin typeface="+mn-lt"/>
                <a:ea typeface="+mn-ea"/>
                <a:cs typeface="+mn-cs"/>
              </a:rPr>
              <a:t>-- Experiment table with the following details per experiment:</a:t>
            </a:r>
            <a:br>
              <a:rPr lang="en-US" dirty="0"/>
            </a:br>
            <a:r>
              <a:rPr lang="en-US" sz="1200" b="0" i="0" kern="1200" dirty="0">
                <a:solidFill>
                  <a:schemeClr val="tx1"/>
                </a:solidFill>
                <a:effectLst/>
                <a:latin typeface="+mn-lt"/>
                <a:ea typeface="+mn-ea"/>
                <a:cs typeface="+mn-cs"/>
              </a:rPr>
              <a:t>----- Baseline experiment</a:t>
            </a:r>
            <a:br>
              <a:rPr lang="en-US" dirty="0"/>
            </a:br>
            <a:r>
              <a:rPr lang="en-US" sz="1200" b="0" i="0" kern="1200" dirty="0">
                <a:solidFill>
                  <a:schemeClr val="tx1"/>
                </a:solidFill>
                <a:effectLst/>
                <a:latin typeface="+mn-lt"/>
                <a:ea typeface="+mn-ea"/>
                <a:cs typeface="+mn-cs"/>
              </a:rPr>
              <a:t>---- The families of input features used</a:t>
            </a:r>
            <a:br>
              <a:rPr lang="en-US" dirty="0"/>
            </a:br>
            <a:r>
              <a:rPr lang="en-US" sz="1200" b="0" i="0" kern="1200" dirty="0">
                <a:solidFill>
                  <a:schemeClr val="tx1"/>
                </a:solidFill>
                <a:effectLst/>
                <a:latin typeface="+mn-lt"/>
                <a:ea typeface="+mn-ea"/>
                <a:cs typeface="+mn-cs"/>
              </a:rPr>
              <a:t>----- For train/valid/test record the following in a Pandas </a:t>
            </a:r>
            <a:r>
              <a:rPr lang="en-US" sz="1200" b="0" i="0" kern="1200" dirty="0" err="1">
                <a:solidFill>
                  <a:schemeClr val="tx1"/>
                </a:solidFill>
                <a:effectLst/>
                <a:latin typeface="+mn-lt"/>
                <a:ea typeface="+mn-ea"/>
                <a:cs typeface="+mn-cs"/>
              </a:rPr>
              <a:t>DataFrame</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 Accuracy</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9</a:t>
            </a:fld>
            <a:endParaRPr lang="en-US"/>
          </a:p>
        </p:txBody>
      </p:sp>
    </p:spTree>
    <p:extLst>
      <p:ext uri="{BB962C8B-B14F-4D97-AF65-F5344CB8AC3E}">
        <p14:creationId xmlns:p14="http://schemas.microsoft.com/office/powerpoint/2010/main" val="3798094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10</a:t>
            </a:fld>
            <a:endParaRPr lang="en-US"/>
          </a:p>
        </p:txBody>
      </p:sp>
    </p:spTree>
    <p:extLst>
      <p:ext uri="{BB962C8B-B14F-4D97-AF65-F5344CB8AC3E}">
        <p14:creationId xmlns:p14="http://schemas.microsoft.com/office/powerpoint/2010/main" val="314808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34351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EB323-9D5E-2047-A0AF-D762DA7A1F92}" type="datetimeFigureOut">
              <a:rPr lang="en-US" smtClean="0"/>
              <a:t>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353642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73EB323-9D5E-2047-A0AF-D762DA7A1F92}"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419584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73EB323-9D5E-2047-A0AF-D762DA7A1F92}" type="datetimeFigureOut">
              <a:rPr lang="en-US" smtClean="0"/>
              <a:t>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63028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2408518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61052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02458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3EB323-9D5E-2047-A0AF-D762DA7A1F92}"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76162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3EB323-9D5E-2047-A0AF-D762DA7A1F92}" type="datetimeFigureOut">
              <a:rPr lang="en-US" smtClean="0"/>
              <a:t>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82506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3EB323-9D5E-2047-A0AF-D762DA7A1F92}" type="datetimeFigureOut">
              <a:rPr lang="en-US" smtClean="0"/>
              <a:t>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87398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3EB323-9D5E-2047-A0AF-D762DA7A1F92}" type="datetimeFigureOut">
              <a:rPr lang="en-US" smtClean="0"/>
              <a:t>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44420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EB323-9D5E-2047-A0AF-D762DA7A1F92}" type="datetimeFigureOut">
              <a:rPr lang="en-US" smtClean="0"/>
              <a:t>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420182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EB323-9D5E-2047-A0AF-D762DA7A1F92}" type="datetimeFigureOut">
              <a:rPr lang="en-US" smtClean="0"/>
              <a:t>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82694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73EB323-9D5E-2047-A0AF-D762DA7A1F92}" type="datetimeFigureOut">
              <a:rPr lang="en-US" smtClean="0"/>
              <a:t>4/20/21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52816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73EB323-9D5E-2047-A0AF-D762DA7A1F92}" type="datetimeFigureOut">
              <a:rPr lang="en-US" smtClean="0"/>
              <a:t>4/20/21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E34D8BF-A5CC-3343-AA1E-290575DA5619}" type="slidenum">
              <a:rPr lang="en-US" smtClean="0"/>
              <a:t>‹#›</a:t>
            </a:fld>
            <a:endParaRPr lang="en-US"/>
          </a:p>
        </p:txBody>
      </p:sp>
    </p:spTree>
    <p:extLst>
      <p:ext uri="{BB962C8B-B14F-4D97-AF65-F5344CB8AC3E}">
        <p14:creationId xmlns:p14="http://schemas.microsoft.com/office/powerpoint/2010/main" val="39607687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erkins.benjamin@gmail.com"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s.barghan@gmail.com" TargetMode="External"/><Relationship Id="rId5" Type="http://schemas.openxmlformats.org/officeDocument/2006/relationships/hyperlink" Target="mailto:mwalimbe@iu.edu" TargetMode="External"/><Relationship Id="rId4" Type="http://schemas.openxmlformats.org/officeDocument/2006/relationships/hyperlink" Target="mailto:laurenmadar@gmail.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E6426-A1C3-7147-BC6F-3C3EC85CA58F}"/>
              </a:ext>
            </a:extLst>
          </p:cNvPr>
          <p:cNvSpPr>
            <a:spLocks noGrp="1"/>
          </p:cNvSpPr>
          <p:nvPr>
            <p:ph type="ctrTitle"/>
          </p:nvPr>
        </p:nvSpPr>
        <p:spPr>
          <a:xfrm>
            <a:off x="810001" y="92793"/>
            <a:ext cx="10572000" cy="3827073"/>
          </a:xfrm>
        </p:spPr>
        <p:txBody>
          <a:bodyPr anchor="t"/>
          <a:lstStyle/>
          <a:p>
            <a:r>
              <a:rPr lang="en-US" sz="3600" dirty="0"/>
              <a:t>AML I526 Spring 2021 Group 2 Phase 1</a:t>
            </a:r>
            <a:br>
              <a:rPr lang="en-US" dirty="0"/>
            </a:br>
            <a:r>
              <a:rPr lang="en-US" sz="3600" dirty="0"/>
              <a:t>Cats vs Dogs </a:t>
            </a:r>
            <a:r>
              <a:rPr lang="en-US" sz="3200" dirty="0"/>
              <a:t>Classification and Prediction</a:t>
            </a:r>
            <a:endParaRPr lang="en-US" dirty="0"/>
          </a:p>
        </p:txBody>
      </p:sp>
      <p:sp>
        <p:nvSpPr>
          <p:cNvPr id="3" name="Subtitle 2">
            <a:extLst>
              <a:ext uri="{FF2B5EF4-FFF2-40B4-BE49-F238E27FC236}">
                <a16:creationId xmlns:a16="http://schemas.microsoft.com/office/drawing/2014/main" id="{F169D5EA-241C-4046-AA3A-B04F278943D7}"/>
              </a:ext>
            </a:extLst>
          </p:cNvPr>
          <p:cNvSpPr>
            <a:spLocks noGrp="1"/>
          </p:cNvSpPr>
          <p:nvPr>
            <p:ph type="subTitle" idx="1"/>
          </p:nvPr>
        </p:nvSpPr>
        <p:spPr>
          <a:xfrm>
            <a:off x="546342" y="5151728"/>
            <a:ext cx="10835659" cy="1484361"/>
          </a:xfrm>
        </p:spPr>
        <p:txBody>
          <a:bodyPr>
            <a:normAutofit/>
          </a:bodyPr>
          <a:lstStyle/>
          <a:p>
            <a:r>
              <a:rPr lang="en-US" dirty="0"/>
              <a:t>Team Info:</a:t>
            </a:r>
            <a:br>
              <a:rPr lang="en-US" dirty="0"/>
            </a:br>
            <a:r>
              <a:rPr lang="en-US" dirty="0"/>
              <a:t>Left to right: 	Ben Perkins				 	</a:t>
            </a:r>
            <a:r>
              <a:rPr lang="en-US" dirty="0">
                <a:hlinkClick r:id="rId3"/>
              </a:rPr>
              <a:t>perkins.benjamin@gmail.com</a:t>
            </a:r>
            <a:r>
              <a:rPr lang="en-US" dirty="0"/>
              <a:t> </a:t>
            </a:r>
            <a:br>
              <a:rPr lang="en-US" dirty="0"/>
            </a:br>
            <a:r>
              <a:rPr lang="en-US" dirty="0"/>
              <a:t>				Lauren Madar				</a:t>
            </a:r>
            <a:r>
              <a:rPr lang="en-US" dirty="0">
                <a:hlinkClick r:id="rId4"/>
              </a:rPr>
              <a:t>laurenmadar@gmail.com</a:t>
            </a:r>
            <a:br>
              <a:rPr lang="en-US" dirty="0"/>
            </a:br>
            <a:r>
              <a:rPr lang="en-US" dirty="0"/>
              <a:t>				Mangesh </a:t>
            </a:r>
            <a:r>
              <a:rPr lang="en-US" dirty="0" err="1"/>
              <a:t>Walimbe</a:t>
            </a:r>
            <a:r>
              <a:rPr lang="en-US" dirty="0"/>
              <a:t>			</a:t>
            </a:r>
            <a:r>
              <a:rPr lang="en-US" dirty="0">
                <a:hlinkClick r:id="rId5"/>
              </a:rPr>
              <a:t>mwalimbe@iu.edu</a:t>
            </a:r>
            <a:r>
              <a:rPr lang="en-US" dirty="0"/>
              <a:t> </a:t>
            </a:r>
            <a:br>
              <a:rPr lang="en-US" dirty="0"/>
            </a:br>
            <a:r>
              <a:rPr lang="en-US" dirty="0"/>
              <a:t>				</a:t>
            </a:r>
            <a:r>
              <a:rPr lang="en-US" dirty="0" err="1"/>
              <a:t>Samin</a:t>
            </a:r>
            <a:r>
              <a:rPr lang="en-US" dirty="0"/>
              <a:t> </a:t>
            </a:r>
            <a:r>
              <a:rPr lang="en-US" dirty="0" err="1"/>
              <a:t>Barghan</a:t>
            </a:r>
            <a:r>
              <a:rPr lang="en-US" dirty="0"/>
              <a:t>				</a:t>
            </a:r>
            <a:r>
              <a:rPr lang="en-US" dirty="0">
                <a:hlinkClick r:id="rId6"/>
              </a:rPr>
              <a:t>s.barghan@gmail.com</a:t>
            </a:r>
            <a:r>
              <a:rPr lang="en-US" dirty="0"/>
              <a:t> </a:t>
            </a:r>
          </a:p>
        </p:txBody>
      </p:sp>
      <p:grpSp>
        <p:nvGrpSpPr>
          <p:cNvPr id="8" name="Group 7">
            <a:extLst>
              <a:ext uri="{FF2B5EF4-FFF2-40B4-BE49-F238E27FC236}">
                <a16:creationId xmlns:a16="http://schemas.microsoft.com/office/drawing/2014/main" id="{BC70EAAE-3344-9E46-86AC-EA00530B3ED8}"/>
              </a:ext>
            </a:extLst>
          </p:cNvPr>
          <p:cNvGrpSpPr/>
          <p:nvPr/>
        </p:nvGrpSpPr>
        <p:grpSpPr>
          <a:xfrm>
            <a:off x="938822" y="1352018"/>
            <a:ext cx="5157178" cy="3429343"/>
            <a:chOff x="6776405" y="1851503"/>
            <a:chExt cx="5157178" cy="3429343"/>
          </a:xfrm>
        </p:grpSpPr>
        <p:pic>
          <p:nvPicPr>
            <p:cNvPr id="5" name="Picture 4" descr="Graphical user interface&#10;&#10;Description automatically generated">
              <a:extLst>
                <a:ext uri="{FF2B5EF4-FFF2-40B4-BE49-F238E27FC236}">
                  <a16:creationId xmlns:a16="http://schemas.microsoft.com/office/drawing/2014/main" id="{35470611-C73B-5345-BF84-F1F65E2FB98B}"/>
                </a:ext>
              </a:extLst>
            </p:cNvPr>
            <p:cNvPicPr>
              <a:picLocks noChangeAspect="1"/>
            </p:cNvPicPr>
            <p:nvPr/>
          </p:nvPicPr>
          <p:blipFill rotWithShape="1">
            <a:blip r:embed="rId7"/>
            <a:srcRect b="17642"/>
            <a:stretch/>
          </p:blipFill>
          <p:spPr>
            <a:xfrm>
              <a:off x="6776405" y="1851503"/>
              <a:ext cx="5157178" cy="3429343"/>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2606F7F8-FE89-614F-93ED-0F23D2B033B1}"/>
                </a:ext>
              </a:extLst>
            </p:cNvPr>
            <p:cNvPicPr>
              <a:picLocks noChangeAspect="1"/>
            </p:cNvPicPr>
            <p:nvPr/>
          </p:nvPicPr>
          <p:blipFill rotWithShape="1">
            <a:blip r:embed="rId7"/>
            <a:srcRect l="24546" t="62124" r="50832" b="17642"/>
            <a:stretch/>
          </p:blipFill>
          <p:spPr>
            <a:xfrm>
              <a:off x="6776405" y="4438332"/>
              <a:ext cx="1269765" cy="842514"/>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81B395D0-ED67-BC44-9A21-3A19C208D59F}"/>
                </a:ext>
              </a:extLst>
            </p:cNvPr>
            <p:cNvPicPr>
              <a:picLocks noChangeAspect="1"/>
            </p:cNvPicPr>
            <p:nvPr/>
          </p:nvPicPr>
          <p:blipFill rotWithShape="1">
            <a:blip r:embed="rId7"/>
            <a:srcRect t="61690" r="75378" b="18076"/>
            <a:stretch/>
          </p:blipFill>
          <p:spPr>
            <a:xfrm>
              <a:off x="8058527" y="4420198"/>
              <a:ext cx="1269766" cy="842514"/>
            </a:xfrm>
            <a:prstGeom prst="rect">
              <a:avLst/>
            </a:prstGeom>
          </p:spPr>
        </p:pic>
      </p:grpSp>
    </p:spTree>
    <p:extLst>
      <p:ext uri="{BB962C8B-B14F-4D97-AF65-F5344CB8AC3E}">
        <p14:creationId xmlns:p14="http://schemas.microsoft.com/office/powerpoint/2010/main" val="113428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p:txBody>
          <a:bodyPr/>
          <a:lstStyle/>
          <a:p>
            <a:r>
              <a:rPr lang="en-US" dirty="0"/>
              <a:t>Models</a:t>
            </a:r>
            <a:r>
              <a:rPr lang="en-US" sz="2400" dirty="0"/>
              <a:t> - </a:t>
            </a:r>
            <a:r>
              <a:rPr lang="en-US" sz="2400" dirty="0">
                <a:solidFill>
                  <a:schemeClr val="accent1">
                    <a:lumMod val="50000"/>
                  </a:schemeClr>
                </a:solidFill>
              </a:rPr>
              <a:t>Mangesh</a:t>
            </a:r>
            <a:endParaRPr lang="en-US" sz="2400" dirty="0"/>
          </a:p>
        </p:txBody>
      </p:sp>
      <p:sp>
        <p:nvSpPr>
          <p:cNvPr id="3" name="Text Placeholder 2">
            <a:extLst>
              <a:ext uri="{FF2B5EF4-FFF2-40B4-BE49-F238E27FC236}">
                <a16:creationId xmlns:a16="http://schemas.microsoft.com/office/drawing/2014/main" id="{20A48431-64F0-3A41-9438-12793F22BE0C}"/>
              </a:ext>
            </a:extLst>
          </p:cNvPr>
          <p:cNvSpPr>
            <a:spLocks noGrp="1"/>
          </p:cNvSpPr>
          <p:nvPr>
            <p:ph type="body" idx="1"/>
          </p:nvPr>
        </p:nvSpPr>
        <p:spPr/>
        <p:txBody>
          <a:bodyPr/>
          <a:lstStyle/>
          <a:p>
            <a:pPr algn="l"/>
            <a:r>
              <a:rPr lang="en-US" b="1" dirty="0"/>
              <a:t>Bounding Box Prediction Models</a:t>
            </a:r>
          </a:p>
        </p:txBody>
      </p:sp>
      <p:sp>
        <p:nvSpPr>
          <p:cNvPr id="4" name="Content Placeholder 3">
            <a:extLst>
              <a:ext uri="{FF2B5EF4-FFF2-40B4-BE49-F238E27FC236}">
                <a16:creationId xmlns:a16="http://schemas.microsoft.com/office/drawing/2014/main" id="{7E935AF4-F7C7-9748-99D9-82C158F6E60A}"/>
              </a:ext>
            </a:extLst>
          </p:cNvPr>
          <p:cNvSpPr>
            <a:spLocks noGrp="1"/>
          </p:cNvSpPr>
          <p:nvPr>
            <p:ph sz="half" idx="2"/>
          </p:nvPr>
        </p:nvSpPr>
        <p:spPr>
          <a:xfrm>
            <a:off x="814729" y="2751138"/>
            <a:ext cx="5189856" cy="3409632"/>
          </a:xfrm>
        </p:spPr>
        <p:txBody>
          <a:bodyPr>
            <a:normAutofit/>
          </a:bodyPr>
          <a:lstStyle/>
          <a:p>
            <a:pPr marL="0" indent="0">
              <a:buNone/>
            </a:pPr>
            <a:r>
              <a:rPr lang="en-US" dirty="0"/>
              <a:t>3 models evaluated with </a:t>
            </a:r>
            <a:r>
              <a:rPr lang="en-US" dirty="0" err="1"/>
              <a:t>GridSearchCV</a:t>
            </a:r>
            <a:r>
              <a:rPr lang="en-US" dirty="0"/>
              <a:t> and different alpha parameters and KNN parameters (in order of performance)</a:t>
            </a:r>
          </a:p>
          <a:p>
            <a:r>
              <a:rPr lang="en-US" dirty="0"/>
              <a:t>Lasso Linear Regression *</a:t>
            </a:r>
          </a:p>
          <a:p>
            <a:r>
              <a:rPr lang="en-US" dirty="0"/>
              <a:t>K Nearest Neighbor</a:t>
            </a:r>
          </a:p>
          <a:p>
            <a:r>
              <a:rPr lang="en-US" dirty="0"/>
              <a:t>Ridge Linear Regression</a:t>
            </a:r>
          </a:p>
          <a:p>
            <a:pPr marL="0" indent="0">
              <a:buNone/>
            </a:pPr>
            <a:r>
              <a:rPr lang="en-US" dirty="0"/>
              <a:t>* winner with alpha = 1 during subset training</a:t>
            </a:r>
            <a:br>
              <a:rPr lang="en-US" dirty="0"/>
            </a:br>
            <a:br>
              <a:rPr lang="en-US" dirty="0"/>
            </a:br>
            <a:r>
              <a:rPr lang="en-US" dirty="0"/>
              <a:t>Winning model (along with its params) placed into the localization pipeline.</a:t>
            </a:r>
          </a:p>
        </p:txBody>
      </p:sp>
      <p:sp>
        <p:nvSpPr>
          <p:cNvPr id="5" name="Text Placeholder 4">
            <a:extLst>
              <a:ext uri="{FF2B5EF4-FFF2-40B4-BE49-F238E27FC236}">
                <a16:creationId xmlns:a16="http://schemas.microsoft.com/office/drawing/2014/main" id="{7E4336B0-BB02-A142-A285-FD9A822C128D}"/>
              </a:ext>
            </a:extLst>
          </p:cNvPr>
          <p:cNvSpPr>
            <a:spLocks noGrp="1"/>
          </p:cNvSpPr>
          <p:nvPr>
            <p:ph type="body" sz="quarter" idx="3"/>
          </p:nvPr>
        </p:nvSpPr>
        <p:spPr/>
        <p:txBody>
          <a:bodyPr/>
          <a:lstStyle/>
          <a:p>
            <a:pPr algn="l"/>
            <a:r>
              <a:rPr lang="en-US" b="1" dirty="0"/>
              <a:t>Classification Models</a:t>
            </a:r>
          </a:p>
        </p:txBody>
      </p:sp>
      <p:sp>
        <p:nvSpPr>
          <p:cNvPr id="6" name="Content Placeholder 5">
            <a:extLst>
              <a:ext uri="{FF2B5EF4-FFF2-40B4-BE49-F238E27FC236}">
                <a16:creationId xmlns:a16="http://schemas.microsoft.com/office/drawing/2014/main" id="{D12C8C3A-B4EC-FE46-AD92-3ADD3B823098}"/>
              </a:ext>
            </a:extLst>
          </p:cNvPr>
          <p:cNvSpPr>
            <a:spLocks noGrp="1"/>
          </p:cNvSpPr>
          <p:nvPr>
            <p:ph sz="quarter" idx="4"/>
          </p:nvPr>
        </p:nvSpPr>
        <p:spPr/>
        <p:txBody>
          <a:bodyPr>
            <a:normAutofit/>
          </a:bodyPr>
          <a:lstStyle/>
          <a:p>
            <a:r>
              <a:rPr lang="en-US" dirty="0" err="1"/>
              <a:t>SKLearn</a:t>
            </a:r>
            <a:r>
              <a:rPr lang="en-US" dirty="0"/>
              <a:t> Logistic Regression model</a:t>
            </a:r>
          </a:p>
          <a:p>
            <a:r>
              <a:rPr lang="en-US" dirty="0"/>
              <a:t>Homegrown Logistic Regression model using gradient descent</a:t>
            </a:r>
          </a:p>
          <a:p>
            <a:pPr marL="0" indent="0">
              <a:buNone/>
            </a:pPr>
            <a:r>
              <a:rPr lang="en-US" dirty="0"/>
              <a:t>We did not have sufficient time to perform CV on these two models, but ran them both through training and test sets to compare predictions and performance.</a:t>
            </a:r>
          </a:p>
        </p:txBody>
      </p:sp>
    </p:spTree>
    <p:extLst>
      <p:ext uri="{BB962C8B-B14F-4D97-AF65-F5344CB8AC3E}">
        <p14:creationId xmlns:p14="http://schemas.microsoft.com/office/powerpoint/2010/main" val="4092814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p:txBody>
          <a:bodyPr/>
          <a:lstStyle/>
          <a:p>
            <a:r>
              <a:rPr lang="en-US" dirty="0"/>
              <a:t>Metrics </a:t>
            </a:r>
            <a:r>
              <a:rPr lang="en-US" sz="2400" dirty="0"/>
              <a:t>- </a:t>
            </a:r>
            <a:r>
              <a:rPr lang="en-US" sz="2400" dirty="0">
                <a:solidFill>
                  <a:schemeClr val="accent1">
                    <a:lumMod val="50000"/>
                  </a:schemeClr>
                </a:solidFill>
              </a:rPr>
              <a:t>Ben</a:t>
            </a:r>
            <a:endParaRPr lang="en-US" sz="2400" dirty="0"/>
          </a:p>
        </p:txBody>
      </p:sp>
      <p:sp>
        <p:nvSpPr>
          <p:cNvPr id="3" name="Text Placeholder 2">
            <a:extLst>
              <a:ext uri="{FF2B5EF4-FFF2-40B4-BE49-F238E27FC236}">
                <a16:creationId xmlns:a16="http://schemas.microsoft.com/office/drawing/2014/main" id="{20A48431-64F0-3A41-9438-12793F22BE0C}"/>
              </a:ext>
            </a:extLst>
          </p:cNvPr>
          <p:cNvSpPr>
            <a:spLocks noGrp="1"/>
          </p:cNvSpPr>
          <p:nvPr>
            <p:ph type="body" idx="1"/>
          </p:nvPr>
        </p:nvSpPr>
        <p:spPr/>
        <p:txBody>
          <a:bodyPr/>
          <a:lstStyle/>
          <a:p>
            <a:r>
              <a:rPr lang="en-US" dirty="0"/>
              <a:t>Planned Metrics</a:t>
            </a:r>
          </a:p>
        </p:txBody>
      </p:sp>
      <p:sp>
        <p:nvSpPr>
          <p:cNvPr id="4" name="Content Placeholder 3">
            <a:extLst>
              <a:ext uri="{FF2B5EF4-FFF2-40B4-BE49-F238E27FC236}">
                <a16:creationId xmlns:a16="http://schemas.microsoft.com/office/drawing/2014/main" id="{7E935AF4-F7C7-9748-99D9-82C158F6E60A}"/>
              </a:ext>
            </a:extLst>
          </p:cNvPr>
          <p:cNvSpPr>
            <a:spLocks noGrp="1"/>
          </p:cNvSpPr>
          <p:nvPr>
            <p:ph sz="half" idx="2"/>
          </p:nvPr>
        </p:nvSpPr>
        <p:spPr/>
        <p:txBody>
          <a:bodyPr/>
          <a:lstStyle/>
          <a:p>
            <a:r>
              <a:rPr lang="en-US" dirty="0"/>
              <a:t>Explain</a:t>
            </a:r>
          </a:p>
          <a:p>
            <a:r>
              <a:rPr lang="en-US" dirty="0"/>
              <a:t>Analyze</a:t>
            </a:r>
          </a:p>
          <a:p>
            <a:r>
              <a:rPr lang="en-US" dirty="0"/>
              <a:t>Compare</a:t>
            </a:r>
          </a:p>
          <a:p>
            <a:r>
              <a:rPr lang="en-US" dirty="0"/>
              <a:t>Outcomes to be discussed</a:t>
            </a:r>
          </a:p>
        </p:txBody>
      </p:sp>
    </p:spTree>
    <p:extLst>
      <p:ext uri="{BB962C8B-B14F-4D97-AF65-F5344CB8AC3E}">
        <p14:creationId xmlns:p14="http://schemas.microsoft.com/office/powerpoint/2010/main" val="3656580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p:txBody>
          <a:bodyPr/>
          <a:lstStyle/>
          <a:p>
            <a:r>
              <a:rPr lang="en-US" dirty="0"/>
              <a:t>Results, Discussion</a:t>
            </a:r>
            <a:endParaRPr lang="en-US" sz="2400" dirty="0"/>
          </a:p>
        </p:txBody>
      </p:sp>
      <p:sp>
        <p:nvSpPr>
          <p:cNvPr id="4" name="Content Placeholder 3">
            <a:extLst>
              <a:ext uri="{FF2B5EF4-FFF2-40B4-BE49-F238E27FC236}">
                <a16:creationId xmlns:a16="http://schemas.microsoft.com/office/drawing/2014/main" id="{7E935AF4-F7C7-9748-99D9-82C158F6E60A}"/>
              </a:ext>
            </a:extLst>
          </p:cNvPr>
          <p:cNvSpPr>
            <a:spLocks noGrp="1"/>
          </p:cNvSpPr>
          <p:nvPr>
            <p:ph sz="half" idx="2"/>
          </p:nvPr>
        </p:nvSpPr>
        <p:spPr>
          <a:xfrm>
            <a:off x="814728" y="2751138"/>
            <a:ext cx="10567270" cy="3659674"/>
          </a:xfrm>
        </p:spPr>
        <p:txBody>
          <a:bodyPr>
            <a:normAutofit lnSpcReduction="10000"/>
          </a:bodyPr>
          <a:lstStyle/>
          <a:p>
            <a:pPr marL="0" indent="0">
              <a:buNone/>
            </a:pPr>
            <a:r>
              <a:rPr lang="en-US" sz="2400" b="1" dirty="0"/>
              <a:t>Project challenges/difficulties</a:t>
            </a:r>
          </a:p>
          <a:p>
            <a:endParaRPr lang="en-US" dirty="0"/>
          </a:p>
          <a:p>
            <a:r>
              <a:rPr lang="en-US" sz="2000" dirty="0"/>
              <a:t>Confusion over which models to use and Phase 1 expectations took time away from coding efforts, took a while to understand which data to use for which step</a:t>
            </a:r>
          </a:p>
          <a:p>
            <a:r>
              <a:rPr lang="en-US" sz="2000" dirty="0"/>
              <a:t>Not able to perform ideal optimization or cross validation of Homegrown vs </a:t>
            </a:r>
            <a:r>
              <a:rPr lang="en-US" sz="2000" dirty="0" err="1"/>
              <a:t>LogReg</a:t>
            </a:r>
            <a:r>
              <a:rPr lang="en-US" sz="2000" dirty="0"/>
              <a:t> model for classification</a:t>
            </a:r>
          </a:p>
          <a:p>
            <a:r>
              <a:rPr lang="en-US" sz="2000" dirty="0"/>
              <a:t>Pipelines not optimized, unable to debug Feature Union in time for ideal flow from </a:t>
            </a:r>
            <a:r>
              <a:rPr lang="en-US" sz="2000" dirty="0" err="1"/>
              <a:t>bbox</a:t>
            </a:r>
            <a:r>
              <a:rPr lang="en-US" sz="2000" dirty="0"/>
              <a:t> predict &gt; feature engineering &gt; class predict</a:t>
            </a:r>
          </a:p>
          <a:p>
            <a:r>
              <a:rPr lang="en-US" sz="2000" dirty="0"/>
              <a:t>Irregular image results (raccoon image classified as dog, inaccurate bounding boxes, </a:t>
            </a:r>
            <a:r>
              <a:rPr lang="en-US" sz="2000" dirty="0" err="1"/>
              <a:t>etc</a:t>
            </a:r>
            <a:r>
              <a:rPr lang="en-US" sz="2000" dirty="0"/>
              <a:t>)</a:t>
            </a:r>
          </a:p>
        </p:txBody>
      </p:sp>
    </p:spTree>
    <p:extLst>
      <p:ext uri="{BB962C8B-B14F-4D97-AF65-F5344CB8AC3E}">
        <p14:creationId xmlns:p14="http://schemas.microsoft.com/office/powerpoint/2010/main" val="1837173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0AB149-B447-AF4B-8887-B5326C0403CA}"/>
              </a:ext>
            </a:extLst>
          </p:cNvPr>
          <p:cNvSpPr>
            <a:spLocks noGrp="1"/>
          </p:cNvSpPr>
          <p:nvPr>
            <p:ph type="title"/>
          </p:nvPr>
        </p:nvSpPr>
        <p:spPr>
          <a:xfrm>
            <a:off x="810000" y="0"/>
            <a:ext cx="10561418" cy="966158"/>
          </a:xfrm>
        </p:spPr>
        <p:txBody>
          <a:bodyPr anchor="t"/>
          <a:lstStyle/>
          <a:p>
            <a:pPr algn="l"/>
            <a:r>
              <a:rPr lang="en-US" dirty="0"/>
              <a:t>Conclusion</a:t>
            </a:r>
            <a:endParaRPr lang="en-US" sz="2400" dirty="0"/>
          </a:p>
        </p:txBody>
      </p:sp>
      <p:sp>
        <p:nvSpPr>
          <p:cNvPr id="5" name="Text Placeholder 4">
            <a:extLst>
              <a:ext uri="{FF2B5EF4-FFF2-40B4-BE49-F238E27FC236}">
                <a16:creationId xmlns:a16="http://schemas.microsoft.com/office/drawing/2014/main" id="{55E1DCA8-3A3A-A244-9131-8F06A16B2D32}"/>
              </a:ext>
            </a:extLst>
          </p:cNvPr>
          <p:cNvSpPr>
            <a:spLocks noGrp="1"/>
          </p:cNvSpPr>
          <p:nvPr>
            <p:ph type="body" idx="1"/>
          </p:nvPr>
        </p:nvSpPr>
        <p:spPr/>
        <p:txBody>
          <a:bodyPr/>
          <a:lstStyle/>
          <a:p>
            <a:r>
              <a:rPr lang="en-US" dirty="0"/>
              <a:t>Next Steps:</a:t>
            </a:r>
          </a:p>
          <a:p>
            <a:r>
              <a:rPr lang="en-US" dirty="0"/>
              <a:t>Develop  unsupervised machine learning models in </a:t>
            </a:r>
            <a:r>
              <a:rPr lang="en-US" dirty="0" err="1"/>
              <a:t>PyTorch</a:t>
            </a:r>
            <a:br>
              <a:rPr lang="en-US" dirty="0"/>
            </a:br>
            <a:r>
              <a:rPr lang="en-US" dirty="0"/>
              <a:t>to better predict bounding boxes and image classes.  </a:t>
            </a:r>
          </a:p>
        </p:txBody>
      </p:sp>
      <p:sp>
        <p:nvSpPr>
          <p:cNvPr id="6" name="TextBox 5">
            <a:extLst>
              <a:ext uri="{FF2B5EF4-FFF2-40B4-BE49-F238E27FC236}">
                <a16:creationId xmlns:a16="http://schemas.microsoft.com/office/drawing/2014/main" id="{32DEDE8E-EB7C-6548-9161-48A7D91BC726}"/>
              </a:ext>
            </a:extLst>
          </p:cNvPr>
          <p:cNvSpPr txBox="1"/>
          <p:nvPr/>
        </p:nvSpPr>
        <p:spPr>
          <a:xfrm>
            <a:off x="1155939" y="966158"/>
            <a:ext cx="9558068" cy="3693319"/>
          </a:xfrm>
          <a:prstGeom prst="rect">
            <a:avLst/>
          </a:prstGeom>
          <a:noFill/>
        </p:spPr>
        <p:txBody>
          <a:bodyPr wrap="square" rtlCol="0">
            <a:spAutoFit/>
          </a:bodyPr>
          <a:lstStyle/>
          <a:p>
            <a:r>
              <a:rPr lang="en-US" dirty="0">
                <a:solidFill>
                  <a:schemeClr val="bg1"/>
                </a:solidFill>
              </a:rPr>
              <a:t>We aimed to train a model to predict bounding boxes based on provided images and then predict whether each image was a dog or cat as a classification step, using pipelines, </a:t>
            </a:r>
            <a:r>
              <a:rPr lang="en-US" dirty="0" err="1">
                <a:solidFill>
                  <a:schemeClr val="bg1"/>
                </a:solidFill>
              </a:rPr>
              <a:t>SKLearn</a:t>
            </a:r>
            <a:r>
              <a:rPr lang="en-US" dirty="0">
                <a:solidFill>
                  <a:schemeClr val="bg1"/>
                </a:solidFill>
              </a:rPr>
              <a:t>, and a homegrown model. Image classification’s a complex ML problem. Focusing on a subset of data allowed a short-term project to be approachable. Class prediction based on bounding-boxes alone doesn’t seem to indicate a high probability of success. We’d hoped to achieve above 50% accuracy and planned to use confusion matrices and a combination of F1/accuracy scoring to compare our classification models. Time limitations affected our outcome and though the </a:t>
            </a:r>
            <a:r>
              <a:rPr lang="en-US" dirty="0" err="1">
                <a:solidFill>
                  <a:schemeClr val="bg1"/>
                </a:solidFill>
              </a:rPr>
              <a:t>bbox</a:t>
            </a:r>
            <a:r>
              <a:rPr lang="en-US" dirty="0">
                <a:solidFill>
                  <a:schemeClr val="bg1"/>
                </a:solidFill>
              </a:rPr>
              <a:t> prediction models and pipelines function properly, the predictions from our classification models were not usable. They predicted the same values for all images. We hope that implementing unsupervised machine learning with </a:t>
            </a:r>
            <a:r>
              <a:rPr lang="en-US" dirty="0" err="1">
                <a:solidFill>
                  <a:schemeClr val="bg1"/>
                </a:solidFill>
              </a:rPr>
              <a:t>PyTorch</a:t>
            </a:r>
            <a:r>
              <a:rPr lang="en-US" dirty="0">
                <a:solidFill>
                  <a:schemeClr val="bg1"/>
                </a:solidFill>
              </a:rPr>
              <a:t> and additional tools available therein will allow us to examine metrics on the classification task.</a:t>
            </a:r>
          </a:p>
        </p:txBody>
      </p:sp>
    </p:spTree>
    <p:extLst>
      <p:ext uri="{BB962C8B-B14F-4D97-AF65-F5344CB8AC3E}">
        <p14:creationId xmlns:p14="http://schemas.microsoft.com/office/powerpoint/2010/main" val="415835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4395-E66D-B146-B970-2F99E542DD8C}"/>
              </a:ext>
            </a:extLst>
          </p:cNvPr>
          <p:cNvSpPr>
            <a:spLocks noGrp="1"/>
          </p:cNvSpPr>
          <p:nvPr>
            <p:ph type="title"/>
          </p:nvPr>
        </p:nvSpPr>
        <p:spPr/>
        <p:txBody>
          <a:bodyPr/>
          <a:lstStyle/>
          <a:p>
            <a:r>
              <a:rPr lang="en-US" dirty="0"/>
              <a:t>Abstract</a:t>
            </a:r>
            <a:endParaRPr lang="en-US" b="0" dirty="0">
              <a:solidFill>
                <a:schemeClr val="accent1">
                  <a:lumMod val="50000"/>
                </a:schemeClr>
              </a:solidFill>
            </a:endParaRPr>
          </a:p>
        </p:txBody>
      </p:sp>
      <p:sp>
        <p:nvSpPr>
          <p:cNvPr id="5" name="TextBox 4">
            <a:extLst>
              <a:ext uri="{FF2B5EF4-FFF2-40B4-BE49-F238E27FC236}">
                <a16:creationId xmlns:a16="http://schemas.microsoft.com/office/drawing/2014/main" id="{76681B8C-2CB3-DA4F-9A7C-F10990D6F242}"/>
              </a:ext>
            </a:extLst>
          </p:cNvPr>
          <p:cNvSpPr txBox="1"/>
          <p:nvPr/>
        </p:nvSpPr>
        <p:spPr>
          <a:xfrm>
            <a:off x="1673524" y="2363638"/>
            <a:ext cx="9558068" cy="4585871"/>
          </a:xfrm>
          <a:prstGeom prst="rect">
            <a:avLst/>
          </a:prstGeom>
          <a:noFill/>
        </p:spPr>
        <p:txBody>
          <a:bodyPr wrap="square" rtlCol="0">
            <a:spAutoFit/>
          </a:bodyPr>
          <a:lstStyle/>
          <a:p>
            <a:r>
              <a:rPr lang="en-US" sz="1600" dirty="0"/>
              <a:t>One of the fundamental tasks in classifying images is object detection within images. Algorithms often employ a ‘bounding box’ tool. To study bounding boxes, our team first evaluated 3 models with </a:t>
            </a:r>
            <a:r>
              <a:rPr lang="en-US" sz="1600" dirty="0" err="1"/>
              <a:t>GridSearchCV</a:t>
            </a:r>
            <a:r>
              <a:rPr lang="en-US" sz="1600" dirty="0"/>
              <a:t>, to be trained on existing bounding box data for the purpose of predicting bounding boxes.  The best model was used for bounding box prediction.</a:t>
            </a:r>
          </a:p>
          <a:p>
            <a:endParaRPr lang="en-US" sz="1600" dirty="0"/>
          </a:p>
          <a:p>
            <a:r>
              <a:rPr lang="en-US" sz="1600" dirty="0"/>
              <a:t>A feature engineering pipeline was created to generate additional numeric features from </a:t>
            </a:r>
            <a:r>
              <a:rPr lang="en-US" sz="1600" dirty="0" err="1"/>
              <a:t>bbox</a:t>
            </a:r>
            <a:r>
              <a:rPr lang="en-US" sz="1600" dirty="0"/>
              <a:t> inputs, and then transformed predictions from the </a:t>
            </a:r>
            <a:r>
              <a:rPr lang="en-US" sz="1600" dirty="0" err="1"/>
              <a:t>bbox</a:t>
            </a:r>
            <a:r>
              <a:rPr lang="en-US" sz="1600" dirty="0"/>
              <a:t> model for later use in training our classifier.</a:t>
            </a:r>
            <a:br>
              <a:rPr lang="en-US" sz="1600" dirty="0"/>
            </a:br>
            <a:br>
              <a:rPr lang="en-US" sz="1600" dirty="0"/>
            </a:br>
            <a:r>
              <a:rPr lang="en-US" sz="1600" dirty="0"/>
              <a:t>Next, images were classified </a:t>
            </a:r>
            <a:r>
              <a:rPr lang="en-US" sz="1600" dirty="0" err="1"/>
              <a:t>as‘cat</a:t>
            </a:r>
            <a:r>
              <a:rPr lang="en-US" sz="1600" dirty="0"/>
              <a:t>’ or ‘dog’ by two logistic regression models, </a:t>
            </a:r>
            <a:r>
              <a:rPr lang="en-US" sz="1600" dirty="0" err="1"/>
              <a:t>SciKitLearn</a:t>
            </a:r>
            <a:r>
              <a:rPr lang="en-US" sz="1600" dirty="0"/>
              <a:t> </a:t>
            </a:r>
            <a:r>
              <a:rPr lang="en-US" sz="1600" dirty="0" err="1"/>
              <a:t>LogisticRegression</a:t>
            </a:r>
            <a:r>
              <a:rPr lang="en-US" sz="1600" dirty="0"/>
              <a:t> and a homegrown model, which we evaluated with gradient descent. These models were compared across several scoring methods.</a:t>
            </a:r>
          </a:p>
          <a:p>
            <a:endParaRPr lang="en-US" sz="1600" dirty="0"/>
          </a:p>
          <a:p>
            <a:r>
              <a:rPr lang="en-US" sz="1600" dirty="0"/>
              <a:t>In order to study model performance, we implemented a confusion matrix and studied the area under the curve. Pipelines included localization prediction, feature engineering, and classifier pipelines.  We obtained accuracy of 52% with the homegrown model.</a:t>
            </a:r>
          </a:p>
          <a:p>
            <a:endParaRPr lang="en-US" sz="1600" dirty="0"/>
          </a:p>
          <a:p>
            <a:endParaRPr lang="en-US" sz="1600" dirty="0"/>
          </a:p>
        </p:txBody>
      </p:sp>
    </p:spTree>
    <p:extLst>
      <p:ext uri="{BB962C8B-B14F-4D97-AF65-F5344CB8AC3E}">
        <p14:creationId xmlns:p14="http://schemas.microsoft.com/office/powerpoint/2010/main" val="166676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4395-E66D-B146-B970-2F99E542DD8C}"/>
              </a:ext>
            </a:extLst>
          </p:cNvPr>
          <p:cNvSpPr>
            <a:spLocks noGrp="1"/>
          </p:cNvSpPr>
          <p:nvPr>
            <p:ph type="title"/>
          </p:nvPr>
        </p:nvSpPr>
        <p:spPr/>
        <p:txBody>
          <a:bodyPr/>
          <a:lstStyle/>
          <a:p>
            <a:r>
              <a:rPr lang="en-US" dirty="0"/>
              <a:t>Overview</a:t>
            </a:r>
            <a:endParaRPr lang="en-US" sz="2400" dirty="0"/>
          </a:p>
        </p:txBody>
      </p:sp>
      <p:sp>
        <p:nvSpPr>
          <p:cNvPr id="5" name="TextBox 4">
            <a:extLst>
              <a:ext uri="{FF2B5EF4-FFF2-40B4-BE49-F238E27FC236}">
                <a16:creationId xmlns:a16="http://schemas.microsoft.com/office/drawing/2014/main" id="{76681B8C-2CB3-DA4F-9A7C-F10990D6F242}"/>
              </a:ext>
            </a:extLst>
          </p:cNvPr>
          <p:cNvSpPr txBox="1"/>
          <p:nvPr/>
        </p:nvSpPr>
        <p:spPr>
          <a:xfrm>
            <a:off x="1673524" y="2363638"/>
            <a:ext cx="9558068" cy="3323987"/>
          </a:xfrm>
          <a:prstGeom prst="rect">
            <a:avLst/>
          </a:prstGeom>
          <a:noFill/>
        </p:spPr>
        <p:txBody>
          <a:bodyPr wrap="square" rtlCol="0">
            <a:spAutoFit/>
          </a:bodyPr>
          <a:lstStyle/>
          <a:p>
            <a:r>
              <a:rPr lang="en-US" sz="2400" dirty="0"/>
              <a:t>In the next few sections we will describe:</a:t>
            </a:r>
          </a:p>
          <a:p>
            <a:endParaRPr lang="en-US" sz="2800" dirty="0"/>
          </a:p>
          <a:p>
            <a:pPr marL="285750" indent="-285750">
              <a:buFont typeface="Arial" panose="020B0604020202020204" pitchFamily="34" charset="0"/>
              <a:buChar char="•"/>
            </a:pPr>
            <a:r>
              <a:rPr lang="en-US" sz="2800" dirty="0"/>
              <a:t>Description of Data, EDA - </a:t>
            </a:r>
            <a:r>
              <a:rPr lang="en-US" sz="2800" dirty="0">
                <a:solidFill>
                  <a:schemeClr val="accent1">
                    <a:lumMod val="75000"/>
                  </a:schemeClr>
                </a:solidFill>
              </a:rPr>
              <a:t>Lauren</a:t>
            </a:r>
          </a:p>
          <a:p>
            <a:pPr marL="285750" indent="-285750">
              <a:buFont typeface="Arial" panose="020B0604020202020204" pitchFamily="34" charset="0"/>
              <a:buChar char="•"/>
            </a:pPr>
            <a:r>
              <a:rPr lang="en-US" sz="2800" dirty="0"/>
              <a:t>Pipelines and Feature Engineering- </a:t>
            </a:r>
            <a:r>
              <a:rPr lang="en-US" sz="2800" dirty="0">
                <a:solidFill>
                  <a:schemeClr val="accent1">
                    <a:lumMod val="75000"/>
                  </a:schemeClr>
                </a:solidFill>
              </a:rPr>
              <a:t>Lauren</a:t>
            </a:r>
          </a:p>
          <a:p>
            <a:pPr marL="285750" indent="-285750">
              <a:buFont typeface="Arial" panose="020B0604020202020204" pitchFamily="34" charset="0"/>
              <a:buChar char="•"/>
            </a:pPr>
            <a:r>
              <a:rPr lang="en-US" sz="2800" dirty="0"/>
              <a:t>Models - </a:t>
            </a:r>
            <a:r>
              <a:rPr lang="en-US" sz="2800" dirty="0">
                <a:solidFill>
                  <a:schemeClr val="accent1">
                    <a:lumMod val="75000"/>
                  </a:schemeClr>
                </a:solidFill>
              </a:rPr>
              <a:t>Mangesh</a:t>
            </a:r>
          </a:p>
          <a:p>
            <a:pPr marL="285750" indent="-285750">
              <a:buFont typeface="Arial" panose="020B0604020202020204" pitchFamily="34" charset="0"/>
              <a:buChar char="•"/>
            </a:pPr>
            <a:r>
              <a:rPr lang="en-US" sz="2800" dirty="0"/>
              <a:t>Metrics, Results &amp; Discussion - </a:t>
            </a:r>
            <a:r>
              <a:rPr lang="en-US" sz="2800" dirty="0">
                <a:solidFill>
                  <a:schemeClr val="accent1">
                    <a:lumMod val="75000"/>
                  </a:schemeClr>
                </a:solidFill>
              </a:rPr>
              <a:t>Ben</a:t>
            </a:r>
          </a:p>
          <a:p>
            <a:pPr marL="285750" indent="-285750">
              <a:buFont typeface="Arial" panose="020B0604020202020204" pitchFamily="34" charset="0"/>
              <a:buChar char="•"/>
            </a:pPr>
            <a:r>
              <a:rPr lang="en-US" sz="2800" dirty="0"/>
              <a:t>Conclusion &amp; Next Steps - </a:t>
            </a:r>
            <a:r>
              <a:rPr lang="en-US" sz="2800" dirty="0">
                <a:solidFill>
                  <a:schemeClr val="accent1">
                    <a:lumMod val="75000"/>
                  </a:schemeClr>
                </a:solidFill>
              </a:rPr>
              <a:t>Ben</a:t>
            </a:r>
          </a:p>
          <a:p>
            <a:endParaRPr lang="en-US" dirty="0"/>
          </a:p>
        </p:txBody>
      </p:sp>
    </p:spTree>
    <p:extLst>
      <p:ext uri="{BB962C8B-B14F-4D97-AF65-F5344CB8AC3E}">
        <p14:creationId xmlns:p14="http://schemas.microsoft.com/office/powerpoint/2010/main" val="2377003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C188-A6EC-CA47-B52E-241DA02EA7A9}"/>
              </a:ext>
            </a:extLst>
          </p:cNvPr>
          <p:cNvSpPr>
            <a:spLocks noGrp="1"/>
          </p:cNvSpPr>
          <p:nvPr>
            <p:ph type="title"/>
          </p:nvPr>
        </p:nvSpPr>
        <p:spPr>
          <a:xfrm>
            <a:off x="713859" y="935829"/>
            <a:ext cx="10571998" cy="576262"/>
          </a:xfrm>
        </p:spPr>
        <p:txBody>
          <a:bodyPr anchor="t"/>
          <a:lstStyle/>
          <a:p>
            <a:r>
              <a:rPr lang="en-US" sz="3600" dirty="0"/>
              <a:t>Data – Description and Statistics</a:t>
            </a:r>
            <a:endParaRPr lang="en-US" sz="2000" dirty="0">
              <a:solidFill>
                <a:schemeClr val="accent1">
                  <a:lumMod val="50000"/>
                </a:schemeClr>
              </a:solidFill>
            </a:endParaRPr>
          </a:p>
        </p:txBody>
      </p:sp>
      <p:sp>
        <p:nvSpPr>
          <p:cNvPr id="4" name="Content Placeholder 3">
            <a:extLst>
              <a:ext uri="{FF2B5EF4-FFF2-40B4-BE49-F238E27FC236}">
                <a16:creationId xmlns:a16="http://schemas.microsoft.com/office/drawing/2014/main" id="{FBCB5062-A64F-C148-B1C2-CEAC9BB01156}"/>
              </a:ext>
            </a:extLst>
          </p:cNvPr>
          <p:cNvSpPr>
            <a:spLocks noGrp="1"/>
          </p:cNvSpPr>
          <p:nvPr>
            <p:ph sz="half" idx="2"/>
          </p:nvPr>
        </p:nvSpPr>
        <p:spPr>
          <a:xfrm>
            <a:off x="810002" y="2210137"/>
            <a:ext cx="5189856" cy="3659674"/>
          </a:xfrm>
        </p:spPr>
        <p:txBody>
          <a:bodyPr>
            <a:normAutofit/>
          </a:bodyPr>
          <a:lstStyle/>
          <a:p>
            <a:r>
              <a:rPr lang="en-US" dirty="0"/>
              <a:t>12966 images varying in </a:t>
            </a:r>
            <a:r>
              <a:rPr lang="en-US" dirty="0" err="1"/>
              <a:t>filesize</a:t>
            </a:r>
            <a:r>
              <a:rPr lang="en-US" dirty="0"/>
              <a:t> from</a:t>
            </a:r>
          </a:p>
          <a:p>
            <a:r>
              <a:rPr lang="en-US" dirty="0"/>
              <a:t>Describe bounding box points being provided as % of image width</a:t>
            </a:r>
          </a:p>
          <a:p>
            <a:r>
              <a:rPr lang="en-US" dirty="0"/>
              <a:t>Variety of image shapes and the problems that creates</a:t>
            </a:r>
          </a:p>
        </p:txBody>
      </p:sp>
      <p:pic>
        <p:nvPicPr>
          <p:cNvPr id="9" name="Picture 8" descr="Chart, box and whisker chart&#10;&#10;Description automatically generated">
            <a:extLst>
              <a:ext uri="{FF2B5EF4-FFF2-40B4-BE49-F238E27FC236}">
                <a16:creationId xmlns:a16="http://schemas.microsoft.com/office/drawing/2014/main" id="{1EF909B7-58B3-B740-A4B4-AAAC0CC90AF0}"/>
              </a:ext>
            </a:extLst>
          </p:cNvPr>
          <p:cNvPicPr>
            <a:picLocks noChangeAspect="1"/>
          </p:cNvPicPr>
          <p:nvPr/>
        </p:nvPicPr>
        <p:blipFill>
          <a:blip r:embed="rId3"/>
          <a:stretch>
            <a:fillRect/>
          </a:stretch>
        </p:blipFill>
        <p:spPr>
          <a:xfrm>
            <a:off x="312773" y="4182491"/>
            <a:ext cx="5687085" cy="2309749"/>
          </a:xfrm>
          <a:prstGeom prst="rect">
            <a:avLst/>
          </a:prstGeom>
        </p:spPr>
      </p:pic>
    </p:spTree>
    <p:extLst>
      <p:ext uri="{BB962C8B-B14F-4D97-AF65-F5344CB8AC3E}">
        <p14:creationId xmlns:p14="http://schemas.microsoft.com/office/powerpoint/2010/main" val="327884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C188-A6EC-CA47-B52E-241DA02EA7A9}"/>
              </a:ext>
            </a:extLst>
          </p:cNvPr>
          <p:cNvSpPr>
            <a:spLocks noGrp="1"/>
          </p:cNvSpPr>
          <p:nvPr>
            <p:ph type="title"/>
          </p:nvPr>
        </p:nvSpPr>
        <p:spPr>
          <a:xfrm>
            <a:off x="1008108" y="1123639"/>
            <a:ext cx="10571998" cy="576262"/>
          </a:xfrm>
        </p:spPr>
        <p:txBody>
          <a:bodyPr anchor="t"/>
          <a:lstStyle/>
          <a:p>
            <a:r>
              <a:rPr lang="en-US" sz="3600" dirty="0"/>
              <a:t>Data Tasks</a:t>
            </a:r>
            <a:endParaRPr lang="en-US" sz="2000" dirty="0">
              <a:solidFill>
                <a:schemeClr val="accent1">
                  <a:lumMod val="50000"/>
                </a:schemeClr>
              </a:solidFill>
            </a:endParaRPr>
          </a:p>
        </p:txBody>
      </p:sp>
      <p:sp>
        <p:nvSpPr>
          <p:cNvPr id="6" name="Content Placeholder 5">
            <a:extLst>
              <a:ext uri="{FF2B5EF4-FFF2-40B4-BE49-F238E27FC236}">
                <a16:creationId xmlns:a16="http://schemas.microsoft.com/office/drawing/2014/main" id="{C3DC9D5F-B396-8A46-BF7D-C05C7AE76AFC}"/>
              </a:ext>
            </a:extLst>
          </p:cNvPr>
          <p:cNvSpPr>
            <a:spLocks noGrp="1"/>
          </p:cNvSpPr>
          <p:nvPr>
            <p:ph sz="quarter" idx="4"/>
          </p:nvPr>
        </p:nvSpPr>
        <p:spPr>
          <a:xfrm>
            <a:off x="769595" y="2387671"/>
            <a:ext cx="11049025" cy="3659674"/>
          </a:xfrm>
        </p:spPr>
        <p:txBody>
          <a:bodyPr>
            <a:normAutofit/>
          </a:bodyPr>
          <a:lstStyle/>
          <a:p>
            <a:r>
              <a:rPr lang="en-US" dirty="0"/>
              <a:t>Import CSV</a:t>
            </a:r>
          </a:p>
          <a:p>
            <a:r>
              <a:rPr lang="en-US" dirty="0"/>
              <a:t>Unzip and import images &amp; examine width, height, ratios, </a:t>
            </a:r>
            <a:r>
              <a:rPr lang="en-US" dirty="0" err="1"/>
              <a:t>filesize</a:t>
            </a:r>
            <a:r>
              <a:rPr lang="en-US" dirty="0"/>
              <a:t>, etc.</a:t>
            </a:r>
          </a:p>
          <a:p>
            <a:r>
              <a:rPr lang="en-US" dirty="0"/>
              <a:t>Resize images to 128x128 as normalization</a:t>
            </a:r>
          </a:p>
          <a:p>
            <a:r>
              <a:rPr lang="en-US" dirty="0"/>
              <a:t>Convert resized image data to a </a:t>
            </a:r>
            <a:r>
              <a:rPr lang="en-US" dirty="0" err="1"/>
              <a:t>numpy</a:t>
            </a:r>
            <a:r>
              <a:rPr lang="en-US" dirty="0"/>
              <a:t> array</a:t>
            </a:r>
          </a:p>
          <a:p>
            <a:r>
              <a:rPr lang="en-US" dirty="0"/>
              <a:t>Save resized images, bounding box points and image labels to </a:t>
            </a:r>
            <a:r>
              <a:rPr lang="en-US" dirty="0" err="1"/>
              <a:t>numpy</a:t>
            </a:r>
            <a:r>
              <a:rPr lang="en-US" dirty="0"/>
              <a:t> files as a checkpoint</a:t>
            </a:r>
          </a:p>
          <a:p>
            <a:r>
              <a:rPr lang="en-US" dirty="0"/>
              <a:t>Exploratory Data Analysis </a:t>
            </a:r>
          </a:p>
          <a:p>
            <a:r>
              <a:rPr lang="en-US" dirty="0"/>
              <a:t>Feature engineering, create additional columns from bounding box </a:t>
            </a:r>
            <a:r>
              <a:rPr lang="en-US" dirty="0" err="1"/>
              <a:t>XMin</a:t>
            </a:r>
            <a:r>
              <a:rPr lang="en-US" dirty="0"/>
              <a:t>, </a:t>
            </a:r>
            <a:r>
              <a:rPr lang="en-US" dirty="0" err="1"/>
              <a:t>YMin</a:t>
            </a:r>
            <a:r>
              <a:rPr lang="en-US" dirty="0"/>
              <a:t>, </a:t>
            </a:r>
            <a:r>
              <a:rPr lang="en-US" dirty="0" err="1"/>
              <a:t>XMax</a:t>
            </a:r>
            <a:r>
              <a:rPr lang="en-US" dirty="0"/>
              <a:t>, </a:t>
            </a:r>
            <a:r>
              <a:rPr lang="en-US" dirty="0" err="1"/>
              <a:t>YMax</a:t>
            </a:r>
            <a:endParaRPr lang="en-US" dirty="0"/>
          </a:p>
          <a:p>
            <a:r>
              <a:rPr lang="en-US" dirty="0"/>
              <a:t>Train/Test split data</a:t>
            </a:r>
          </a:p>
        </p:txBody>
      </p:sp>
    </p:spTree>
    <p:extLst>
      <p:ext uri="{BB962C8B-B14F-4D97-AF65-F5344CB8AC3E}">
        <p14:creationId xmlns:p14="http://schemas.microsoft.com/office/powerpoint/2010/main" val="4164283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C188-A6EC-CA47-B52E-241DA02EA7A9}"/>
              </a:ext>
            </a:extLst>
          </p:cNvPr>
          <p:cNvSpPr>
            <a:spLocks noGrp="1"/>
          </p:cNvSpPr>
          <p:nvPr>
            <p:ph type="title" idx="4294967295"/>
          </p:nvPr>
        </p:nvSpPr>
        <p:spPr>
          <a:xfrm>
            <a:off x="80010" y="113983"/>
            <a:ext cx="3246120" cy="411798"/>
          </a:xfrm>
        </p:spPr>
        <p:txBody>
          <a:bodyPr/>
          <a:lstStyle/>
          <a:p>
            <a:r>
              <a:rPr lang="en-US" sz="1800" b="0" dirty="0"/>
              <a:t>Data Dictionary</a:t>
            </a:r>
            <a:r>
              <a:rPr lang="en-US" sz="1100" b="0" dirty="0"/>
              <a:t>- </a:t>
            </a:r>
            <a:r>
              <a:rPr lang="en-US" sz="1800" b="0" dirty="0">
                <a:solidFill>
                  <a:schemeClr val="accent1">
                    <a:lumMod val="60000"/>
                    <a:lumOff val="40000"/>
                  </a:schemeClr>
                </a:solidFill>
              </a:rPr>
              <a:t>Lauren</a:t>
            </a:r>
          </a:p>
        </p:txBody>
      </p:sp>
      <p:graphicFrame>
        <p:nvGraphicFramePr>
          <p:cNvPr id="7" name="Table 7">
            <a:extLst>
              <a:ext uri="{FF2B5EF4-FFF2-40B4-BE49-F238E27FC236}">
                <a16:creationId xmlns:a16="http://schemas.microsoft.com/office/drawing/2014/main" id="{7D3A0FCA-FD9C-244E-AABD-6D319CCE8F61}"/>
              </a:ext>
            </a:extLst>
          </p:cNvPr>
          <p:cNvGraphicFramePr>
            <a:graphicFrameLocks noGrp="1"/>
          </p:cNvGraphicFramePr>
          <p:nvPr>
            <p:extLst>
              <p:ext uri="{D42A27DB-BD31-4B8C-83A1-F6EECF244321}">
                <p14:modId xmlns:p14="http://schemas.microsoft.com/office/powerpoint/2010/main" val="1393055495"/>
              </p:ext>
            </p:extLst>
          </p:nvPr>
        </p:nvGraphicFramePr>
        <p:xfrm>
          <a:off x="414549" y="651510"/>
          <a:ext cx="11088631" cy="5979160"/>
        </p:xfrm>
        <a:graphic>
          <a:graphicData uri="http://schemas.openxmlformats.org/drawingml/2006/table">
            <a:tbl>
              <a:tblPr firstRow="1" bandRow="1">
                <a:tableStyleId>{5C22544A-7EE6-4342-B048-85BDC9FD1C3A}</a:tableStyleId>
              </a:tblPr>
              <a:tblGrid>
                <a:gridCol w="1873294">
                  <a:extLst>
                    <a:ext uri="{9D8B030D-6E8A-4147-A177-3AD203B41FA5}">
                      <a16:colId xmlns:a16="http://schemas.microsoft.com/office/drawing/2014/main" val="3429861605"/>
                    </a:ext>
                  </a:extLst>
                </a:gridCol>
                <a:gridCol w="6044627">
                  <a:extLst>
                    <a:ext uri="{9D8B030D-6E8A-4147-A177-3AD203B41FA5}">
                      <a16:colId xmlns:a16="http://schemas.microsoft.com/office/drawing/2014/main" val="344384848"/>
                    </a:ext>
                  </a:extLst>
                </a:gridCol>
                <a:gridCol w="1325880">
                  <a:extLst>
                    <a:ext uri="{9D8B030D-6E8A-4147-A177-3AD203B41FA5}">
                      <a16:colId xmlns:a16="http://schemas.microsoft.com/office/drawing/2014/main" val="948178988"/>
                    </a:ext>
                  </a:extLst>
                </a:gridCol>
                <a:gridCol w="964719">
                  <a:extLst>
                    <a:ext uri="{9D8B030D-6E8A-4147-A177-3AD203B41FA5}">
                      <a16:colId xmlns:a16="http://schemas.microsoft.com/office/drawing/2014/main" val="2802357095"/>
                    </a:ext>
                  </a:extLst>
                </a:gridCol>
                <a:gridCol w="880111">
                  <a:extLst>
                    <a:ext uri="{9D8B030D-6E8A-4147-A177-3AD203B41FA5}">
                      <a16:colId xmlns:a16="http://schemas.microsoft.com/office/drawing/2014/main" val="125473935"/>
                    </a:ext>
                  </a:extLst>
                </a:gridCol>
              </a:tblGrid>
              <a:tr h="0">
                <a:tc>
                  <a:txBody>
                    <a:bodyPr/>
                    <a:lstStyle/>
                    <a:p>
                      <a:pPr algn="ctr"/>
                      <a:r>
                        <a:rPr lang="en-US" sz="1100" dirty="0"/>
                        <a:t>Item</a:t>
                      </a:r>
                    </a:p>
                  </a:txBody>
                  <a:tcPr/>
                </a:tc>
                <a:tc>
                  <a:txBody>
                    <a:bodyPr/>
                    <a:lstStyle/>
                    <a:p>
                      <a:pPr algn="ctr"/>
                      <a:r>
                        <a:rPr lang="en-US" sz="1100" dirty="0"/>
                        <a:t>Description</a:t>
                      </a:r>
                    </a:p>
                  </a:txBody>
                  <a:tcPr/>
                </a:tc>
                <a:tc>
                  <a:txBody>
                    <a:bodyPr/>
                    <a:lstStyle/>
                    <a:p>
                      <a:pPr algn="ctr"/>
                      <a:r>
                        <a:rPr lang="en-US" sz="1100" dirty="0"/>
                        <a:t>Source</a:t>
                      </a:r>
                    </a:p>
                  </a:txBody>
                  <a:tcPr/>
                </a:tc>
                <a:tc>
                  <a:txBody>
                    <a:bodyPr/>
                    <a:lstStyle/>
                    <a:p>
                      <a:pPr algn="ctr"/>
                      <a:r>
                        <a:rPr lang="en-US" sz="1100" dirty="0"/>
                        <a:t>Type</a:t>
                      </a:r>
                    </a:p>
                  </a:txBody>
                  <a:tcPr/>
                </a:tc>
                <a:tc>
                  <a:txBody>
                    <a:bodyPr/>
                    <a:lstStyle/>
                    <a:p>
                      <a:pPr algn="ctr"/>
                      <a:r>
                        <a:rPr lang="en-US" sz="1100" dirty="0"/>
                        <a:t>Required?</a:t>
                      </a:r>
                    </a:p>
                  </a:txBody>
                  <a:tcPr/>
                </a:tc>
                <a:extLst>
                  <a:ext uri="{0D108BD9-81ED-4DB2-BD59-A6C34878D82A}">
                    <a16:rowId xmlns:a16="http://schemas.microsoft.com/office/drawing/2014/main" val="3106989091"/>
                  </a:ext>
                </a:extLst>
              </a:tr>
              <a:tr h="370840">
                <a:tc>
                  <a:txBody>
                    <a:bodyPr/>
                    <a:lstStyle/>
                    <a:p>
                      <a:r>
                        <a:rPr lang="en-US" sz="1200" dirty="0"/>
                        <a:t>image</a:t>
                      </a:r>
                    </a:p>
                  </a:txBody>
                  <a:tcPr/>
                </a:tc>
                <a:tc>
                  <a:txBody>
                    <a:bodyPr/>
                    <a:lstStyle/>
                    <a:p>
                      <a:r>
                        <a:rPr lang="en-US" sz="1100" dirty="0"/>
                        <a:t>The original, unresized image data of a cat or dog. Various widths, heights and file sizes.</a:t>
                      </a:r>
                    </a:p>
                  </a:txBody>
                  <a:tcPr/>
                </a:tc>
                <a:tc>
                  <a:txBody>
                    <a:bodyPr/>
                    <a:lstStyle/>
                    <a:p>
                      <a:r>
                        <a:rPr lang="en-US" sz="1200" dirty="0" err="1"/>
                        <a:t>cadod.tar.gz</a:t>
                      </a:r>
                      <a:endParaRPr lang="en-US" sz="1200" dirty="0"/>
                    </a:p>
                  </a:txBody>
                  <a:tcPr/>
                </a:tc>
                <a:tc>
                  <a:txBody>
                    <a:bodyPr/>
                    <a:lstStyle/>
                    <a:p>
                      <a:r>
                        <a:rPr lang="en-US" sz="1200" dirty="0"/>
                        <a:t>bitmap image</a:t>
                      </a:r>
                    </a:p>
                  </a:txBody>
                  <a:tcPr/>
                </a:tc>
                <a:tc>
                  <a:txBody>
                    <a:bodyPr/>
                    <a:lstStyle/>
                    <a:p>
                      <a:r>
                        <a:rPr lang="en-US" sz="1200" dirty="0">
                          <a:solidFill>
                            <a:schemeClr val="accent1">
                              <a:lumMod val="75000"/>
                            </a:schemeClr>
                          </a:solidFill>
                        </a:rPr>
                        <a:t>yes</a:t>
                      </a:r>
                    </a:p>
                  </a:txBody>
                  <a:tcPr/>
                </a:tc>
                <a:extLst>
                  <a:ext uri="{0D108BD9-81ED-4DB2-BD59-A6C34878D82A}">
                    <a16:rowId xmlns:a16="http://schemas.microsoft.com/office/drawing/2014/main" val="4100705440"/>
                  </a:ext>
                </a:extLst>
              </a:tr>
              <a:tr h="370840">
                <a:tc>
                  <a:txBody>
                    <a:bodyPr/>
                    <a:lstStyle/>
                    <a:p>
                      <a:r>
                        <a:rPr lang="en-US" sz="1200" dirty="0" err="1"/>
                        <a:t>bb_coords</a:t>
                      </a:r>
                      <a:br>
                        <a:rPr lang="en-US" sz="1200" dirty="0"/>
                      </a:br>
                      <a:r>
                        <a:rPr lang="en-US" sz="1200" dirty="0"/>
                        <a:t>(aka </a:t>
                      </a:r>
                      <a:r>
                        <a:rPr lang="en-US" sz="1200" dirty="0" err="1"/>
                        <a:t>y_bbox</a:t>
                      </a:r>
                      <a:r>
                        <a:rPr lang="en-US" sz="1200" dirty="0"/>
                        <a:t>)</a:t>
                      </a:r>
                    </a:p>
                  </a:txBody>
                  <a:tcPr/>
                </a:tc>
                <a:tc>
                  <a:txBody>
                    <a:bodyPr/>
                    <a:lstStyle/>
                    <a:p>
                      <a:r>
                        <a:rPr lang="en-US" sz="1100" b="1" dirty="0" err="1"/>
                        <a:t>XMin</a:t>
                      </a:r>
                      <a:r>
                        <a:rPr lang="en-US" sz="1100" b="1" dirty="0"/>
                        <a:t>, </a:t>
                      </a:r>
                      <a:r>
                        <a:rPr lang="en-US" sz="1100" b="1" dirty="0" err="1"/>
                        <a:t>YMin</a:t>
                      </a:r>
                      <a:r>
                        <a:rPr lang="en-US" sz="1100" b="1" dirty="0"/>
                        <a:t>, </a:t>
                      </a:r>
                      <a:r>
                        <a:rPr lang="en-US" sz="1100" b="1" dirty="0" err="1"/>
                        <a:t>XMax</a:t>
                      </a:r>
                      <a:r>
                        <a:rPr lang="en-US" sz="1100" b="1" dirty="0"/>
                        <a:t>, </a:t>
                      </a:r>
                      <a:r>
                        <a:rPr lang="en-US" sz="1100" b="1" dirty="0" err="1"/>
                        <a:t>YMax</a:t>
                      </a:r>
                      <a:br>
                        <a:rPr lang="en-US" sz="1100" dirty="0"/>
                      </a:br>
                      <a:r>
                        <a:rPr lang="en-US" sz="1100" dirty="0"/>
                        <a:t>The (</a:t>
                      </a:r>
                      <a:r>
                        <a:rPr lang="en-US" sz="1100" dirty="0" err="1"/>
                        <a:t>x,y</a:t>
                      </a:r>
                      <a:r>
                        <a:rPr lang="en-US" sz="1100" dirty="0"/>
                        <a:t>) points of the upper left and lower right boundaries of an object to be classified as a cat or dog in the resized image. Represents a percentage of the width, not actual pixels. Acts as ground truth for the localization model and as training data for the classification model.</a:t>
                      </a:r>
                    </a:p>
                  </a:txBody>
                  <a:tcPr/>
                </a:tc>
                <a:tc>
                  <a:txBody>
                    <a:bodyPr/>
                    <a:lstStyle/>
                    <a:p>
                      <a:r>
                        <a:rPr lang="en-US" sz="1200" dirty="0" err="1"/>
                        <a:t>cadod.csv</a:t>
                      </a:r>
                      <a:br>
                        <a:rPr lang="en-US" sz="1200" dirty="0"/>
                      </a:br>
                      <a:r>
                        <a:rPr lang="en-US" sz="1200" dirty="0"/>
                        <a:t>or</a:t>
                      </a:r>
                      <a:br>
                        <a:rPr lang="en-US" sz="1200" dirty="0"/>
                      </a:br>
                      <a:r>
                        <a:rPr lang="en-US" sz="1200" dirty="0"/>
                        <a:t>localization prediction</a:t>
                      </a:r>
                    </a:p>
                  </a:txBody>
                  <a:tcPr/>
                </a:tc>
                <a:tc>
                  <a:txBody>
                    <a:bodyPr/>
                    <a:lstStyle/>
                    <a:p>
                      <a:r>
                        <a:rPr lang="en-US" sz="1200" dirty="0"/>
                        <a:t>float,</a:t>
                      </a:r>
                      <a:br>
                        <a:rPr lang="en-US" sz="1200" dirty="0"/>
                      </a:br>
                      <a:r>
                        <a:rPr lang="en-US" sz="1200" dirty="0"/>
                        <a:t>%</a:t>
                      </a:r>
                      <a:br>
                        <a:rPr lang="en-US" sz="1200" dirty="0"/>
                      </a:br>
                      <a:r>
                        <a:rPr lang="en-US" sz="1200" dirty="0"/>
                        <a:t>between</a:t>
                      </a:r>
                      <a:br>
                        <a:rPr lang="en-US" sz="1200" dirty="0"/>
                      </a:br>
                      <a:r>
                        <a:rPr lang="en-US" sz="1200" dirty="0"/>
                        <a:t>0 and 1</a:t>
                      </a:r>
                    </a:p>
                  </a:txBody>
                  <a:tcPr/>
                </a:tc>
                <a:tc>
                  <a:txBody>
                    <a:bodyPr/>
                    <a:lstStyle/>
                    <a:p>
                      <a:r>
                        <a:rPr lang="en-US" sz="1200" dirty="0">
                          <a:solidFill>
                            <a:schemeClr val="accent1">
                              <a:lumMod val="75000"/>
                            </a:schemeClr>
                          </a:solidFill>
                        </a:rPr>
                        <a:t>yes</a:t>
                      </a:r>
                    </a:p>
                  </a:txBody>
                  <a:tcPr/>
                </a:tc>
                <a:extLst>
                  <a:ext uri="{0D108BD9-81ED-4DB2-BD59-A6C34878D82A}">
                    <a16:rowId xmlns:a16="http://schemas.microsoft.com/office/drawing/2014/main" val="1637186868"/>
                  </a:ext>
                </a:extLst>
              </a:tr>
              <a:tr h="370840">
                <a:tc>
                  <a:txBody>
                    <a:bodyPr/>
                    <a:lstStyle/>
                    <a:p>
                      <a:r>
                        <a:rPr lang="en-US" sz="1200" dirty="0" err="1"/>
                        <a:t>resized_image</a:t>
                      </a:r>
                      <a:endParaRPr lang="en-US" sz="1200" dirty="0"/>
                    </a:p>
                  </a:txBody>
                  <a:tcPr/>
                </a:tc>
                <a:tc>
                  <a:txBody>
                    <a:bodyPr/>
                    <a:lstStyle/>
                    <a:p>
                      <a:r>
                        <a:rPr lang="en-US" sz="1100" dirty="0"/>
                        <a:t>A 128x128 pixel resized version of the original image data, for normalization purposes.</a:t>
                      </a:r>
                    </a:p>
                  </a:txBody>
                  <a:tcPr/>
                </a:tc>
                <a:tc>
                  <a:txBody>
                    <a:bodyPr/>
                    <a:lstStyle/>
                    <a:p>
                      <a:r>
                        <a:rPr lang="en-US" sz="1200" dirty="0"/>
                        <a:t>preprocessing</a:t>
                      </a:r>
                    </a:p>
                  </a:txBody>
                  <a:tcPr/>
                </a:tc>
                <a:tc>
                  <a:txBody>
                    <a:bodyPr/>
                    <a:lstStyle/>
                    <a:p>
                      <a:r>
                        <a:rPr lang="en-US" sz="1200" dirty="0"/>
                        <a:t>bitmap image</a:t>
                      </a:r>
                    </a:p>
                  </a:txBody>
                  <a:tcPr/>
                </a:tc>
                <a:tc>
                  <a:txBody>
                    <a:bodyPr/>
                    <a:lstStyle/>
                    <a:p>
                      <a:r>
                        <a:rPr lang="en-US" sz="1200" dirty="0">
                          <a:solidFill>
                            <a:schemeClr val="accent1">
                              <a:lumMod val="75000"/>
                            </a:schemeClr>
                          </a:solidFill>
                        </a:rPr>
                        <a:t>yes</a:t>
                      </a:r>
                    </a:p>
                  </a:txBody>
                  <a:tcPr/>
                </a:tc>
                <a:extLst>
                  <a:ext uri="{0D108BD9-81ED-4DB2-BD59-A6C34878D82A}">
                    <a16:rowId xmlns:a16="http://schemas.microsoft.com/office/drawing/2014/main" val="3675887088"/>
                  </a:ext>
                </a:extLst>
              </a:tr>
              <a:tr h="370840">
                <a:tc>
                  <a:txBody>
                    <a:bodyPr/>
                    <a:lstStyle/>
                    <a:p>
                      <a:r>
                        <a:rPr lang="en-US" sz="1200" dirty="0" err="1"/>
                        <a:t>img_npy</a:t>
                      </a:r>
                      <a:endParaRPr lang="en-US" sz="1200" dirty="0"/>
                    </a:p>
                  </a:txBody>
                  <a:tcPr/>
                </a:tc>
                <a:tc>
                  <a:txBody>
                    <a:bodyPr/>
                    <a:lstStyle/>
                    <a:p>
                      <a:r>
                        <a:rPr lang="en-US" sz="1100" dirty="0"/>
                        <a:t>A </a:t>
                      </a:r>
                      <a:r>
                        <a:rPr lang="en-US" sz="1100" dirty="0" err="1"/>
                        <a:t>numpy</a:t>
                      </a:r>
                      <a:r>
                        <a:rPr lang="en-US" sz="1100" dirty="0"/>
                        <a:t> array of image data (int) based on the resized image.</a:t>
                      </a:r>
                    </a:p>
                  </a:txBody>
                  <a:tcPr/>
                </a:tc>
                <a:tc>
                  <a:txBody>
                    <a:bodyPr/>
                    <a:lstStyle/>
                    <a:p>
                      <a:r>
                        <a:rPr lang="en-US" sz="1200" dirty="0"/>
                        <a:t>preprocessing</a:t>
                      </a:r>
                    </a:p>
                  </a:txBody>
                  <a:tcPr/>
                </a:tc>
                <a:tc>
                  <a:txBody>
                    <a:bodyPr/>
                    <a:lstStyle/>
                    <a:p>
                      <a:r>
                        <a:rPr lang="en-US" sz="1200" dirty="0"/>
                        <a:t>int array</a:t>
                      </a:r>
                    </a:p>
                  </a:txBody>
                  <a:tcPr/>
                </a:tc>
                <a:tc>
                  <a:txBody>
                    <a:bodyPr/>
                    <a:lstStyle/>
                    <a:p>
                      <a:r>
                        <a:rPr lang="en-US" sz="1200" dirty="0">
                          <a:solidFill>
                            <a:schemeClr val="accent1">
                              <a:lumMod val="75000"/>
                            </a:schemeClr>
                          </a:solidFill>
                        </a:rPr>
                        <a:t>yes</a:t>
                      </a:r>
                    </a:p>
                  </a:txBody>
                  <a:tcPr/>
                </a:tc>
                <a:extLst>
                  <a:ext uri="{0D108BD9-81ED-4DB2-BD59-A6C34878D82A}">
                    <a16:rowId xmlns:a16="http://schemas.microsoft.com/office/drawing/2014/main" val="4033814718"/>
                  </a:ext>
                </a:extLst>
              </a:tr>
              <a:tr h="370840">
                <a:tc>
                  <a:txBody>
                    <a:bodyPr/>
                    <a:lstStyle/>
                    <a:p>
                      <a:r>
                        <a:rPr lang="en-US" sz="1200" dirty="0"/>
                        <a:t>label (aka </a:t>
                      </a:r>
                      <a:r>
                        <a:rPr lang="en-US" sz="1200" dirty="0" err="1"/>
                        <a:t>y_label</a:t>
                      </a:r>
                      <a:r>
                        <a:rPr lang="en-US" sz="1200" dirty="0"/>
                        <a:t>)</a:t>
                      </a:r>
                    </a:p>
                  </a:txBody>
                  <a:tcPr/>
                </a:tc>
                <a:tc>
                  <a:txBody>
                    <a:bodyPr/>
                    <a:lstStyle/>
                    <a:p>
                      <a:r>
                        <a:rPr lang="en-US" sz="1100" dirty="0"/>
                        <a:t>A classification label, ‘cat’ or ‘dog’ (also encoded to 0 or 1), used as ground truth for training the classification model.</a:t>
                      </a:r>
                      <a:br>
                        <a:rPr lang="en-US" sz="1100" dirty="0"/>
                      </a:br>
                      <a:r>
                        <a:rPr lang="en-US" sz="1100" dirty="0"/>
                        <a:t>Also, the output prediction from the classification model.</a:t>
                      </a:r>
                    </a:p>
                  </a:txBody>
                  <a:tcPr/>
                </a:tc>
                <a:tc>
                  <a:txBody>
                    <a:bodyPr/>
                    <a:lstStyle/>
                    <a:p>
                      <a:r>
                        <a:rPr lang="en-US" sz="1200" dirty="0" err="1"/>
                        <a:t>cadod.csv</a:t>
                      </a:r>
                      <a:endParaRPr lang="en-US" sz="1200" dirty="0"/>
                    </a:p>
                  </a:txBody>
                  <a:tcPr/>
                </a:tc>
                <a:tc>
                  <a:txBody>
                    <a:bodyPr/>
                    <a:lstStyle/>
                    <a:p>
                      <a:r>
                        <a:rPr lang="en-US" sz="1200" dirty="0"/>
                        <a:t>str</a:t>
                      </a:r>
                      <a:br>
                        <a:rPr lang="en-US" sz="1200" dirty="0"/>
                      </a:br>
                      <a:r>
                        <a:rPr lang="en-US" sz="1200" dirty="0"/>
                        <a:t>or</a:t>
                      </a:r>
                    </a:p>
                    <a:p>
                      <a:r>
                        <a:rPr lang="en-US" sz="1200" dirty="0"/>
                        <a:t>int (0, 1)</a:t>
                      </a:r>
                    </a:p>
                  </a:txBody>
                  <a:tcPr/>
                </a:tc>
                <a:tc>
                  <a:txBody>
                    <a:bodyPr/>
                    <a:lstStyle/>
                    <a:p>
                      <a:r>
                        <a:rPr lang="en-US" sz="1200" dirty="0">
                          <a:solidFill>
                            <a:schemeClr val="accent1">
                              <a:lumMod val="75000"/>
                            </a:schemeClr>
                          </a:solidFill>
                        </a:rPr>
                        <a:t>yes</a:t>
                      </a:r>
                    </a:p>
                  </a:txBody>
                  <a:tcPr/>
                </a:tc>
                <a:extLst>
                  <a:ext uri="{0D108BD9-81ED-4DB2-BD59-A6C34878D82A}">
                    <a16:rowId xmlns:a16="http://schemas.microsoft.com/office/drawing/2014/main" val="1119112190"/>
                  </a:ext>
                </a:extLst>
              </a:tr>
              <a:tr h="370840">
                <a:tc>
                  <a:txBody>
                    <a:bodyPr/>
                    <a:lstStyle/>
                    <a:p>
                      <a:r>
                        <a:rPr lang="en-US" sz="1200" dirty="0" err="1"/>
                        <a:t>bb_meta</a:t>
                      </a:r>
                      <a:endParaRPr lang="en-US" sz="1200" dirty="0"/>
                    </a:p>
                  </a:txBody>
                  <a:tcPr/>
                </a:tc>
                <a:tc>
                  <a:txBody>
                    <a:bodyPr/>
                    <a:lstStyle/>
                    <a:p>
                      <a:r>
                        <a:rPr lang="en-US" sz="1100" b="1" dirty="0" err="1"/>
                        <a:t>bbox_w_percent</a:t>
                      </a:r>
                      <a:r>
                        <a:rPr lang="en-US" sz="1100" b="1" dirty="0"/>
                        <a:t>, </a:t>
                      </a:r>
                      <a:r>
                        <a:rPr lang="en-US" sz="1100" b="1" dirty="0" err="1"/>
                        <a:t>bbox_h_percent</a:t>
                      </a:r>
                      <a:r>
                        <a:rPr lang="en-US" sz="1100" b="1" dirty="0"/>
                        <a:t>, </a:t>
                      </a:r>
                      <a:r>
                        <a:rPr lang="en-US" sz="1100" b="1" dirty="0" err="1"/>
                        <a:t>bbox_centerX</a:t>
                      </a:r>
                      <a:r>
                        <a:rPr lang="en-US" sz="1100" b="1" dirty="0"/>
                        <a:t>, </a:t>
                      </a:r>
                      <a:r>
                        <a:rPr lang="en-US" sz="1100" b="1" dirty="0" err="1"/>
                        <a:t>bbox_centerY</a:t>
                      </a:r>
                      <a:r>
                        <a:rPr lang="en-US" sz="1100" b="1" dirty="0"/>
                        <a:t>, </a:t>
                      </a:r>
                      <a:r>
                        <a:rPr lang="en-US" sz="1100" b="1" dirty="0" err="1"/>
                        <a:t>bbox_area</a:t>
                      </a:r>
                      <a:r>
                        <a:rPr lang="en-US" sz="1100" b="1" dirty="0"/>
                        <a:t> </a:t>
                      </a:r>
                      <a:r>
                        <a:rPr lang="en-US" sz="1100" dirty="0"/>
                        <a:t>(float between 0 and 1 as percentages)</a:t>
                      </a:r>
                      <a:br>
                        <a:rPr lang="en-US" sz="1100" dirty="0"/>
                      </a:br>
                      <a:r>
                        <a:rPr lang="en-US" sz="1100" b="1" dirty="0" err="1"/>
                        <a:t>bb_touch_left</a:t>
                      </a:r>
                      <a:r>
                        <a:rPr lang="en-US" sz="1100" b="1" dirty="0"/>
                        <a:t>, </a:t>
                      </a:r>
                      <a:r>
                        <a:rPr lang="en-US" sz="1100" b="1" dirty="0" err="1"/>
                        <a:t>bb_touch_right</a:t>
                      </a:r>
                      <a:r>
                        <a:rPr lang="en-US" sz="1100" b="1" dirty="0"/>
                        <a:t>, </a:t>
                      </a:r>
                      <a:r>
                        <a:rPr lang="en-US" sz="1100" b="1" dirty="0" err="1"/>
                        <a:t>bb_touch_top</a:t>
                      </a:r>
                      <a:r>
                        <a:rPr lang="en-US" sz="1100" b="1" dirty="0"/>
                        <a:t>, </a:t>
                      </a:r>
                      <a:r>
                        <a:rPr lang="en-US" sz="1100" b="1" dirty="0" err="1"/>
                        <a:t>bb_touch_bottom</a:t>
                      </a:r>
                      <a:r>
                        <a:rPr lang="en-US" sz="1100" b="1" dirty="0"/>
                        <a:t> </a:t>
                      </a:r>
                      <a:r>
                        <a:rPr lang="en-US" sz="1100" dirty="0"/>
                        <a:t>(int 0 or 1) </a:t>
                      </a:r>
                      <a:r>
                        <a:rPr lang="en-US" sz="1100" b="1" dirty="0" err="1"/>
                        <a:t>num_touch_edges</a:t>
                      </a:r>
                      <a:r>
                        <a:rPr lang="en-US" sz="1100" b="1" dirty="0"/>
                        <a:t> </a:t>
                      </a:r>
                      <a:r>
                        <a:rPr lang="en-US" sz="1100" dirty="0"/>
                        <a:t>(int from 0 to 4)</a:t>
                      </a:r>
                      <a:br>
                        <a:rPr lang="en-US" sz="1100" dirty="0"/>
                      </a:br>
                      <a:r>
                        <a:rPr lang="en-US" sz="1100" dirty="0"/>
                        <a:t>Metadata generated using </a:t>
                      </a:r>
                      <a:r>
                        <a:rPr lang="en-US" sz="1100" b="1" dirty="0" err="1"/>
                        <a:t>bb_coords</a:t>
                      </a:r>
                      <a:r>
                        <a:rPr lang="en-US" sz="1100" dirty="0"/>
                        <a:t>. Float values are dimensional percentages or locations, and ‘</a:t>
                      </a:r>
                      <a:r>
                        <a:rPr lang="en-US" sz="1100" dirty="0" err="1"/>
                        <a:t>bb_touch</a:t>
                      </a:r>
                      <a:r>
                        <a:rPr lang="en-US" sz="1100" dirty="0"/>
                        <a:t>’ items are 0 if false and 1 if true.</a:t>
                      </a:r>
                    </a:p>
                    <a:p>
                      <a:r>
                        <a:rPr lang="en-US" sz="1100" dirty="0" err="1"/>
                        <a:t>num_touch_edges</a:t>
                      </a:r>
                      <a:r>
                        <a:rPr lang="en-US" sz="1100" dirty="0"/>
                        <a:t> is total number of ‘touching edges’ min 0 and max 4</a:t>
                      </a:r>
                    </a:p>
                  </a:txBody>
                  <a:tcPr/>
                </a:tc>
                <a:tc>
                  <a:txBody>
                    <a:bodyPr/>
                    <a:lstStyle/>
                    <a:p>
                      <a:r>
                        <a:rPr lang="en-US" sz="1200" dirty="0"/>
                        <a:t>feature engineering pipeline</a:t>
                      </a:r>
                    </a:p>
                  </a:txBody>
                  <a:tcPr/>
                </a:tc>
                <a:tc>
                  <a:txBody>
                    <a:bodyPr/>
                    <a:lstStyle/>
                    <a:p>
                      <a:r>
                        <a:rPr lang="en-US" sz="1200" dirty="0"/>
                        <a:t>float, % between 0 and 1, or int 0/1</a:t>
                      </a:r>
                      <a:br>
                        <a:rPr lang="en-US" sz="1200" dirty="0"/>
                      </a:br>
                      <a:r>
                        <a:rPr lang="en-US" sz="1200" dirty="0"/>
                        <a:t>or int 0..4</a:t>
                      </a:r>
                    </a:p>
                  </a:txBody>
                  <a:tcPr/>
                </a:tc>
                <a:tc>
                  <a:txBody>
                    <a:bodyPr/>
                    <a:lstStyle/>
                    <a:p>
                      <a:r>
                        <a:rPr lang="en-US" sz="1200" dirty="0">
                          <a:solidFill>
                            <a:schemeClr val="accent1">
                              <a:lumMod val="75000"/>
                            </a:schemeClr>
                          </a:solidFill>
                        </a:rPr>
                        <a:t>yes</a:t>
                      </a:r>
                    </a:p>
                  </a:txBody>
                  <a:tcPr/>
                </a:tc>
                <a:extLst>
                  <a:ext uri="{0D108BD9-81ED-4DB2-BD59-A6C34878D82A}">
                    <a16:rowId xmlns:a16="http://schemas.microsoft.com/office/drawing/2014/main" val="2092578387"/>
                  </a:ext>
                </a:extLst>
              </a:tr>
              <a:tr h="370840">
                <a:tc>
                  <a:txBody>
                    <a:bodyPr/>
                    <a:lstStyle/>
                    <a:p>
                      <a:r>
                        <a:rPr lang="en-US" sz="1200" dirty="0" err="1"/>
                        <a:t>XClick</a:t>
                      </a:r>
                      <a:endParaRPr lang="en-US" sz="1200" dirty="0"/>
                    </a:p>
                  </a:txBody>
                  <a:tcPr/>
                </a:tc>
                <a:tc>
                  <a:txBody>
                    <a:bodyPr/>
                    <a:lstStyle/>
                    <a:p>
                      <a:r>
                        <a:rPr lang="en-US" sz="1100" b="1" dirty="0"/>
                        <a:t>XClick1X, XClick1Y, XClick2X, XClick2Y, XClick3X, XClick3Y</a:t>
                      </a:r>
                      <a:br>
                        <a:rPr lang="en-US" sz="1100" dirty="0"/>
                      </a:br>
                      <a:r>
                        <a:rPr lang="en-US" sz="1100" dirty="0"/>
                        <a:t>The (</a:t>
                      </a:r>
                      <a:r>
                        <a:rPr lang="en-US" sz="1100" dirty="0" err="1"/>
                        <a:t>x,y</a:t>
                      </a:r>
                      <a:r>
                        <a:rPr lang="en-US" sz="1100" dirty="0"/>
                        <a:t>) points that a human reviewer marked as ‘outer features’ when using a bounding box tool. These points can be any order and any shape, and are used to determine a rectangular bounding box. These points are contained by the bounding box in </a:t>
                      </a:r>
                      <a:r>
                        <a:rPr lang="en-US" sz="1100" dirty="0" err="1"/>
                        <a:t>bb_coords</a:t>
                      </a:r>
                      <a:r>
                        <a:rPr lang="en-US" sz="1100" dirty="0"/>
                        <a:t> above. Not present for all provided images.</a:t>
                      </a:r>
                    </a:p>
                  </a:txBody>
                  <a:tcPr/>
                </a:tc>
                <a:tc>
                  <a:txBody>
                    <a:bodyPr/>
                    <a:lstStyle/>
                    <a:p>
                      <a:r>
                        <a:rPr lang="en-US" sz="1200" dirty="0" err="1"/>
                        <a:t>cadod.csv</a:t>
                      </a:r>
                      <a:endParaRPr lang="en-US" sz="1200" dirty="0"/>
                    </a:p>
                  </a:txBody>
                  <a:tcPr/>
                </a:tc>
                <a:tc>
                  <a:txBody>
                    <a:bodyPr/>
                    <a:lstStyle/>
                    <a:p>
                      <a:r>
                        <a:rPr lang="en-US" sz="1200" dirty="0"/>
                        <a:t>float, %</a:t>
                      </a:r>
                      <a:br>
                        <a:rPr lang="en-US" sz="1200" dirty="0"/>
                      </a:br>
                      <a:r>
                        <a:rPr lang="en-US" sz="1200" dirty="0"/>
                        <a:t>between</a:t>
                      </a:r>
                    </a:p>
                    <a:p>
                      <a:r>
                        <a:rPr lang="en-US" sz="1200" dirty="0"/>
                        <a:t>0 and 1</a:t>
                      </a:r>
                    </a:p>
                    <a:p>
                      <a:r>
                        <a:rPr lang="en-US" sz="1200" dirty="0"/>
                        <a:t>or -1 if not present</a:t>
                      </a:r>
                    </a:p>
                  </a:txBody>
                  <a:tcPr/>
                </a:tc>
                <a:tc>
                  <a:txBody>
                    <a:bodyPr/>
                    <a:lstStyle/>
                    <a:p>
                      <a:r>
                        <a:rPr lang="en-US" sz="1200" dirty="0">
                          <a:solidFill>
                            <a:srgbClr val="C00000"/>
                          </a:solidFill>
                        </a:rPr>
                        <a:t>no</a:t>
                      </a:r>
                    </a:p>
                  </a:txBody>
                  <a:tcPr/>
                </a:tc>
                <a:extLst>
                  <a:ext uri="{0D108BD9-81ED-4DB2-BD59-A6C34878D82A}">
                    <a16:rowId xmlns:a16="http://schemas.microsoft.com/office/drawing/2014/main" val="3115639158"/>
                  </a:ext>
                </a:extLst>
              </a:tr>
              <a:tr h="370840">
                <a:tc>
                  <a:txBody>
                    <a:bodyPr/>
                    <a:lstStyle/>
                    <a:p>
                      <a:r>
                        <a:rPr lang="en-US" sz="1200" dirty="0"/>
                        <a:t>other metadata</a:t>
                      </a:r>
                    </a:p>
                  </a:txBody>
                  <a:tcPr/>
                </a:tc>
                <a:tc>
                  <a:txBody>
                    <a:bodyPr/>
                    <a:lstStyle/>
                    <a:p>
                      <a:r>
                        <a:rPr lang="en-US" sz="1100" b="1" dirty="0"/>
                        <a:t>Source</a:t>
                      </a:r>
                      <a:r>
                        <a:rPr lang="en-US" sz="1100" dirty="0"/>
                        <a:t> (string “</a:t>
                      </a:r>
                      <a:r>
                        <a:rPr lang="en-US" sz="1100" dirty="0" err="1"/>
                        <a:t>xclick</a:t>
                      </a:r>
                      <a:r>
                        <a:rPr lang="en-US" sz="1100" dirty="0"/>
                        <a:t>” or “</a:t>
                      </a:r>
                      <a:r>
                        <a:rPr lang="en-US" sz="1100" dirty="0" err="1"/>
                        <a:t>activemil</a:t>
                      </a:r>
                      <a:r>
                        <a:rPr lang="en-US" sz="1100" dirty="0"/>
                        <a:t>”)</a:t>
                      </a:r>
                      <a:br>
                        <a:rPr lang="en-US" sz="1100" dirty="0"/>
                      </a:br>
                      <a:r>
                        <a:rPr lang="en-US" sz="1100" b="1" dirty="0" err="1"/>
                        <a:t>IsOccluded</a:t>
                      </a:r>
                      <a:r>
                        <a:rPr lang="en-US" sz="1100" b="1" dirty="0"/>
                        <a:t>, </a:t>
                      </a:r>
                      <a:r>
                        <a:rPr lang="en-US" sz="1100" b="1" dirty="0" err="1"/>
                        <a:t>IsTruncated</a:t>
                      </a:r>
                      <a:r>
                        <a:rPr lang="en-US" sz="1100" b="1" dirty="0"/>
                        <a:t>, </a:t>
                      </a:r>
                      <a:r>
                        <a:rPr lang="en-US" sz="1100" b="1" dirty="0" err="1"/>
                        <a:t>IsGroup</a:t>
                      </a:r>
                      <a:r>
                        <a:rPr lang="en-US" sz="1100" b="1" dirty="0"/>
                        <a:t>, </a:t>
                      </a:r>
                      <a:r>
                        <a:rPr lang="en-US" sz="1100" b="1" dirty="0" err="1"/>
                        <a:t>IsDepiction</a:t>
                      </a:r>
                      <a:r>
                        <a:rPr lang="en-US" sz="1100" b="1" dirty="0"/>
                        <a:t> </a:t>
                      </a:r>
                      <a:r>
                        <a:rPr lang="en-US" sz="1100" dirty="0"/>
                        <a:t>(int 0 or 1)</a:t>
                      </a:r>
                      <a:br>
                        <a:rPr lang="en-US" sz="1100" dirty="0"/>
                      </a:br>
                      <a:r>
                        <a:rPr lang="en-US" sz="1100" b="1" dirty="0"/>
                        <a:t>Confidence</a:t>
                      </a:r>
                      <a:r>
                        <a:rPr lang="en-US" sz="1100" dirty="0"/>
                        <a:t> (set to 1 for every row)</a:t>
                      </a:r>
                    </a:p>
                  </a:txBody>
                  <a:tcPr/>
                </a:tc>
                <a:tc>
                  <a:txBody>
                    <a:bodyPr/>
                    <a:lstStyle/>
                    <a:p>
                      <a:r>
                        <a:rPr lang="en-US" sz="1200" dirty="0" err="1"/>
                        <a:t>cadod.csv</a:t>
                      </a:r>
                      <a:endParaRPr lang="en-US" sz="1200" dirty="0"/>
                    </a:p>
                  </a:txBody>
                  <a:tcPr/>
                </a:tc>
                <a:tc>
                  <a:txBody>
                    <a:bodyPr/>
                    <a:lstStyle/>
                    <a:p>
                      <a:r>
                        <a:rPr lang="en-US" sz="1200" dirty="0"/>
                        <a:t>string or</a:t>
                      </a:r>
                    </a:p>
                    <a:p>
                      <a:r>
                        <a:rPr lang="en-US" sz="1200" dirty="0"/>
                        <a:t>int 0 or 1</a:t>
                      </a:r>
                    </a:p>
                  </a:txBody>
                  <a:tcPr/>
                </a:tc>
                <a:tc>
                  <a:txBody>
                    <a:bodyPr/>
                    <a:lstStyle/>
                    <a:p>
                      <a:r>
                        <a:rPr lang="en-US" sz="1200" dirty="0">
                          <a:solidFill>
                            <a:srgbClr val="C00000"/>
                          </a:solidFill>
                        </a:rPr>
                        <a:t>no</a:t>
                      </a:r>
                    </a:p>
                  </a:txBody>
                  <a:tcPr/>
                </a:tc>
                <a:extLst>
                  <a:ext uri="{0D108BD9-81ED-4DB2-BD59-A6C34878D82A}">
                    <a16:rowId xmlns:a16="http://schemas.microsoft.com/office/drawing/2014/main" val="4061961135"/>
                  </a:ext>
                </a:extLst>
              </a:tr>
            </a:tbl>
          </a:graphicData>
        </a:graphic>
      </p:graphicFrame>
    </p:spTree>
    <p:extLst>
      <p:ext uri="{BB962C8B-B14F-4D97-AF65-F5344CB8AC3E}">
        <p14:creationId xmlns:p14="http://schemas.microsoft.com/office/powerpoint/2010/main" val="3898009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3BA86-9F58-EB42-9DEF-D6FF4A2C5AAD}"/>
              </a:ext>
            </a:extLst>
          </p:cNvPr>
          <p:cNvSpPr>
            <a:spLocks noGrp="1"/>
          </p:cNvSpPr>
          <p:nvPr>
            <p:ph type="title"/>
          </p:nvPr>
        </p:nvSpPr>
        <p:spPr/>
        <p:txBody>
          <a:bodyPr/>
          <a:lstStyle/>
          <a:p>
            <a:r>
              <a:rPr lang="en-US" dirty="0"/>
              <a:t>Data: Bounding Box Detail</a:t>
            </a:r>
            <a:endParaRPr lang="en-US" sz="2400" dirty="0"/>
          </a:p>
        </p:txBody>
      </p:sp>
      <p:sp>
        <p:nvSpPr>
          <p:cNvPr id="3" name="Text Placeholder 2">
            <a:extLst>
              <a:ext uri="{FF2B5EF4-FFF2-40B4-BE49-F238E27FC236}">
                <a16:creationId xmlns:a16="http://schemas.microsoft.com/office/drawing/2014/main" id="{BFCCC159-BD20-2D4A-8FDF-A3D23348AB55}"/>
              </a:ext>
            </a:extLst>
          </p:cNvPr>
          <p:cNvSpPr>
            <a:spLocks noGrp="1"/>
          </p:cNvSpPr>
          <p:nvPr>
            <p:ph type="body" idx="1"/>
          </p:nvPr>
        </p:nvSpPr>
        <p:spPr>
          <a:xfrm>
            <a:off x="320040" y="2003425"/>
            <a:ext cx="5189857" cy="576262"/>
          </a:xfrm>
        </p:spPr>
        <p:txBody>
          <a:bodyPr/>
          <a:lstStyle/>
          <a:p>
            <a:pPr algn="l"/>
            <a:r>
              <a:rPr lang="en-US" dirty="0"/>
              <a:t>Example Image, annotated</a:t>
            </a:r>
          </a:p>
        </p:txBody>
      </p:sp>
      <p:sp>
        <p:nvSpPr>
          <p:cNvPr id="7" name="Text Placeholder 2">
            <a:extLst>
              <a:ext uri="{FF2B5EF4-FFF2-40B4-BE49-F238E27FC236}">
                <a16:creationId xmlns:a16="http://schemas.microsoft.com/office/drawing/2014/main" id="{FE16D99E-CDF4-EA40-A23C-2A42BFA2D909}"/>
              </a:ext>
            </a:extLst>
          </p:cNvPr>
          <p:cNvSpPr txBox="1">
            <a:spLocks/>
          </p:cNvSpPr>
          <p:nvPr/>
        </p:nvSpPr>
        <p:spPr>
          <a:xfrm>
            <a:off x="5615980" y="2018030"/>
            <a:ext cx="4320783" cy="576262"/>
          </a:xfrm>
          <a:prstGeom prst="rect">
            <a:avLst/>
          </a:prstGeom>
          <a:effectLst>
            <a:outerShdw blurRad="50800" dir="14400000">
              <a:srgbClr val="000000">
                <a:alpha val="40000"/>
              </a:srgbClr>
            </a:outerShdw>
          </a:effectLst>
        </p:spPr>
        <p:txBody>
          <a:bodyPr vert="horz" lIns="91440" tIns="45720" rIns="91440" bIns="45720" rtlCol="0" anchor="b">
            <a:noAutofit/>
          </a:bodyPr>
          <a:lstStyle>
            <a:lvl1pPr marL="0" indent="0" algn="ctr" defTabSz="457200" rtl="0" eaLnBrk="1" latinLnBrk="0" hangingPunct="1">
              <a:spcBef>
                <a:spcPct val="20000"/>
              </a:spcBef>
              <a:spcAft>
                <a:spcPts val="600"/>
              </a:spcAft>
              <a:buClr>
                <a:schemeClr val="accent1"/>
              </a:buClr>
              <a:buFont typeface="Wingdings 2" charset="2"/>
              <a:buNone/>
              <a:defRPr sz="2000" b="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2000" b="1"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800" b="1"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9pPr>
          </a:lstStyle>
          <a:p>
            <a:pPr algn="l"/>
            <a:r>
              <a:rPr lang="en-US" dirty="0"/>
              <a:t>Bounding Box Attributes</a:t>
            </a:r>
          </a:p>
        </p:txBody>
      </p:sp>
      <p:sp>
        <p:nvSpPr>
          <p:cNvPr id="8" name="Content Placeholder 3">
            <a:extLst>
              <a:ext uri="{FF2B5EF4-FFF2-40B4-BE49-F238E27FC236}">
                <a16:creationId xmlns:a16="http://schemas.microsoft.com/office/drawing/2014/main" id="{FBC57DAB-A8FE-624E-ABF4-DC93C598EA19}"/>
              </a:ext>
            </a:extLst>
          </p:cNvPr>
          <p:cNvSpPr txBox="1">
            <a:spLocks/>
          </p:cNvSpPr>
          <p:nvPr/>
        </p:nvSpPr>
        <p:spPr>
          <a:xfrm>
            <a:off x="6096000" y="2751138"/>
            <a:ext cx="5894070" cy="390845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dirty="0" err="1">
                <a:solidFill>
                  <a:schemeClr val="accent1">
                    <a:lumMod val="60000"/>
                    <a:lumOff val="40000"/>
                  </a:schemeClr>
                </a:solidFill>
              </a:rPr>
              <a:t>XClick</a:t>
            </a:r>
            <a:r>
              <a:rPr lang="en-US" sz="1600" dirty="0"/>
              <a:t> attributes are coordinates that a human reviewer clicked on an image to choose 4 ‘outer’ feature points, any order, </a:t>
            </a:r>
            <a:r>
              <a:rPr lang="en-US" sz="1600" dirty="0" err="1"/>
              <a:t>eg</a:t>
            </a:r>
            <a:r>
              <a:rPr lang="en-US" sz="1600" dirty="0"/>
              <a:t> tips of ears and paws</a:t>
            </a:r>
            <a:br>
              <a:rPr lang="en-US" sz="1600" dirty="0"/>
            </a:br>
            <a:r>
              <a:rPr lang="en-US" sz="1600" dirty="0"/>
              <a:t>(shown here as 4 circles with plusses     )</a:t>
            </a:r>
          </a:p>
          <a:p>
            <a:r>
              <a:rPr lang="en-US" sz="1600" dirty="0" err="1">
                <a:solidFill>
                  <a:schemeClr val="accent1">
                    <a:lumMod val="60000"/>
                    <a:lumOff val="40000"/>
                  </a:schemeClr>
                </a:solidFill>
              </a:rPr>
              <a:t>XMin</a:t>
            </a:r>
            <a:r>
              <a:rPr lang="en-US" sz="1600" dirty="0">
                <a:solidFill>
                  <a:schemeClr val="accent1">
                    <a:lumMod val="60000"/>
                    <a:lumOff val="40000"/>
                  </a:schemeClr>
                </a:solidFill>
              </a:rPr>
              <a:t>, </a:t>
            </a:r>
            <a:r>
              <a:rPr lang="en-US" sz="1600" dirty="0" err="1">
                <a:solidFill>
                  <a:schemeClr val="accent1">
                    <a:lumMod val="60000"/>
                    <a:lumOff val="40000"/>
                  </a:schemeClr>
                </a:solidFill>
              </a:rPr>
              <a:t>YMin</a:t>
            </a:r>
            <a:r>
              <a:rPr lang="en-US" sz="1600" dirty="0">
                <a:solidFill>
                  <a:schemeClr val="accent1">
                    <a:lumMod val="60000"/>
                    <a:lumOff val="40000"/>
                  </a:schemeClr>
                </a:solidFill>
              </a:rPr>
              <a:t>, </a:t>
            </a:r>
            <a:r>
              <a:rPr lang="en-US" sz="1600" dirty="0" err="1">
                <a:solidFill>
                  <a:schemeClr val="accent1">
                    <a:lumMod val="60000"/>
                    <a:lumOff val="40000"/>
                  </a:schemeClr>
                </a:solidFill>
              </a:rPr>
              <a:t>XMax</a:t>
            </a:r>
            <a:r>
              <a:rPr lang="en-US" sz="1600" dirty="0">
                <a:solidFill>
                  <a:schemeClr val="accent1">
                    <a:lumMod val="60000"/>
                    <a:lumOff val="40000"/>
                  </a:schemeClr>
                </a:solidFill>
              </a:rPr>
              <a:t> </a:t>
            </a:r>
            <a:r>
              <a:rPr lang="en-US" sz="1600" dirty="0"/>
              <a:t>and </a:t>
            </a:r>
            <a:r>
              <a:rPr lang="en-US" sz="1600" dirty="0" err="1">
                <a:solidFill>
                  <a:schemeClr val="accent1">
                    <a:lumMod val="60000"/>
                    <a:lumOff val="40000"/>
                  </a:schemeClr>
                </a:solidFill>
              </a:rPr>
              <a:t>YMax</a:t>
            </a:r>
            <a:r>
              <a:rPr lang="en-US" sz="1600" dirty="0"/>
              <a:t> points are the bounding box </a:t>
            </a:r>
            <a:r>
              <a:rPr lang="en-US" sz="1600" dirty="0">
                <a:solidFill>
                  <a:schemeClr val="accent1">
                    <a:lumMod val="75000"/>
                  </a:schemeClr>
                </a:solidFill>
              </a:rPr>
              <a:t>upper left </a:t>
            </a:r>
            <a:r>
              <a:rPr lang="en-US" sz="1600" dirty="0"/>
              <a:t>and </a:t>
            </a:r>
            <a:r>
              <a:rPr lang="en-US" sz="1600" dirty="0">
                <a:solidFill>
                  <a:schemeClr val="accent1">
                    <a:lumMod val="75000"/>
                  </a:schemeClr>
                </a:solidFill>
              </a:rPr>
              <a:t>lower right </a:t>
            </a:r>
            <a:r>
              <a:rPr lang="en-US" sz="1600" dirty="0"/>
              <a:t>points that contain all of the </a:t>
            </a:r>
            <a:r>
              <a:rPr lang="en-US" sz="1600" dirty="0" err="1"/>
              <a:t>XClick</a:t>
            </a:r>
            <a:r>
              <a:rPr lang="en-US" sz="1600" dirty="0"/>
              <a:t> points (shown here plotted as   a red box  )</a:t>
            </a:r>
          </a:p>
          <a:p>
            <a:r>
              <a:rPr lang="en-US" sz="1400" dirty="0"/>
              <a:t>Each of these bounding boxes and the class information is </a:t>
            </a:r>
            <a:r>
              <a:rPr lang="en-US" sz="1400" dirty="0">
                <a:solidFill>
                  <a:schemeClr val="accent1">
                    <a:lumMod val="60000"/>
                    <a:lumOff val="40000"/>
                  </a:schemeClr>
                </a:solidFill>
              </a:rPr>
              <a:t>only as good </a:t>
            </a:r>
            <a:r>
              <a:rPr lang="en-US" sz="1400" dirty="0"/>
              <a:t>as the human’s interpretation (examples: raccoon labeled as dog, inaccurate bounding boxes)</a:t>
            </a:r>
          </a:p>
          <a:p>
            <a:r>
              <a:rPr lang="en-US" sz="1400" dirty="0"/>
              <a:t>We decided to perform feature engineering to determine the width, center point, and height of the bounding boxes.</a:t>
            </a:r>
          </a:p>
        </p:txBody>
      </p:sp>
      <p:sp>
        <p:nvSpPr>
          <p:cNvPr id="11" name="Oval 10">
            <a:extLst>
              <a:ext uri="{FF2B5EF4-FFF2-40B4-BE49-F238E27FC236}">
                <a16:creationId xmlns:a16="http://schemas.microsoft.com/office/drawing/2014/main" id="{0E5DD94E-1819-4B4F-BDAC-D68D74B8C13B}"/>
              </a:ext>
            </a:extLst>
          </p:cNvPr>
          <p:cNvSpPr/>
          <p:nvPr/>
        </p:nvSpPr>
        <p:spPr>
          <a:xfrm>
            <a:off x="10093959" y="3577318"/>
            <a:ext cx="171450" cy="1646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t>
            </a:r>
          </a:p>
        </p:txBody>
      </p:sp>
      <p:sp>
        <p:nvSpPr>
          <p:cNvPr id="12" name="Rectangle 11">
            <a:extLst>
              <a:ext uri="{FF2B5EF4-FFF2-40B4-BE49-F238E27FC236}">
                <a16:creationId xmlns:a16="http://schemas.microsoft.com/office/drawing/2014/main" id="{08D0DAFB-A1B5-D949-8F01-98C64B7D3C12}"/>
              </a:ext>
            </a:extLst>
          </p:cNvPr>
          <p:cNvSpPr/>
          <p:nvPr/>
        </p:nvSpPr>
        <p:spPr>
          <a:xfrm flipV="1">
            <a:off x="10539096" y="4390708"/>
            <a:ext cx="1096643" cy="29718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67B921B1-3D25-C140-93B1-15755F4196C5}"/>
              </a:ext>
            </a:extLst>
          </p:cNvPr>
          <p:cNvGrpSpPr/>
          <p:nvPr/>
        </p:nvGrpSpPr>
        <p:grpSpPr>
          <a:xfrm>
            <a:off x="1619250" y="2751138"/>
            <a:ext cx="3657600" cy="3721100"/>
            <a:chOff x="1973580" y="2802890"/>
            <a:chExt cx="3657600" cy="3721100"/>
          </a:xfrm>
        </p:grpSpPr>
        <p:pic>
          <p:nvPicPr>
            <p:cNvPr id="6" name="Picture 5" descr="A picture containing text, cat, monitor, screen&#10;&#10;Description automatically generated">
              <a:extLst>
                <a:ext uri="{FF2B5EF4-FFF2-40B4-BE49-F238E27FC236}">
                  <a16:creationId xmlns:a16="http://schemas.microsoft.com/office/drawing/2014/main" id="{0D60C05E-1C17-324A-AD33-EE8ADD0E4569}"/>
                </a:ext>
              </a:extLst>
            </p:cNvPr>
            <p:cNvPicPr>
              <a:picLocks noChangeAspect="1"/>
            </p:cNvPicPr>
            <p:nvPr/>
          </p:nvPicPr>
          <p:blipFill>
            <a:blip r:embed="rId2"/>
            <a:stretch>
              <a:fillRect/>
            </a:stretch>
          </p:blipFill>
          <p:spPr>
            <a:xfrm>
              <a:off x="1973580" y="2802890"/>
              <a:ext cx="3657600" cy="3721100"/>
            </a:xfrm>
            <a:prstGeom prst="rect">
              <a:avLst/>
            </a:prstGeom>
          </p:spPr>
        </p:pic>
        <p:sp>
          <p:nvSpPr>
            <p:cNvPr id="14" name="Rectangle 13">
              <a:extLst>
                <a:ext uri="{FF2B5EF4-FFF2-40B4-BE49-F238E27FC236}">
                  <a16:creationId xmlns:a16="http://schemas.microsoft.com/office/drawing/2014/main" id="{7E45DA13-B899-CD4D-9D98-FDEF03D898D6}"/>
                </a:ext>
              </a:extLst>
            </p:cNvPr>
            <p:cNvSpPr/>
            <p:nvPr/>
          </p:nvSpPr>
          <p:spPr>
            <a:xfrm>
              <a:off x="2395221" y="3421380"/>
              <a:ext cx="2451735" cy="263652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57B1CB4-C6BF-674F-AC1D-5DDED05AD254}"/>
                </a:ext>
              </a:extLst>
            </p:cNvPr>
            <p:cNvSpPr/>
            <p:nvPr/>
          </p:nvSpPr>
          <p:spPr>
            <a:xfrm>
              <a:off x="2581911" y="3346655"/>
              <a:ext cx="171450" cy="1646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t>
              </a:r>
            </a:p>
          </p:txBody>
        </p:sp>
        <p:sp>
          <p:nvSpPr>
            <p:cNvPr id="16" name="Oval 15">
              <a:extLst>
                <a:ext uri="{FF2B5EF4-FFF2-40B4-BE49-F238E27FC236}">
                  <a16:creationId xmlns:a16="http://schemas.microsoft.com/office/drawing/2014/main" id="{E0E959D4-619F-9F46-9F85-3AA5FF7AB5B5}"/>
                </a:ext>
              </a:extLst>
            </p:cNvPr>
            <p:cNvSpPr/>
            <p:nvPr/>
          </p:nvSpPr>
          <p:spPr>
            <a:xfrm>
              <a:off x="4742818" y="3882594"/>
              <a:ext cx="171450" cy="1646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t>
              </a:r>
            </a:p>
          </p:txBody>
        </p:sp>
        <p:sp>
          <p:nvSpPr>
            <p:cNvPr id="17" name="Oval 16">
              <a:extLst>
                <a:ext uri="{FF2B5EF4-FFF2-40B4-BE49-F238E27FC236}">
                  <a16:creationId xmlns:a16="http://schemas.microsoft.com/office/drawing/2014/main" id="{BAA81CBD-D06F-F04C-9D6E-757EA22F3894}"/>
                </a:ext>
              </a:extLst>
            </p:cNvPr>
            <p:cNvSpPr/>
            <p:nvPr/>
          </p:nvSpPr>
          <p:spPr>
            <a:xfrm>
              <a:off x="3261997" y="5967936"/>
              <a:ext cx="171450" cy="1646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t>
              </a:r>
            </a:p>
          </p:txBody>
        </p:sp>
        <p:sp>
          <p:nvSpPr>
            <p:cNvPr id="18" name="Oval 17">
              <a:extLst>
                <a:ext uri="{FF2B5EF4-FFF2-40B4-BE49-F238E27FC236}">
                  <a16:creationId xmlns:a16="http://schemas.microsoft.com/office/drawing/2014/main" id="{BAA37924-150A-FF49-8B68-A6D1B378B5DD}"/>
                </a:ext>
              </a:extLst>
            </p:cNvPr>
            <p:cNvSpPr/>
            <p:nvPr/>
          </p:nvSpPr>
          <p:spPr>
            <a:xfrm>
              <a:off x="2309496" y="5212080"/>
              <a:ext cx="171450" cy="1646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t>
              </a:r>
            </a:p>
          </p:txBody>
        </p:sp>
      </p:grpSp>
      <p:sp>
        <p:nvSpPr>
          <p:cNvPr id="22" name="Left Arrow 21">
            <a:extLst>
              <a:ext uri="{FF2B5EF4-FFF2-40B4-BE49-F238E27FC236}">
                <a16:creationId xmlns:a16="http://schemas.microsoft.com/office/drawing/2014/main" id="{A65A21FF-3596-F44F-9086-4FD3CD894AE8}"/>
              </a:ext>
            </a:extLst>
          </p:cNvPr>
          <p:cNvSpPr/>
          <p:nvPr/>
        </p:nvSpPr>
        <p:spPr>
          <a:xfrm>
            <a:off x="4608831" y="5609806"/>
            <a:ext cx="1651000" cy="777444"/>
          </a:xfrm>
          <a:prstGeom prst="leftArrow">
            <a:avLst>
              <a:gd name="adj1" fmla="val 5294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t>
            </a:r>
            <a:r>
              <a:rPr lang="en-US" sz="1400" b="1" dirty="0" err="1">
                <a:solidFill>
                  <a:schemeClr val="tx2">
                    <a:lumMod val="50000"/>
                  </a:schemeClr>
                </a:solidFill>
              </a:rPr>
              <a:t>XMax</a:t>
            </a:r>
            <a:r>
              <a:rPr lang="en-US" sz="1400" b="1" dirty="0">
                <a:solidFill>
                  <a:schemeClr val="tx1"/>
                </a:solidFill>
              </a:rPr>
              <a:t>, </a:t>
            </a:r>
            <a:r>
              <a:rPr lang="en-US" sz="1400" b="1" dirty="0" err="1">
                <a:solidFill>
                  <a:schemeClr val="tx2">
                    <a:lumMod val="50000"/>
                  </a:schemeClr>
                </a:solidFill>
              </a:rPr>
              <a:t>YMax</a:t>
            </a:r>
            <a:r>
              <a:rPr lang="en-US" sz="1400" b="1" dirty="0">
                <a:solidFill>
                  <a:schemeClr val="tx1"/>
                </a:solidFill>
              </a:rPr>
              <a:t>)</a:t>
            </a:r>
          </a:p>
        </p:txBody>
      </p:sp>
      <p:sp>
        <p:nvSpPr>
          <p:cNvPr id="23" name="Right Arrow 22">
            <a:extLst>
              <a:ext uri="{FF2B5EF4-FFF2-40B4-BE49-F238E27FC236}">
                <a16:creationId xmlns:a16="http://schemas.microsoft.com/office/drawing/2014/main" id="{06846DCA-1AA4-2541-8646-24D738C50BEF}"/>
              </a:ext>
            </a:extLst>
          </p:cNvPr>
          <p:cNvSpPr/>
          <p:nvPr/>
        </p:nvSpPr>
        <p:spPr>
          <a:xfrm>
            <a:off x="288290" y="2943906"/>
            <a:ext cx="1635126" cy="901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t>
            </a:r>
            <a:r>
              <a:rPr lang="en-US" sz="1400" b="1" dirty="0" err="1">
                <a:solidFill>
                  <a:schemeClr val="tx2">
                    <a:lumMod val="50000"/>
                  </a:schemeClr>
                </a:solidFill>
              </a:rPr>
              <a:t>XMin</a:t>
            </a:r>
            <a:r>
              <a:rPr lang="en-US" sz="1400" b="1" dirty="0">
                <a:solidFill>
                  <a:schemeClr val="tx1"/>
                </a:solidFill>
              </a:rPr>
              <a:t>, </a:t>
            </a:r>
            <a:r>
              <a:rPr lang="en-US" sz="1400" b="1" dirty="0" err="1">
                <a:solidFill>
                  <a:schemeClr val="tx2">
                    <a:lumMod val="50000"/>
                  </a:schemeClr>
                </a:solidFill>
              </a:rPr>
              <a:t>YMin</a:t>
            </a:r>
            <a:r>
              <a:rPr lang="en-US" sz="1400" b="1" dirty="0">
                <a:solidFill>
                  <a:schemeClr val="tx1"/>
                </a:solidFill>
              </a:rPr>
              <a:t>)</a:t>
            </a:r>
          </a:p>
        </p:txBody>
      </p:sp>
      <p:sp>
        <p:nvSpPr>
          <p:cNvPr id="24" name="Oval 23">
            <a:extLst>
              <a:ext uri="{FF2B5EF4-FFF2-40B4-BE49-F238E27FC236}">
                <a16:creationId xmlns:a16="http://schemas.microsoft.com/office/drawing/2014/main" id="{643FFADC-6370-2B4E-90F2-4D5CAEF34A93}"/>
              </a:ext>
            </a:extLst>
          </p:cNvPr>
          <p:cNvSpPr/>
          <p:nvPr/>
        </p:nvSpPr>
        <p:spPr>
          <a:xfrm>
            <a:off x="1916429" y="3294903"/>
            <a:ext cx="254002" cy="225265"/>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663D468-948C-C04A-8F5E-F4EB743106EE}"/>
              </a:ext>
            </a:extLst>
          </p:cNvPr>
          <p:cNvSpPr/>
          <p:nvPr/>
        </p:nvSpPr>
        <p:spPr>
          <a:xfrm>
            <a:off x="4354829" y="5893323"/>
            <a:ext cx="254002" cy="225265"/>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5728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C188-A6EC-CA47-B52E-241DA02EA7A9}"/>
              </a:ext>
            </a:extLst>
          </p:cNvPr>
          <p:cNvSpPr>
            <a:spLocks noGrp="1"/>
          </p:cNvSpPr>
          <p:nvPr>
            <p:ph type="title"/>
          </p:nvPr>
        </p:nvSpPr>
        <p:spPr/>
        <p:txBody>
          <a:bodyPr/>
          <a:lstStyle/>
          <a:p>
            <a:r>
              <a:rPr lang="en-US" dirty="0"/>
              <a:t>EDA and Feature Engineering </a:t>
            </a:r>
            <a:r>
              <a:rPr lang="en-US" sz="2400" dirty="0"/>
              <a:t>- </a:t>
            </a:r>
            <a:r>
              <a:rPr lang="en-US" sz="2400" dirty="0">
                <a:solidFill>
                  <a:schemeClr val="accent1">
                    <a:lumMod val="50000"/>
                  </a:schemeClr>
                </a:solidFill>
              </a:rPr>
              <a:t>Lauren</a:t>
            </a:r>
            <a:endParaRPr lang="en-US" sz="2400" dirty="0"/>
          </a:p>
        </p:txBody>
      </p:sp>
      <p:sp>
        <p:nvSpPr>
          <p:cNvPr id="3" name="Text Placeholder 2">
            <a:extLst>
              <a:ext uri="{FF2B5EF4-FFF2-40B4-BE49-F238E27FC236}">
                <a16:creationId xmlns:a16="http://schemas.microsoft.com/office/drawing/2014/main" id="{FB175BCF-07D1-EC4F-B451-933F1AE1A4F3}"/>
              </a:ext>
            </a:extLst>
          </p:cNvPr>
          <p:cNvSpPr>
            <a:spLocks noGrp="1"/>
          </p:cNvSpPr>
          <p:nvPr>
            <p:ph type="body" idx="1"/>
          </p:nvPr>
        </p:nvSpPr>
        <p:spPr/>
        <p:txBody>
          <a:bodyPr/>
          <a:lstStyle/>
          <a:p>
            <a:r>
              <a:rPr lang="en-US" dirty="0"/>
              <a:t>Correlation, Missing Data, </a:t>
            </a:r>
            <a:r>
              <a:rPr lang="en-US" dirty="0" err="1"/>
              <a:t>etc</a:t>
            </a:r>
            <a:endParaRPr lang="en-US" dirty="0"/>
          </a:p>
        </p:txBody>
      </p:sp>
      <p:sp>
        <p:nvSpPr>
          <p:cNvPr id="4" name="Content Placeholder 3">
            <a:extLst>
              <a:ext uri="{FF2B5EF4-FFF2-40B4-BE49-F238E27FC236}">
                <a16:creationId xmlns:a16="http://schemas.microsoft.com/office/drawing/2014/main" id="{FBCB5062-A64F-C148-B1C2-CEAC9BB01156}"/>
              </a:ext>
            </a:extLst>
          </p:cNvPr>
          <p:cNvSpPr>
            <a:spLocks noGrp="1"/>
          </p:cNvSpPr>
          <p:nvPr>
            <p:ph sz="half" idx="2"/>
          </p:nvPr>
        </p:nvSpPr>
        <p:spPr>
          <a:xfrm>
            <a:off x="814729" y="2751138"/>
            <a:ext cx="5189856" cy="3908454"/>
          </a:xfrm>
        </p:spPr>
        <p:txBody>
          <a:bodyPr>
            <a:normAutofit/>
          </a:bodyPr>
          <a:lstStyle/>
          <a:p>
            <a:r>
              <a:rPr lang="en-US" dirty="0"/>
              <a:t>TBD</a:t>
            </a:r>
          </a:p>
        </p:txBody>
      </p:sp>
      <p:sp>
        <p:nvSpPr>
          <p:cNvPr id="5" name="Text Placeholder 4">
            <a:extLst>
              <a:ext uri="{FF2B5EF4-FFF2-40B4-BE49-F238E27FC236}">
                <a16:creationId xmlns:a16="http://schemas.microsoft.com/office/drawing/2014/main" id="{FAC477F1-4FBC-404B-AEEF-6A7653555993}"/>
              </a:ext>
            </a:extLst>
          </p:cNvPr>
          <p:cNvSpPr>
            <a:spLocks noGrp="1"/>
          </p:cNvSpPr>
          <p:nvPr>
            <p:ph type="body" sz="quarter" idx="3"/>
          </p:nvPr>
        </p:nvSpPr>
        <p:spPr/>
        <p:txBody>
          <a:bodyPr/>
          <a:lstStyle/>
          <a:p>
            <a:r>
              <a:rPr lang="en-US" dirty="0"/>
              <a:t>Feature Engineering</a:t>
            </a:r>
          </a:p>
        </p:txBody>
      </p:sp>
      <p:sp>
        <p:nvSpPr>
          <p:cNvPr id="6" name="Content Placeholder 5">
            <a:extLst>
              <a:ext uri="{FF2B5EF4-FFF2-40B4-BE49-F238E27FC236}">
                <a16:creationId xmlns:a16="http://schemas.microsoft.com/office/drawing/2014/main" id="{C3DC9D5F-B396-8A46-BF7D-C05C7AE76AFC}"/>
              </a:ext>
            </a:extLst>
          </p:cNvPr>
          <p:cNvSpPr>
            <a:spLocks noGrp="1"/>
          </p:cNvSpPr>
          <p:nvPr>
            <p:ph sz="quarter" idx="4"/>
          </p:nvPr>
        </p:nvSpPr>
        <p:spPr>
          <a:xfrm>
            <a:off x="6187415" y="2751138"/>
            <a:ext cx="5194583" cy="3908454"/>
          </a:xfrm>
        </p:spPr>
        <p:txBody>
          <a:bodyPr>
            <a:normAutofit/>
          </a:bodyPr>
          <a:lstStyle/>
          <a:p>
            <a:r>
              <a:rPr lang="en-US" dirty="0"/>
              <a:t>Describe transformer</a:t>
            </a:r>
          </a:p>
        </p:txBody>
      </p:sp>
    </p:spTree>
    <p:extLst>
      <p:ext uri="{BB962C8B-B14F-4D97-AF65-F5344CB8AC3E}">
        <p14:creationId xmlns:p14="http://schemas.microsoft.com/office/powerpoint/2010/main" val="1234540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8CB60-0A8C-9C4B-A752-E6E560BA3B7A}"/>
              </a:ext>
            </a:extLst>
          </p:cNvPr>
          <p:cNvSpPr>
            <a:spLocks noGrp="1"/>
          </p:cNvSpPr>
          <p:nvPr>
            <p:ph type="title"/>
          </p:nvPr>
        </p:nvSpPr>
        <p:spPr/>
        <p:txBody>
          <a:bodyPr/>
          <a:lstStyle/>
          <a:p>
            <a:r>
              <a:rPr lang="en-US" dirty="0"/>
              <a:t>Pipelines </a:t>
            </a:r>
            <a:r>
              <a:rPr lang="en-US" sz="2400" dirty="0"/>
              <a:t>- </a:t>
            </a:r>
            <a:r>
              <a:rPr lang="en-US" sz="2400" dirty="0">
                <a:solidFill>
                  <a:schemeClr val="accent1">
                    <a:lumMod val="50000"/>
                  </a:schemeClr>
                </a:solidFill>
              </a:rPr>
              <a:t>Lauren</a:t>
            </a:r>
            <a:endParaRPr lang="en-US" sz="2400" dirty="0"/>
          </a:p>
        </p:txBody>
      </p:sp>
      <p:sp>
        <p:nvSpPr>
          <p:cNvPr id="3" name="Text Placeholder 2">
            <a:extLst>
              <a:ext uri="{FF2B5EF4-FFF2-40B4-BE49-F238E27FC236}">
                <a16:creationId xmlns:a16="http://schemas.microsoft.com/office/drawing/2014/main" id="{5BDCF00A-B562-A54D-BF9D-1AE3FA38C9A2}"/>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E7B95454-C76B-DC4E-8B7F-B8A3CFDCD7C8}"/>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20ADD62E-D885-B34E-9B41-F05823741C00}"/>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D4537803-017A-6C43-8965-23235FD67E2B}"/>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994469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{E3CCE0F9-7312-F044-AAC1-BA0254039AF1}tf10001121</Template>
  <TotalTime>507</TotalTime>
  <Words>2673</Words>
  <Application>Microsoft Macintosh PowerPoint</Application>
  <PresentationFormat>Widescreen</PresentationFormat>
  <Paragraphs>177</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2</vt:lpstr>
      <vt:lpstr>Quotable</vt:lpstr>
      <vt:lpstr>AML I526 Spring 2021 Group 2 Phase 1 Cats vs Dogs Classification and Prediction</vt:lpstr>
      <vt:lpstr>Abstract</vt:lpstr>
      <vt:lpstr>Overview</vt:lpstr>
      <vt:lpstr>Data – Description and Statistics</vt:lpstr>
      <vt:lpstr>Data Tasks</vt:lpstr>
      <vt:lpstr>Data Dictionary- Lauren</vt:lpstr>
      <vt:lpstr>Data: Bounding Box Detail</vt:lpstr>
      <vt:lpstr>EDA and Feature Engineering - Lauren</vt:lpstr>
      <vt:lpstr>Pipelines - Lauren</vt:lpstr>
      <vt:lpstr>Models - Mangesh</vt:lpstr>
      <vt:lpstr>Metrics - Ben</vt:lpstr>
      <vt:lpstr>Results, 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L Madar</dc:creator>
  <cp:lastModifiedBy>Lauren L Madar</cp:lastModifiedBy>
  <cp:revision>28</cp:revision>
  <dcterms:created xsi:type="dcterms:W3CDTF">2021-04-18T01:32:44Z</dcterms:created>
  <dcterms:modified xsi:type="dcterms:W3CDTF">2021-04-20T22:48:19Z</dcterms:modified>
</cp:coreProperties>
</file>