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72" r:id="rId5"/>
    <p:sldId id="266" r:id="rId6"/>
    <p:sldId id="274" r:id="rId7"/>
    <p:sldId id="27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0"/>
    <p:restoredTop sz="89163"/>
  </p:normalViewPr>
  <p:slideViewPr>
    <p:cSldViewPr snapToGrid="0" snapToObjects="1">
      <p:cViewPr varScale="1">
        <p:scale>
          <a:sx n="102" d="100"/>
          <a:sy n="102" d="100"/>
        </p:scale>
        <p:origin x="200" y="40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B6267-2028-3F42-A601-94E7AF39776D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E259-F0C1-274B-BB83-2518BC0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and in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presentationVideo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class presentation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In-class explanation, and discussion  of your results (as part of final exam period)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Your video should have a logical and scientific flow to it.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team members need to present a part of the video.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more detail, your video should have a logical and scientific flow to it with main sections for each of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title slide (with the project name, Group Number, the team member names, and photos).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– do not add to it, it is exactly 150 words!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3.(I asked what #3 is... was blank in the matrix)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address the following following in your conclusion (in about 150 words) in a main section by itself: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project focus explain why it’s important. Make sure that this part of the conclusion is concise and clear.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hypothesis (e.g., ML pipelines with custom features can accurately forecast box office returns)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Summarize main points of your project: Remind your readers your key points.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significance of your results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future of your project and closing thoughts.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73EB323-9D5E-2047-A0AF-D762DA7A1F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6426-A1C3-7147-BC6F-3C3EC85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2793"/>
            <a:ext cx="10572000" cy="3827073"/>
          </a:xfrm>
        </p:spPr>
        <p:txBody>
          <a:bodyPr anchor="t"/>
          <a:lstStyle/>
          <a:p>
            <a:r>
              <a:rPr lang="en-US" sz="3600" dirty="0"/>
              <a:t>AML I526 Spring 2021 Group 2 Final Submission</a:t>
            </a:r>
            <a:br>
              <a:rPr lang="en-US" dirty="0"/>
            </a:br>
            <a:r>
              <a:rPr lang="en-US" sz="3600" dirty="0"/>
              <a:t>Cats vs Dogs </a:t>
            </a:r>
            <a:r>
              <a:rPr lang="en-US" sz="3200" dirty="0"/>
              <a:t>Classification and Prediction (</a:t>
            </a:r>
            <a:r>
              <a:rPr lang="en-US" sz="3200" dirty="0" err="1"/>
              <a:t>CaDoD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D5EA-241C-4046-AA3A-B04F2789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342" y="5151728"/>
            <a:ext cx="10835659" cy="1484361"/>
          </a:xfrm>
        </p:spPr>
        <p:txBody>
          <a:bodyPr>
            <a:normAutofit/>
          </a:bodyPr>
          <a:lstStyle/>
          <a:p>
            <a:r>
              <a:rPr lang="en-US" dirty="0"/>
              <a:t>Team Info:</a:t>
            </a:r>
            <a:br>
              <a:rPr lang="en-US" dirty="0"/>
            </a:br>
            <a:r>
              <a:rPr lang="en-US" dirty="0"/>
              <a:t>Left to right: 	Ben Perkins				 	</a:t>
            </a:r>
            <a:r>
              <a:rPr lang="en-US" dirty="0" err="1"/>
              <a:t>benperki@iu.edu</a:t>
            </a:r>
            <a:br>
              <a:rPr lang="en-US" dirty="0"/>
            </a:br>
            <a:r>
              <a:rPr lang="en-US" dirty="0"/>
              <a:t>				Lauren Madar				laurenmadar@gmail.com</a:t>
            </a:r>
            <a:br>
              <a:rPr lang="en-US" dirty="0"/>
            </a:br>
            <a:r>
              <a:rPr lang="en-US" dirty="0"/>
              <a:t>				Mangesh </a:t>
            </a:r>
            <a:r>
              <a:rPr lang="en-US" dirty="0" err="1"/>
              <a:t>Walimbe</a:t>
            </a:r>
            <a:r>
              <a:rPr lang="en-US" dirty="0"/>
              <a:t>			mwalimbe@iu.edu 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Samin</a:t>
            </a:r>
            <a:r>
              <a:rPr lang="en-US" dirty="0"/>
              <a:t> </a:t>
            </a:r>
            <a:r>
              <a:rPr lang="en-US" dirty="0" err="1"/>
              <a:t>Barghan</a:t>
            </a:r>
            <a:r>
              <a:rPr lang="en-US" dirty="0"/>
              <a:t>				s.barghan@gmail.com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70EAAE-3344-9E46-86AC-EA00530B3ED8}"/>
              </a:ext>
            </a:extLst>
          </p:cNvPr>
          <p:cNvGrpSpPr/>
          <p:nvPr/>
        </p:nvGrpSpPr>
        <p:grpSpPr>
          <a:xfrm>
            <a:off x="938822" y="1352018"/>
            <a:ext cx="5157178" cy="3429343"/>
            <a:chOff x="6776405" y="1851503"/>
            <a:chExt cx="5157178" cy="3429343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470611-C73B-5345-BF84-F1F65E2FB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642"/>
            <a:stretch/>
          </p:blipFill>
          <p:spPr>
            <a:xfrm>
              <a:off x="6776405" y="1851503"/>
              <a:ext cx="5157178" cy="3429343"/>
            </a:xfrm>
            <a:prstGeom prst="rect">
              <a:avLst/>
            </a:prstGeom>
          </p:spPr>
        </p:pic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606F7F8-FE89-614F-93ED-0F23D2B03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46" t="62124" r="50832" b="17642"/>
            <a:stretch/>
          </p:blipFill>
          <p:spPr>
            <a:xfrm>
              <a:off x="6776405" y="4438332"/>
              <a:ext cx="1269765" cy="842514"/>
            </a:xfrm>
            <a:prstGeom prst="rect">
              <a:avLst/>
            </a:prstGeom>
          </p:spPr>
        </p:pic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1B395D0-ED67-BC44-9A21-3A19C208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690" r="75378" b="18076"/>
            <a:stretch/>
          </p:blipFill>
          <p:spPr>
            <a:xfrm>
              <a:off x="8058527" y="4420198"/>
              <a:ext cx="1269766" cy="842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5"/>
    </mc:Choice>
    <mc:Fallback xmlns="">
      <p:transition spd="slow" advTm="26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810000" y="2477938"/>
            <a:ext cx="10571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 fundamental tasks in classifying images is object detection within images. Algorithms often employ a ‘bounding box’ tool. To study bounding boxes, our team first evaluated 3 models with </a:t>
            </a:r>
            <a:r>
              <a:rPr lang="en-US" sz="1600" dirty="0" err="1"/>
              <a:t>GridSearchCV</a:t>
            </a:r>
            <a:r>
              <a:rPr lang="en-US" sz="1600" dirty="0"/>
              <a:t>, to be trained on existing bounding box data for the purpose of predicting bounding boxes.  The best model was used for bounding box prediction.</a:t>
            </a:r>
          </a:p>
          <a:p>
            <a:endParaRPr lang="en-US" sz="1600" dirty="0"/>
          </a:p>
          <a:p>
            <a:r>
              <a:rPr lang="en-US" sz="1600" dirty="0"/>
              <a:t>A feature engineering pipeline was created to generate additional numeric features from </a:t>
            </a:r>
            <a:r>
              <a:rPr lang="en-US" sz="1600" dirty="0" err="1"/>
              <a:t>bbox</a:t>
            </a:r>
            <a:r>
              <a:rPr lang="en-US" sz="1600" dirty="0"/>
              <a:t> inputs, and then transformed predictions from the </a:t>
            </a:r>
            <a:r>
              <a:rPr lang="en-US" sz="1600" dirty="0" err="1"/>
              <a:t>bbox</a:t>
            </a:r>
            <a:r>
              <a:rPr lang="en-US" sz="1600" dirty="0"/>
              <a:t> model for later use in training our classifier.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Next, images were classified as ‘cat’ or ‘dog’ by two logistic regression models with </a:t>
            </a:r>
            <a:r>
              <a:rPr lang="en-US" sz="1600" dirty="0" err="1"/>
              <a:t>SciKit</a:t>
            </a:r>
            <a:r>
              <a:rPr lang="en-US" sz="1600" dirty="0"/>
              <a:t> Learn. We then created a </a:t>
            </a:r>
            <a:r>
              <a:rPr lang="en-US" sz="1600" dirty="0" err="1"/>
              <a:t>PyTorch</a:t>
            </a:r>
            <a:r>
              <a:rPr lang="en-US" sz="1600" dirty="0"/>
              <a:t> model with classification and bounding box predictions using Cross Entropy and Mean Squared Error loss functions. </a:t>
            </a:r>
            <a:r>
              <a:rPr lang="en-US" sz="1600" dirty="0" err="1"/>
              <a:t>PyTorch</a:t>
            </a:r>
            <a:r>
              <a:rPr lang="en-US" sz="1600" dirty="0"/>
              <a:t> allows for a much simpler modeling, training and prediction process, though the Nvidia GPU made a move to Google </a:t>
            </a:r>
            <a:r>
              <a:rPr lang="en-US" sz="1600" dirty="0" err="1"/>
              <a:t>Colab</a:t>
            </a:r>
            <a:r>
              <a:rPr lang="en-US" sz="1600" dirty="0"/>
              <a:t> necessary.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144 words...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7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0"/>
    </mc:Choice>
    <mc:Fallback xmlns="">
      <p:transition spd="slow" advTm="22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673524" y="2363638"/>
            <a:ext cx="98136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Purpose-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activities-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Methodologies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Mangesh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Results &amp; Conclusion -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Samin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9"/>
    </mc:Choice>
    <mc:Fallback xmlns="">
      <p:transition spd="slow" advTm="26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98" y="345588"/>
            <a:ext cx="10571998" cy="970450"/>
          </a:xfrm>
        </p:spPr>
        <p:txBody>
          <a:bodyPr anchor="t"/>
          <a:lstStyle/>
          <a:p>
            <a:r>
              <a:rPr lang="en-US" dirty="0"/>
              <a:t>Purpose -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1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7"/>
    </mc:Choice>
    <mc:Fallback xmlns="">
      <p:transition spd="slow" advTm="76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3" y="467075"/>
            <a:ext cx="10571998" cy="970450"/>
          </a:xfrm>
        </p:spPr>
        <p:txBody>
          <a:bodyPr/>
          <a:lstStyle/>
          <a:p>
            <a:r>
              <a:rPr lang="en-US" dirty="0"/>
              <a:t>Project activities – What?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717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3"/>
    </mc:Choice>
    <mc:Fallback xmlns="">
      <p:transition spd="slow" advTm="43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3" y="467075"/>
            <a:ext cx="10571998" cy="970450"/>
          </a:xfrm>
        </p:spPr>
        <p:txBody>
          <a:bodyPr/>
          <a:lstStyle/>
          <a:p>
            <a:r>
              <a:rPr lang="en-US" dirty="0"/>
              <a:t>Methodologies – How?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227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13"/>
    </mc:Choice>
    <mc:Fallback>
      <p:transition spd="slow" advTm="43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3" y="467075"/>
            <a:ext cx="10571998" cy="970450"/>
          </a:xfrm>
        </p:spPr>
        <p:txBody>
          <a:bodyPr/>
          <a:lstStyle/>
          <a:p>
            <a:r>
              <a:rPr lang="en-US" dirty="0"/>
              <a:t>Results, Findings, Challenges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96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13"/>
    </mc:Choice>
    <mc:Fallback>
      <p:transition spd="slow" advTm="431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AB149-B447-AF4B-8887-B5326C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61418" cy="966158"/>
          </a:xfrm>
        </p:spPr>
        <p:txBody>
          <a:bodyPr anchor="t"/>
          <a:lstStyle/>
          <a:p>
            <a:pPr algn="l"/>
            <a:r>
              <a:rPr lang="en-US" dirty="0"/>
              <a:t>Conclusion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EDE8E-EB7C-6548-9161-48A7D91BC726}"/>
              </a:ext>
            </a:extLst>
          </p:cNvPr>
          <p:cNvSpPr txBox="1"/>
          <p:nvPr/>
        </p:nvSpPr>
        <p:spPr>
          <a:xfrm>
            <a:off x="1155939" y="966158"/>
            <a:ext cx="9558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aimed to train a model to predict bounding boxes based on provided images and then predict whether each image was a dog or cat as a classification step, using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and neural networks. Image classification is a complex machine learning problem. Focusing on a subset of data allowed a short-term project to be approachable. Class prediction based on bounding-boxes alone doesn’t seem to indicate a high probability of success. We achieved about 53% accuracy for classification and box prediction, and 80% accuracy on classification-only convolutional neural net models. Time and hardware (GPU) limitations affected our progress. Though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makes certain aspects of dataset splitting and neural net model training simpler, tensor datasets and correctly matching layer input and output can be complex to work with, especially with network/remote GPU tools. Next steps would involve transfer learning with a pretrained model, which we did not have sufficient time to perform.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CCBF7-0D7F-C549-9FC2-12576C6F63CC}"/>
              </a:ext>
            </a:extLst>
          </p:cNvPr>
          <p:cNvSpPr txBox="1"/>
          <p:nvPr/>
        </p:nvSpPr>
        <p:spPr>
          <a:xfrm>
            <a:off x="5624186" y="4271375"/>
            <a:ext cx="280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 words exactly....</a:t>
            </a:r>
          </a:p>
        </p:txBody>
      </p:sp>
    </p:spTree>
    <p:extLst>
      <p:ext uri="{BB962C8B-B14F-4D97-AF65-F5344CB8AC3E}">
        <p14:creationId xmlns:p14="http://schemas.microsoft.com/office/powerpoint/2010/main" val="41583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6"/>
    </mc:Choice>
    <mc:Fallback xmlns="">
      <p:transition spd="slow" advTm="612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{E3CCE0F9-7312-F044-AAC1-BA0254039AF1}tf10001121</Template>
  <TotalTime>1227</TotalTime>
  <Words>1351</Words>
  <Application>Microsoft Macintosh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Quotable</vt:lpstr>
      <vt:lpstr>AML I526 Spring 2021 Group 2 Final Submission Cats vs Dogs Classification and Prediction (CaDoD)</vt:lpstr>
      <vt:lpstr>Abstract</vt:lpstr>
      <vt:lpstr>Overview</vt:lpstr>
      <vt:lpstr>Purpose - Why?</vt:lpstr>
      <vt:lpstr>Project activities – What?</vt:lpstr>
      <vt:lpstr>Methodologies – How?</vt:lpstr>
      <vt:lpstr>Results, Findings, 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L Madar</dc:creator>
  <cp:lastModifiedBy>Lauren L Madar</cp:lastModifiedBy>
  <cp:revision>62</cp:revision>
  <dcterms:created xsi:type="dcterms:W3CDTF">2021-04-18T01:32:44Z</dcterms:created>
  <dcterms:modified xsi:type="dcterms:W3CDTF">2021-05-04T20:46:23Z</dcterms:modified>
</cp:coreProperties>
</file>