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4" r:id="rId4"/>
    <p:sldId id="269" r:id="rId5"/>
    <p:sldId id="258" r:id="rId6"/>
    <p:sldId id="267" r:id="rId7"/>
    <p:sldId id="263" r:id="rId8"/>
    <p:sldId id="259" r:id="rId9"/>
    <p:sldId id="260" r:id="rId10"/>
    <p:sldId id="268" r:id="rId11"/>
    <p:sldId id="261" r:id="rId12"/>
    <p:sldId id="265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116"/>
  </p:normalViewPr>
  <p:slideViewPr>
    <p:cSldViewPr snapToGrid="0" snapToObjects="1">
      <p:cViewPr>
        <p:scale>
          <a:sx n="112" d="100"/>
          <a:sy n="112" d="100"/>
        </p:scale>
        <p:origin x="1120" y="21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– do not add to it, it is exactly 150 words!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7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Overview of images (i.e. count of cat images, dog images, total images, memory size of images, etc..)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Other useful text-based analysis (as opposed to graphic-based)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preview and a small sample of images before and after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1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Preprocessing images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input Image size (w, h)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Loss function used (data loss and regularization parts) in latex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Number of experiments conducted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Experiment table with the following details per experiment: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Baseline experiment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The families of input features used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For train/valid/test record the following in a Pandas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kins.benjamin@gmail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.barghan@gmail.com" TargetMode="External"/><Relationship Id="rId5" Type="http://schemas.openxmlformats.org/officeDocument/2006/relationships/hyperlink" Target="mailto:mwalimbe@iu.edu" TargetMode="External"/><Relationship Id="rId4" Type="http://schemas.openxmlformats.org/officeDocument/2006/relationships/hyperlink" Target="mailto:laurenmadar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Phase 1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42" y="5151728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>
                <a:hlinkClick r:id="rId3"/>
              </a:rPr>
              <a:t>perkins.benjamin@gmail.com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Lauren Madar				</a:t>
            </a:r>
            <a:r>
              <a:rPr lang="en-US" dirty="0">
                <a:hlinkClick r:id="rId4"/>
              </a:rPr>
              <a:t>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</a:t>
            </a:r>
            <a:r>
              <a:rPr lang="en-US" dirty="0">
                <a:hlinkClick r:id="rId5"/>
              </a:rPr>
              <a:t>mwalimbe@iu.edu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</a:t>
            </a:r>
            <a:r>
              <a:rPr lang="en-US" dirty="0">
                <a:hlinkClick r:id="rId6"/>
              </a:rPr>
              <a:t>s.barghan@gmail.com</a:t>
            </a:r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Mangesh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Bounding Box Prediction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40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b="1" dirty="0"/>
              <a:t>Classification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299546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Mangesh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Bounding Box Prediction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40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models evaluated with </a:t>
            </a:r>
            <a:r>
              <a:rPr lang="en-US" dirty="0" err="1"/>
              <a:t>GridSearchCV</a:t>
            </a:r>
            <a:r>
              <a:rPr lang="en-US" dirty="0"/>
              <a:t> and different alpha parameters and KNN parameters (in order of performance)</a:t>
            </a:r>
          </a:p>
          <a:p>
            <a:r>
              <a:rPr lang="en-US" dirty="0"/>
              <a:t>Lasso Linear Regression *</a:t>
            </a:r>
          </a:p>
          <a:p>
            <a:r>
              <a:rPr lang="en-US" dirty="0"/>
              <a:t>K Nearest Neighbor</a:t>
            </a:r>
          </a:p>
          <a:p>
            <a:r>
              <a:rPr lang="en-US" dirty="0"/>
              <a:t>Ridge Linear Regression</a:t>
            </a:r>
          </a:p>
          <a:p>
            <a:pPr marL="0" indent="0">
              <a:buNone/>
            </a:pPr>
            <a:r>
              <a:rPr lang="en-US" dirty="0"/>
              <a:t>* winner with alpha = 1 during subset training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Winning model (along with its params) placed into the localization pipeline.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b="1" dirty="0"/>
              <a:t>Classification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SKLearn</a:t>
            </a:r>
            <a:r>
              <a:rPr lang="en-US" dirty="0"/>
              <a:t> Logistic Regression model</a:t>
            </a:r>
          </a:p>
          <a:p>
            <a:r>
              <a:rPr lang="en-US" dirty="0"/>
              <a:t>Homegrown Logistic Regression model using gradient descent</a:t>
            </a:r>
          </a:p>
          <a:p>
            <a:pPr marL="0" indent="0">
              <a:buNone/>
            </a:pPr>
            <a:r>
              <a:rPr lang="en-US" dirty="0"/>
              <a:t>We did not have sufficient time to perform CV on these two models, but ran them both through training and test sets to compare predictions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9281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Outcomes to be discussed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Discussion for any of the results to the left</a:t>
            </a:r>
          </a:p>
        </p:txBody>
      </p:sp>
    </p:spTree>
    <p:extLst>
      <p:ext uri="{BB962C8B-B14F-4D97-AF65-F5344CB8AC3E}">
        <p14:creationId xmlns:p14="http://schemas.microsoft.com/office/powerpoint/2010/main" val="365658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567270" cy="36596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Project challenges/difficulties</a:t>
            </a:r>
          </a:p>
          <a:p>
            <a:endParaRPr lang="en-US" dirty="0"/>
          </a:p>
          <a:p>
            <a:r>
              <a:rPr lang="en-US" sz="2000" dirty="0"/>
              <a:t>Confusion over which models to use and Phase 1 expectations took time away from coding efforts</a:t>
            </a:r>
          </a:p>
          <a:p>
            <a:r>
              <a:rPr lang="en-US" sz="2000" dirty="0"/>
              <a:t>Not able to perform ideal optimization or cross validation of Homegrown vs </a:t>
            </a:r>
            <a:r>
              <a:rPr lang="en-US" sz="2000" dirty="0" err="1"/>
              <a:t>LogReg</a:t>
            </a:r>
            <a:r>
              <a:rPr lang="en-US" sz="2000" dirty="0"/>
              <a:t> model</a:t>
            </a:r>
          </a:p>
          <a:p>
            <a:r>
              <a:rPr lang="en-US" sz="2000" dirty="0"/>
              <a:t>Pipelines not optimized, unable to debug Feature Union in time for ideal flow from </a:t>
            </a:r>
            <a:r>
              <a:rPr lang="en-US" sz="2000" dirty="0" err="1"/>
              <a:t>bbox</a:t>
            </a:r>
            <a:r>
              <a:rPr lang="en-US" sz="2000" dirty="0"/>
              <a:t> predict &gt; feature engineering &gt; class predict</a:t>
            </a:r>
          </a:p>
        </p:txBody>
      </p:sp>
    </p:spTree>
    <p:extLst>
      <p:ext uri="{BB962C8B-B14F-4D97-AF65-F5344CB8AC3E}">
        <p14:creationId xmlns:p14="http://schemas.microsoft.com/office/powerpoint/2010/main" val="183717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DCA8-3A3A-A244-9131-8F06A16B2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dirty="0"/>
              <a:t>Develop  unsupervised machine learning models in </a:t>
            </a:r>
            <a:r>
              <a:rPr lang="en-US" dirty="0" err="1"/>
              <a:t>PyTorch</a:t>
            </a:r>
            <a:br>
              <a:rPr lang="en-US" dirty="0"/>
            </a:br>
            <a:r>
              <a:rPr lang="en-US" dirty="0"/>
              <a:t>to better predict bounding boxes and image classes.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should be 150 words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project focus &amp; why important.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hypothesis.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Summarize main points.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Significance of results?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of project (next steps) &amp; closing thoughts.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 fundamental tasks in classifying images is object detection within images. Algorithms often employ a ‘bounding box’ tool. To study bounding boxes, our team first evaluated 3 models with </a:t>
            </a:r>
            <a:r>
              <a:rPr lang="en-US" sz="1600" dirty="0" err="1"/>
              <a:t>GridSearchCV</a:t>
            </a:r>
            <a:r>
              <a:rPr lang="en-US" sz="1600" dirty="0"/>
              <a:t>, to be trained on existing bounding box data for the purpose of predicting bounding boxes.  The best model was used for bounding box prediction.</a:t>
            </a:r>
          </a:p>
          <a:p>
            <a:endParaRPr lang="en-US" sz="1600" dirty="0"/>
          </a:p>
          <a:p>
            <a:r>
              <a:rPr lang="en-US" sz="1600" dirty="0"/>
              <a:t>A feature engineering pipeline was created to generate additional numeric features from </a:t>
            </a:r>
            <a:r>
              <a:rPr lang="en-US" sz="1600" dirty="0" err="1"/>
              <a:t>bbox</a:t>
            </a:r>
            <a:r>
              <a:rPr lang="en-US" sz="1600" dirty="0"/>
              <a:t> inputs, and then transformed predictions from the </a:t>
            </a:r>
            <a:r>
              <a:rPr lang="en-US" sz="1600" dirty="0" err="1"/>
              <a:t>bbox</a:t>
            </a:r>
            <a:r>
              <a:rPr lang="en-US" sz="1600" dirty="0"/>
              <a:t> model for later use in training our classifier.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Next, images were classified </a:t>
            </a:r>
            <a:r>
              <a:rPr lang="en-US" sz="1600" dirty="0" err="1"/>
              <a:t>as‘cat</a:t>
            </a:r>
            <a:r>
              <a:rPr lang="en-US" sz="1600" dirty="0"/>
              <a:t>’ or ‘dog’ by two logistic regression models, </a:t>
            </a:r>
            <a:r>
              <a:rPr lang="en-US" sz="1600" dirty="0" err="1"/>
              <a:t>SciKitLearn</a:t>
            </a:r>
            <a:r>
              <a:rPr lang="en-US" sz="1600" dirty="0"/>
              <a:t> </a:t>
            </a:r>
            <a:r>
              <a:rPr lang="en-US" sz="1600" dirty="0" err="1"/>
              <a:t>LogisticRegression</a:t>
            </a:r>
            <a:r>
              <a:rPr lang="en-US" sz="1600" dirty="0"/>
              <a:t> and a homegrown model, which we evaluated with gradient descent. These models were compared across several scoring methods.</a:t>
            </a:r>
          </a:p>
          <a:p>
            <a:endParaRPr lang="en-US" sz="1600" dirty="0"/>
          </a:p>
          <a:p>
            <a:r>
              <a:rPr lang="en-US" sz="1600" dirty="0"/>
              <a:t>In order to study model performance, we implemented a confusion matrix and studied the area under the curve. Pipelines included localization prediction, feature engineering, and classifier pipelines.  We obtained accuracy of 52% with the homegrown model.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next few sections we will describe: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Data, EDA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Pipelines and Feature Engineering-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Mangesh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Metrics, Results &amp; Discussion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 &amp; Next Steps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59" y="935829"/>
            <a:ext cx="10571998" cy="576262"/>
          </a:xfrm>
        </p:spPr>
        <p:txBody>
          <a:bodyPr anchor="t"/>
          <a:lstStyle/>
          <a:p>
            <a:r>
              <a:rPr lang="en-US" sz="3600" dirty="0"/>
              <a:t>Data – Description and Statistics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2" y="2210137"/>
            <a:ext cx="5189856" cy="3659674"/>
          </a:xfrm>
        </p:spPr>
        <p:txBody>
          <a:bodyPr>
            <a:normAutofit/>
          </a:bodyPr>
          <a:lstStyle/>
          <a:p>
            <a:r>
              <a:rPr lang="en-US" dirty="0"/>
              <a:t>12966 images varying in </a:t>
            </a:r>
            <a:r>
              <a:rPr lang="en-US" dirty="0" err="1"/>
              <a:t>filesize</a:t>
            </a:r>
            <a:r>
              <a:rPr lang="en-US" dirty="0"/>
              <a:t> from</a:t>
            </a:r>
          </a:p>
          <a:p>
            <a:r>
              <a:rPr lang="en-US" dirty="0"/>
              <a:t>Describe bounding box points being provided as % of image width</a:t>
            </a:r>
          </a:p>
          <a:p>
            <a:r>
              <a:rPr lang="en-US" dirty="0"/>
              <a:t>Variety of image shapes and the problems that creates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F909B7-58B3-B740-A4B4-AAAC0CC9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3" y="4182491"/>
            <a:ext cx="5687085" cy="23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08" y="1123639"/>
            <a:ext cx="10571998" cy="576262"/>
          </a:xfrm>
        </p:spPr>
        <p:txBody>
          <a:bodyPr anchor="t"/>
          <a:lstStyle/>
          <a:p>
            <a:r>
              <a:rPr lang="en-US" sz="3600" dirty="0"/>
              <a:t>Data Tasks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595" y="2387671"/>
            <a:ext cx="11049025" cy="3659674"/>
          </a:xfrm>
        </p:spPr>
        <p:txBody>
          <a:bodyPr>
            <a:normAutofit/>
          </a:bodyPr>
          <a:lstStyle/>
          <a:p>
            <a:r>
              <a:rPr lang="en-US" dirty="0"/>
              <a:t>Import CSV</a:t>
            </a:r>
          </a:p>
          <a:p>
            <a:r>
              <a:rPr lang="en-US" dirty="0"/>
              <a:t>Unzip and import images &amp; examine width, height, ratios, </a:t>
            </a:r>
            <a:r>
              <a:rPr lang="en-US" dirty="0" err="1"/>
              <a:t>filesize</a:t>
            </a:r>
            <a:r>
              <a:rPr lang="en-US" dirty="0"/>
              <a:t>, etc.</a:t>
            </a:r>
          </a:p>
          <a:p>
            <a:r>
              <a:rPr lang="en-US" dirty="0"/>
              <a:t>Resize images to 128x128 as normalization</a:t>
            </a:r>
          </a:p>
          <a:p>
            <a:r>
              <a:rPr lang="en-US" dirty="0"/>
              <a:t>Convert resized image data to a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/>
              <a:t>Save resized images, bounding box points and image labels to </a:t>
            </a:r>
            <a:r>
              <a:rPr lang="en-US" dirty="0" err="1"/>
              <a:t>numpy</a:t>
            </a:r>
            <a:r>
              <a:rPr lang="en-US" dirty="0"/>
              <a:t> files as a checkpoint</a:t>
            </a:r>
          </a:p>
          <a:p>
            <a:r>
              <a:rPr lang="en-US" dirty="0"/>
              <a:t>Exploratory Data Analysis </a:t>
            </a:r>
          </a:p>
          <a:p>
            <a:r>
              <a:rPr lang="en-US" dirty="0"/>
              <a:t>Feature engineering, create additional columns from bounding box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YMax</a:t>
            </a:r>
            <a:endParaRPr lang="en-US" dirty="0"/>
          </a:p>
          <a:p>
            <a:r>
              <a:rPr lang="en-US" dirty="0"/>
              <a:t>Train/Test split data</a:t>
            </a:r>
          </a:p>
        </p:txBody>
      </p:sp>
    </p:spTree>
    <p:extLst>
      <p:ext uri="{BB962C8B-B14F-4D97-AF65-F5344CB8AC3E}">
        <p14:creationId xmlns:p14="http://schemas.microsoft.com/office/powerpoint/2010/main" val="416428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" y="113983"/>
            <a:ext cx="3246120" cy="411798"/>
          </a:xfrm>
        </p:spPr>
        <p:txBody>
          <a:bodyPr/>
          <a:lstStyle/>
          <a:p>
            <a:r>
              <a:rPr lang="en-US" sz="1800" b="0" dirty="0"/>
              <a:t>Data Dictionary</a:t>
            </a:r>
            <a:r>
              <a:rPr lang="en-US" sz="1100" b="0" dirty="0"/>
              <a:t>- </a:t>
            </a:r>
            <a:r>
              <a:rPr lang="en-US" sz="18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3A0FCA-FD9C-244E-AABD-6D319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55495"/>
              </p:ext>
            </p:extLst>
          </p:nvPr>
        </p:nvGraphicFramePr>
        <p:xfrm>
          <a:off x="414549" y="651510"/>
          <a:ext cx="11088631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94">
                  <a:extLst>
                    <a:ext uri="{9D8B030D-6E8A-4147-A177-3AD203B41FA5}">
                      <a16:colId xmlns:a16="http://schemas.microsoft.com/office/drawing/2014/main" val="3429861605"/>
                    </a:ext>
                  </a:extLst>
                </a:gridCol>
                <a:gridCol w="6044627">
                  <a:extLst>
                    <a:ext uri="{9D8B030D-6E8A-4147-A177-3AD203B41FA5}">
                      <a16:colId xmlns:a16="http://schemas.microsoft.com/office/drawing/2014/main" val="34438484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948178988"/>
                    </a:ext>
                  </a:extLst>
                </a:gridCol>
                <a:gridCol w="964719">
                  <a:extLst>
                    <a:ext uri="{9D8B030D-6E8A-4147-A177-3AD203B41FA5}">
                      <a16:colId xmlns:a16="http://schemas.microsoft.com/office/drawing/2014/main" val="2802357095"/>
                    </a:ext>
                  </a:extLst>
                </a:gridCol>
                <a:gridCol w="880111">
                  <a:extLst>
                    <a:ext uri="{9D8B030D-6E8A-4147-A177-3AD203B41FA5}">
                      <a16:colId xmlns:a16="http://schemas.microsoft.com/office/drawing/2014/main" val="125473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Required?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8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original, unresized image data of a cat or dog. Various widths, heights and file sizes.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cadod.tar.gz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bitmap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0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bb_coords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(aka </a:t>
                      </a:r>
                      <a:r>
                        <a:rPr lang="en-US" sz="1200" dirty="0" err="1"/>
                        <a:t>y_bbox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XMin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YMin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XMax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YMax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The (</a:t>
                      </a:r>
                      <a:r>
                        <a:rPr lang="en-US" sz="1100" dirty="0" err="1"/>
                        <a:t>x,y</a:t>
                      </a:r>
                      <a:r>
                        <a:rPr lang="en-US" sz="1100" dirty="0"/>
                        <a:t>) points of the upper left and lower right boundaries of an object to be classified as a cat or dog in the resized image. Represents a percentage of the width, not actual pixels. Acts as ground truth for the localization model and as training data for the classification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localization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%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between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0 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resized_image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128x128 pixel resized version of the original image data, for normalization purposes.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bitmap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img_npy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</a:t>
                      </a:r>
                      <a:r>
                        <a:rPr lang="en-US" sz="1100" dirty="0" err="1"/>
                        <a:t>numpy</a:t>
                      </a:r>
                      <a:r>
                        <a:rPr lang="en-US" sz="1100" dirty="0"/>
                        <a:t> array of image data (int) based on the resized image.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label (aka </a:t>
                      </a:r>
                      <a:r>
                        <a:rPr lang="en-US" sz="1200" dirty="0" err="1"/>
                        <a:t>y_label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classification label, ‘cat’ or ‘dog’ (also encoded to 0 or 1), used as ground truth for training the classification model.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Also, the output prediction from the classification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</a:t>
                      </a:r>
                    </a:p>
                    <a:p>
                      <a:r>
                        <a:rPr lang="en-US" sz="1200" dirty="0"/>
                        <a:t>int 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1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bb_meta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bbox_w_percent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bbox_h_percent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bbox_centerX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bbox_centerY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bbox_area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(float between 0 and 1 as percentages)</a:t>
                      </a:r>
                      <a:br>
                        <a:rPr lang="en-US" sz="1100" dirty="0"/>
                      </a:br>
                      <a:r>
                        <a:rPr lang="en-US" sz="1100" b="1" dirty="0" err="1"/>
                        <a:t>bb_touch_left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bb_touch_right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bb_touch_top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bb_touch_bottom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(int 0 or 1) </a:t>
                      </a:r>
                      <a:r>
                        <a:rPr lang="en-US" sz="1100" b="1" dirty="0" err="1"/>
                        <a:t>num_touch_edges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(int from 0 to 4)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Metadata generated using </a:t>
                      </a:r>
                      <a:r>
                        <a:rPr lang="en-US" sz="1100" b="1" dirty="0" err="1"/>
                        <a:t>bb_coords</a:t>
                      </a:r>
                      <a:r>
                        <a:rPr lang="en-US" sz="1100" dirty="0"/>
                        <a:t>. Float values are dimensional percentages or locations, and ‘</a:t>
                      </a:r>
                      <a:r>
                        <a:rPr lang="en-US" sz="1100" dirty="0" err="1"/>
                        <a:t>bb_touch</a:t>
                      </a:r>
                      <a:r>
                        <a:rPr lang="en-US" sz="1100" dirty="0"/>
                        <a:t>’ items are 0 if false and 1 if true.</a:t>
                      </a:r>
                    </a:p>
                    <a:p>
                      <a:r>
                        <a:rPr lang="en-US" sz="1100" dirty="0" err="1"/>
                        <a:t>num_touch_edges</a:t>
                      </a:r>
                      <a:r>
                        <a:rPr lang="en-US" sz="1100" dirty="0"/>
                        <a:t> is total number of ‘touching edges’ min 0 and max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engineering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% between 0 and 1, or int 0/1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or int 0..4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7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XClick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XClick1X, XClick1Y, XClick2X, XClick2Y, XClick3X, XClick3Y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The (</a:t>
                      </a:r>
                      <a:r>
                        <a:rPr lang="en-US" sz="1100" dirty="0" err="1"/>
                        <a:t>x,y</a:t>
                      </a:r>
                      <a:r>
                        <a:rPr lang="en-US" sz="1100" dirty="0"/>
                        <a:t>) points that a human reviewer marked as ‘outer features’ when using a bounding box tool. These points can be any order and any shape, and are used to determine a rectangular bounding box. These points are contained by the bounding box in </a:t>
                      </a:r>
                      <a:r>
                        <a:rPr lang="en-US" sz="1100" dirty="0" err="1"/>
                        <a:t>bb_coords</a:t>
                      </a:r>
                      <a:r>
                        <a:rPr lang="en-US" sz="1100" dirty="0"/>
                        <a:t> above. Not present for all provided images.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float, %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between</a:t>
                      </a:r>
                    </a:p>
                    <a:p>
                      <a:r>
                        <a:rPr lang="en-US" sz="1200" dirty="0"/>
                        <a:t>0 and 1</a:t>
                      </a:r>
                    </a:p>
                    <a:p>
                      <a:r>
                        <a:rPr lang="en-US" sz="1200" dirty="0"/>
                        <a:t>or -1 if not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3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other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Source</a:t>
                      </a:r>
                      <a:r>
                        <a:rPr lang="en-US" sz="1100" dirty="0"/>
                        <a:t> (string “</a:t>
                      </a:r>
                      <a:r>
                        <a:rPr lang="en-US" sz="1100" dirty="0" err="1"/>
                        <a:t>xclick</a:t>
                      </a:r>
                      <a:r>
                        <a:rPr lang="en-US" sz="1100" dirty="0"/>
                        <a:t>” or “</a:t>
                      </a:r>
                      <a:r>
                        <a:rPr lang="en-US" sz="1100" dirty="0" err="1"/>
                        <a:t>activemil</a:t>
                      </a:r>
                      <a:r>
                        <a:rPr lang="en-US" sz="1100" dirty="0"/>
                        <a:t>”)</a:t>
                      </a:r>
                      <a:br>
                        <a:rPr lang="en-US" sz="1100" dirty="0"/>
                      </a:br>
                      <a:r>
                        <a:rPr lang="en-US" sz="1100" b="1" dirty="0" err="1"/>
                        <a:t>IsOccluded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IsTruncated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IsGroup</a:t>
                      </a:r>
                      <a:r>
                        <a:rPr lang="en-US" sz="1100" b="1" dirty="0"/>
                        <a:t>, </a:t>
                      </a:r>
                      <a:r>
                        <a:rPr lang="en-US" sz="1100" b="1" dirty="0" err="1"/>
                        <a:t>IsDepiction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(int 0 or 1)</a:t>
                      </a:r>
                      <a:br>
                        <a:rPr lang="en-US" sz="1100" dirty="0"/>
                      </a:br>
                      <a:r>
                        <a:rPr lang="en-US" sz="1100" b="1" dirty="0"/>
                        <a:t>Confidence</a:t>
                      </a:r>
                      <a:r>
                        <a:rPr lang="en-US" sz="1100" dirty="0"/>
                        <a:t> (set to 1 for every 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cadod.csv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 or</a:t>
                      </a:r>
                    </a:p>
                    <a:p>
                      <a:r>
                        <a:rPr lang="en-US" sz="1200" dirty="0"/>
                        <a:t>int 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6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A86-9F58-EB42-9DEF-D6FF4A2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Bounding Box Details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C159-BD20-2D4A-8FDF-A3D23348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2003425"/>
            <a:ext cx="5189857" cy="576262"/>
          </a:xfrm>
        </p:spPr>
        <p:txBody>
          <a:bodyPr/>
          <a:lstStyle/>
          <a:p>
            <a:pPr algn="l"/>
            <a:r>
              <a:rPr lang="en-US" dirty="0"/>
              <a:t>Example Image, annotated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16D99E-CDF4-EA40-A23C-2A42BFA2D909}"/>
              </a:ext>
            </a:extLst>
          </p:cNvPr>
          <p:cNvSpPr txBox="1">
            <a:spLocks/>
          </p:cNvSpPr>
          <p:nvPr/>
        </p:nvSpPr>
        <p:spPr>
          <a:xfrm>
            <a:off x="5615980" y="2018030"/>
            <a:ext cx="432078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Bounding Box Attributes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BC57DAB-A8FE-624E-ABF4-DC93C598EA19}"/>
              </a:ext>
            </a:extLst>
          </p:cNvPr>
          <p:cNvSpPr txBox="1">
            <a:spLocks/>
          </p:cNvSpPr>
          <p:nvPr/>
        </p:nvSpPr>
        <p:spPr>
          <a:xfrm>
            <a:off x="6096000" y="2751138"/>
            <a:ext cx="5894070" cy="3908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XClick</a:t>
            </a:r>
            <a:r>
              <a:rPr lang="en-US" sz="1600" dirty="0"/>
              <a:t> attributes are coordinates that a human reviewer clicked on an image to choose 4 ‘outer’ feature points, any order, </a:t>
            </a:r>
            <a:r>
              <a:rPr lang="en-US" sz="1600" dirty="0" err="1"/>
              <a:t>eg</a:t>
            </a:r>
            <a:r>
              <a:rPr lang="en-US" sz="1600" dirty="0"/>
              <a:t> tips of ears and paws</a:t>
            </a:r>
            <a:br>
              <a:rPr lang="en-US" sz="1600" dirty="0"/>
            </a:br>
            <a:r>
              <a:rPr lang="en-US" sz="1600" dirty="0"/>
              <a:t>(shown here as 4 circles with plusses     )</a:t>
            </a:r>
          </a:p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YMax</a:t>
            </a:r>
            <a:r>
              <a:rPr lang="en-US" sz="1600" dirty="0"/>
              <a:t> points are the bounding box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upper left </a:t>
            </a:r>
            <a:r>
              <a:rPr lang="en-US" sz="1600" dirty="0"/>
              <a:t>and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lower right </a:t>
            </a:r>
            <a:r>
              <a:rPr lang="en-US" sz="1600" dirty="0"/>
              <a:t>points that contain all of the </a:t>
            </a:r>
            <a:r>
              <a:rPr lang="en-US" sz="1600" dirty="0" err="1"/>
              <a:t>XClick</a:t>
            </a:r>
            <a:r>
              <a:rPr lang="en-US" sz="1600" dirty="0"/>
              <a:t> points (shown here plotted as   a red box  )</a:t>
            </a:r>
          </a:p>
          <a:p>
            <a:r>
              <a:rPr lang="en-US" sz="1400" dirty="0"/>
              <a:t>Each of these bounding boxes and the class information is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as good </a:t>
            </a:r>
            <a:r>
              <a:rPr lang="en-US" sz="1400" dirty="0"/>
              <a:t>as the human’s interpretation (examples: raccoon labeled as dog, inaccurate bounding boxes)</a:t>
            </a:r>
          </a:p>
          <a:p>
            <a:r>
              <a:rPr lang="en-US" sz="1400" dirty="0"/>
              <a:t>We decided to perform feature engineering to determine the width, center point, and height of the bounding boxes.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DD94E-1819-4B4F-BDAC-D68D74B8C13B}"/>
              </a:ext>
            </a:extLst>
          </p:cNvPr>
          <p:cNvSpPr/>
          <p:nvPr/>
        </p:nvSpPr>
        <p:spPr>
          <a:xfrm>
            <a:off x="10093959" y="3577318"/>
            <a:ext cx="171450" cy="1646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0DAFB-A1B5-D949-8F01-98C64B7D3C12}"/>
              </a:ext>
            </a:extLst>
          </p:cNvPr>
          <p:cNvSpPr/>
          <p:nvPr/>
        </p:nvSpPr>
        <p:spPr>
          <a:xfrm flipV="1">
            <a:off x="10539096" y="4390708"/>
            <a:ext cx="1096643" cy="297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921B1-3D25-C140-93B1-15755F4196C5}"/>
              </a:ext>
            </a:extLst>
          </p:cNvPr>
          <p:cNvGrpSpPr/>
          <p:nvPr/>
        </p:nvGrpSpPr>
        <p:grpSpPr>
          <a:xfrm>
            <a:off x="1619250" y="2751138"/>
            <a:ext cx="3657600" cy="3721100"/>
            <a:chOff x="1973580" y="2802890"/>
            <a:chExt cx="3657600" cy="3721100"/>
          </a:xfrm>
        </p:grpSpPr>
        <p:pic>
          <p:nvPicPr>
            <p:cNvPr id="6" name="Picture 5" descr="A picture containing text, cat, monitor, screen&#10;&#10;Description automatically generated">
              <a:extLst>
                <a:ext uri="{FF2B5EF4-FFF2-40B4-BE49-F238E27FC236}">
                  <a16:creationId xmlns:a16="http://schemas.microsoft.com/office/drawing/2014/main" id="{0D60C05E-1C17-324A-AD33-EE8ADD0E4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3580" y="2802890"/>
              <a:ext cx="3657600" cy="37211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45DA13-B899-CD4D-9D98-FDEF03D898D6}"/>
                </a:ext>
              </a:extLst>
            </p:cNvPr>
            <p:cNvSpPr/>
            <p:nvPr/>
          </p:nvSpPr>
          <p:spPr>
            <a:xfrm>
              <a:off x="2395221" y="3421380"/>
              <a:ext cx="2451735" cy="26365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7B1CB4-C6BF-674F-AC1D-5DDED05AD254}"/>
                </a:ext>
              </a:extLst>
            </p:cNvPr>
            <p:cNvSpPr/>
            <p:nvPr/>
          </p:nvSpPr>
          <p:spPr>
            <a:xfrm>
              <a:off x="2581911" y="3346655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E959D4-619F-9F46-9F85-3AA5FF7AB5B5}"/>
                </a:ext>
              </a:extLst>
            </p:cNvPr>
            <p:cNvSpPr/>
            <p:nvPr/>
          </p:nvSpPr>
          <p:spPr>
            <a:xfrm>
              <a:off x="4742818" y="3882594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A81CBD-D06F-F04C-9D6E-757EA22F3894}"/>
                </a:ext>
              </a:extLst>
            </p:cNvPr>
            <p:cNvSpPr/>
            <p:nvPr/>
          </p:nvSpPr>
          <p:spPr>
            <a:xfrm>
              <a:off x="3261997" y="5967936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A37924-150A-FF49-8B68-A6D1B378B5DD}"/>
                </a:ext>
              </a:extLst>
            </p:cNvPr>
            <p:cNvSpPr/>
            <p:nvPr/>
          </p:nvSpPr>
          <p:spPr>
            <a:xfrm>
              <a:off x="2309496" y="5212080"/>
              <a:ext cx="171450" cy="1646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+</a:t>
              </a:r>
            </a:p>
          </p:txBody>
        </p:sp>
      </p:grpSp>
      <p:sp>
        <p:nvSpPr>
          <p:cNvPr id="22" name="Left Arrow 21">
            <a:extLst>
              <a:ext uri="{FF2B5EF4-FFF2-40B4-BE49-F238E27FC236}">
                <a16:creationId xmlns:a16="http://schemas.microsoft.com/office/drawing/2014/main" id="{A65A21FF-3596-F44F-9086-4FD3CD894AE8}"/>
              </a:ext>
            </a:extLst>
          </p:cNvPr>
          <p:cNvSpPr/>
          <p:nvPr/>
        </p:nvSpPr>
        <p:spPr>
          <a:xfrm>
            <a:off x="4608831" y="5609806"/>
            <a:ext cx="1651000" cy="777444"/>
          </a:xfrm>
          <a:prstGeom prst="leftArrow">
            <a:avLst>
              <a:gd name="adj1" fmla="val 5294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XMax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YMax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6846DCA-1AA4-2541-8646-24D738C50BEF}"/>
              </a:ext>
            </a:extLst>
          </p:cNvPr>
          <p:cNvSpPr/>
          <p:nvPr/>
        </p:nvSpPr>
        <p:spPr>
          <a:xfrm>
            <a:off x="288290" y="2943906"/>
            <a:ext cx="1635126" cy="901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XMin</a:t>
            </a:r>
            <a:r>
              <a:rPr lang="en-US" sz="1400" b="1" dirty="0">
                <a:solidFill>
                  <a:schemeClr val="tx1"/>
                </a:solidFill>
              </a:rPr>
              <a:t>,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YMin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FFADC-6370-2B4E-90F2-4D5CAEF34A93}"/>
              </a:ext>
            </a:extLst>
          </p:cNvPr>
          <p:cNvSpPr/>
          <p:nvPr/>
        </p:nvSpPr>
        <p:spPr>
          <a:xfrm>
            <a:off x="1916429" y="3294903"/>
            <a:ext cx="254002" cy="22526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63D468-948C-C04A-8F5E-F4EB743106EE}"/>
              </a:ext>
            </a:extLst>
          </p:cNvPr>
          <p:cNvSpPr/>
          <p:nvPr/>
        </p:nvSpPr>
        <p:spPr>
          <a:xfrm>
            <a:off x="4354829" y="5893323"/>
            <a:ext cx="254002" cy="225265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Engineering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Correlation, Missing Data,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908454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908454"/>
          </a:xfrm>
        </p:spPr>
        <p:txBody>
          <a:bodyPr>
            <a:normAutofit/>
          </a:bodyPr>
          <a:lstStyle/>
          <a:p>
            <a:r>
              <a:rPr lang="en-US" dirty="0"/>
              <a:t>Describe transformer</a:t>
            </a:r>
          </a:p>
        </p:txBody>
      </p:sp>
    </p:spTree>
    <p:extLst>
      <p:ext uri="{BB962C8B-B14F-4D97-AF65-F5344CB8AC3E}">
        <p14:creationId xmlns:p14="http://schemas.microsoft.com/office/powerpoint/2010/main" val="123454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B60-0A8C-9C4B-A752-E6E560B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F00A-B562-A54D-BF9D-1AE3FA38C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5454-C76B-DC4E-8B7F-B8A3CFDCD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D62E-D885-B34E-9B41-F0582374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7803-017A-6C43-8965-23235FD67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358</TotalTime>
  <Words>2628</Words>
  <Application>Microsoft Macintosh PowerPoint</Application>
  <PresentationFormat>Widescreen</PresentationFormat>
  <Paragraphs>197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2</vt:lpstr>
      <vt:lpstr>Quotable</vt:lpstr>
      <vt:lpstr>AML I526 Spring 2021 Group 2 Phase 1 Cats vs Dogs Classification and Prediction</vt:lpstr>
      <vt:lpstr>Abstract</vt:lpstr>
      <vt:lpstr>Overview</vt:lpstr>
      <vt:lpstr>Data – Description and Statistics</vt:lpstr>
      <vt:lpstr>Data Tasks</vt:lpstr>
      <vt:lpstr>Data Dictionary- Lauren</vt:lpstr>
      <vt:lpstr>Data: Bounding Box Details - Lauren</vt:lpstr>
      <vt:lpstr>EDA and Feature Engineering - Lauren</vt:lpstr>
      <vt:lpstr>Pipelines - Lauren</vt:lpstr>
      <vt:lpstr>Models - Mangesh</vt:lpstr>
      <vt:lpstr>Models - Mangesh</vt:lpstr>
      <vt:lpstr>Metrics, Results, Discussion - Ben</vt:lpstr>
      <vt:lpstr>Metrics, Results, Discussion - Ben</vt:lpstr>
      <vt:lpstr>Conclusion - 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23</cp:revision>
  <dcterms:created xsi:type="dcterms:W3CDTF">2021-04-18T01:32:44Z</dcterms:created>
  <dcterms:modified xsi:type="dcterms:W3CDTF">2021-04-20T20:18:51Z</dcterms:modified>
</cp:coreProperties>
</file>