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64" r:id="rId4"/>
    <p:sldId id="272" r:id="rId5"/>
    <p:sldId id="266" r:id="rId6"/>
    <p:sldId id="274" r:id="rId7"/>
    <p:sldId id="275"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6"/>
    <p:restoredTop sz="89116"/>
  </p:normalViewPr>
  <p:slideViewPr>
    <p:cSldViewPr snapToGrid="0" snapToObjects="1">
      <p:cViewPr varScale="1">
        <p:scale>
          <a:sx n="113" d="100"/>
          <a:sy n="113" d="100"/>
        </p:scale>
        <p:origin x="1024" y="184"/>
      </p:cViewPr>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B6267-2028-3F42-A601-94E7AF39776D}" type="datetimeFigureOut">
              <a:rPr lang="en-US" smtClean="0"/>
              <a:t>5/4/21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2E259-F0C1-274B-BB83-2518BC0EEFC9}" type="slidenum">
              <a:rPr lang="en-US" smtClean="0"/>
              <a:t>‹#›</a:t>
            </a:fld>
            <a:endParaRPr lang="en-US"/>
          </a:p>
        </p:txBody>
      </p:sp>
    </p:spTree>
    <p:extLst>
      <p:ext uri="{BB962C8B-B14F-4D97-AF65-F5344CB8AC3E}">
        <p14:creationId xmlns:p14="http://schemas.microsoft.com/office/powerpoint/2010/main" val="147426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Video and in class </a:t>
            </a:r>
            <a:r>
              <a:rPr lang="en-US" sz="1200" b="0" i="0" kern="1200" dirty="0" err="1">
                <a:solidFill>
                  <a:schemeClr val="tx1"/>
                </a:solidFill>
                <a:effectLst/>
                <a:latin typeface="+mn-lt"/>
                <a:ea typeface="+mn-ea"/>
                <a:cs typeface="+mn-cs"/>
              </a:rPr>
              <a:t>presentationVideo</a:t>
            </a:r>
            <a:r>
              <a:rPr lang="en-US" sz="1200" b="0" i="0" kern="1200" dirty="0">
                <a:solidFill>
                  <a:schemeClr val="tx1"/>
                </a:solidFill>
                <a:effectLst/>
                <a:latin typeface="+mn-lt"/>
                <a:ea typeface="+mn-ea"/>
                <a:cs typeface="+mn-cs"/>
              </a:rPr>
              <a:t> and in class presentation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In-class explanation, and discussion  of your results (as part of final exam period)</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Your video should have a logical and scientific flow to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All team members need to present a part of the video.</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more detail, your video should have a logical and scientific flow to it with main sections for each of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 title slide (with the project name, Group Number, the team member names, and photos).</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a:t>
            </a:fld>
            <a:endParaRPr lang="en-US"/>
          </a:p>
        </p:txBody>
      </p:sp>
    </p:spTree>
    <p:extLst>
      <p:ext uri="{BB962C8B-B14F-4D97-AF65-F5344CB8AC3E}">
        <p14:creationId xmlns:p14="http://schemas.microsoft.com/office/powerpoint/2010/main" val="3846707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DONE – do not add to it, it is exactly 150 words!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Make sure it has an outline slide with good descriptive section headings</a:t>
            </a:r>
            <a:br>
              <a:rPr lang="en-US" dirty="0"/>
            </a:br>
            <a:r>
              <a:rPr lang="en-US" sz="1200" b="0" i="0" kern="1200" dirty="0">
                <a:solidFill>
                  <a:schemeClr val="tx1"/>
                </a:solidFill>
                <a:effectLst/>
                <a:latin typeface="+mn-lt"/>
                <a:ea typeface="+mn-ea"/>
                <a:cs typeface="+mn-cs"/>
              </a:rPr>
              <a:t>-- Team names, photos (already done on Title slide)</a:t>
            </a:r>
            <a:br>
              <a:rPr lang="en-US" dirty="0"/>
            </a:br>
            <a:r>
              <a:rPr lang="en-US" sz="1200" b="0" i="0" kern="1200" dirty="0">
                <a:solidFill>
                  <a:schemeClr val="tx1"/>
                </a:solidFill>
                <a:effectLst/>
                <a:latin typeface="+mn-lt"/>
                <a:ea typeface="+mn-ea"/>
                <a:cs typeface="+mn-cs"/>
              </a:rPr>
              <a:t>-- Project description</a:t>
            </a:r>
            <a:br>
              <a:rPr lang="en-US" dirty="0"/>
            </a:br>
            <a:r>
              <a:rPr lang="en-US" sz="1200" b="0" i="0" kern="1200" dirty="0">
                <a:solidFill>
                  <a:schemeClr val="tx1"/>
                </a:solidFill>
                <a:effectLst/>
                <a:latin typeface="+mn-lt"/>
                <a:ea typeface="+mn-ea"/>
                <a:cs typeface="+mn-cs"/>
              </a:rPr>
              <a:t>-- Some summary visual EDA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AbstractExpectations</a:t>
            </a:r>
            <a:r>
              <a:rPr lang="en-US" sz="1200" b="0" i="0" kern="1200" dirty="0">
                <a:solidFill>
                  <a:schemeClr val="tx1"/>
                </a:solidFill>
                <a:effectLst/>
                <a:latin typeface="+mn-lt"/>
                <a:ea typeface="+mn-ea"/>
                <a:cs typeface="+mn-cs"/>
              </a:rPr>
              <a:t> here are to get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Abstract (150 words approximately describing this phase of the project): that details the problem you are tackling, the main goal of this phase, what you did (main experiments), what were your results/findings (best pipeline and the corresponding public, private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abstract should be compelling and entice the reader to go through the 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should be 3 parts that should be clear in your abstract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Context of the project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Methods used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 Results</a:t>
            </a:r>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2</a:t>
            </a:fld>
            <a:endParaRPr lang="en-US"/>
          </a:p>
        </p:txBody>
      </p:sp>
    </p:spTree>
    <p:extLst>
      <p:ext uri="{BB962C8B-B14F-4D97-AF65-F5344CB8AC3E}">
        <p14:creationId xmlns:p14="http://schemas.microsoft.com/office/powerpoint/2010/main" val="277216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Make sure it has an outline slide with good descriptive section headings</a:t>
            </a:r>
            <a:br>
              <a:rPr lang="en-US" dirty="0"/>
            </a:br>
            <a:r>
              <a:rPr lang="en-US" sz="1200" b="0" i="0" kern="1200" dirty="0">
                <a:solidFill>
                  <a:schemeClr val="tx1"/>
                </a:solidFill>
                <a:effectLst/>
                <a:latin typeface="+mn-lt"/>
                <a:ea typeface="+mn-ea"/>
                <a:cs typeface="+mn-cs"/>
              </a:rPr>
              <a:t>-- Team names, photos (already done on Title slide)</a:t>
            </a:r>
            <a:br>
              <a:rPr lang="en-US" dirty="0"/>
            </a:br>
            <a:r>
              <a:rPr lang="en-US" sz="1200" b="0" i="0" kern="1200" dirty="0">
                <a:solidFill>
                  <a:schemeClr val="tx1"/>
                </a:solidFill>
                <a:effectLst/>
                <a:latin typeface="+mn-lt"/>
                <a:ea typeface="+mn-ea"/>
                <a:cs typeface="+mn-cs"/>
              </a:rPr>
              <a:t>-- Project description</a:t>
            </a:r>
            <a:br>
              <a:rPr lang="en-US" dirty="0"/>
            </a:br>
            <a:r>
              <a:rPr lang="en-US" sz="1200" b="0" i="0" kern="1200" dirty="0">
                <a:solidFill>
                  <a:schemeClr val="tx1"/>
                </a:solidFill>
                <a:effectLst/>
                <a:latin typeface="+mn-lt"/>
                <a:ea typeface="+mn-ea"/>
                <a:cs typeface="+mn-cs"/>
              </a:rPr>
              <a:t>-- Some summary visual EDA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AbstractExpectations</a:t>
            </a:r>
            <a:r>
              <a:rPr lang="en-US" sz="1200" b="0" i="0" kern="1200" dirty="0">
                <a:solidFill>
                  <a:schemeClr val="tx1"/>
                </a:solidFill>
                <a:effectLst/>
                <a:latin typeface="+mn-lt"/>
                <a:ea typeface="+mn-ea"/>
                <a:cs typeface="+mn-cs"/>
              </a:rPr>
              <a:t> here are to get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Abstract (150 words approximately describing this phase of the project): that details the problem you are tackling, the main goal of this phase, what you did (main experiments), what were your results/findings (best pipeline and the corresponding public, private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abstract should be compelling and entice the reader to go through the 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should be 3 parts that should be clear in your abstract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Context of the project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Methods used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3.(I asked what #3 is... was blank in the matrix)</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3</a:t>
            </a:fld>
            <a:endParaRPr lang="en-US"/>
          </a:p>
        </p:txBody>
      </p:sp>
    </p:spTree>
    <p:extLst>
      <p:ext uri="{BB962C8B-B14F-4D97-AF65-F5344CB8AC3E}">
        <p14:creationId xmlns:p14="http://schemas.microsoft.com/office/powerpoint/2010/main" val="1322222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4</a:t>
            </a:fld>
            <a:endParaRPr lang="en-US"/>
          </a:p>
        </p:txBody>
      </p:sp>
    </p:spTree>
    <p:extLst>
      <p:ext uri="{BB962C8B-B14F-4D97-AF65-F5344CB8AC3E}">
        <p14:creationId xmlns:p14="http://schemas.microsoft.com/office/powerpoint/2010/main" val="3816073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Our project had three phases, in which we imported, examined data, resized and transformed it, performed feature engineering and compared models using </a:t>
            </a:r>
            <a:r>
              <a:rPr lang="en-US" sz="1200" b="0" i="0" kern="1200" dirty="0" err="1">
                <a:solidFill>
                  <a:schemeClr val="tx1"/>
                </a:solidFill>
                <a:effectLst/>
                <a:latin typeface="+mn-lt"/>
                <a:ea typeface="+mn-ea"/>
                <a:cs typeface="+mn-cs"/>
              </a:rPr>
              <a:t>crossfold</a:t>
            </a:r>
            <a:r>
              <a:rPr lang="en-US" sz="1200" b="0" i="0" kern="1200" dirty="0">
                <a:solidFill>
                  <a:schemeClr val="tx1"/>
                </a:solidFill>
                <a:effectLst/>
                <a:latin typeface="+mn-lt"/>
                <a:ea typeface="+mn-ea"/>
                <a:cs typeface="+mn-cs"/>
              </a:rPr>
              <a:t> validation. We trained linear and logistic regression prediction models with gradient descent and then used </a:t>
            </a:r>
            <a:r>
              <a:rPr lang="en-US" sz="1200" b="0" i="0" kern="1200" dirty="0" err="1">
                <a:solidFill>
                  <a:schemeClr val="tx1"/>
                </a:solidFill>
                <a:effectLst/>
                <a:latin typeface="+mn-lt"/>
                <a:ea typeface="+mn-ea"/>
                <a:cs typeface="+mn-cs"/>
              </a:rPr>
              <a:t>Pytorch</a:t>
            </a:r>
            <a:r>
              <a:rPr lang="en-US" sz="1200" b="0" i="0" kern="1200" dirty="0">
                <a:solidFill>
                  <a:schemeClr val="tx1"/>
                </a:solidFill>
                <a:effectLst/>
                <a:latin typeface="+mn-lt"/>
                <a:ea typeface="+mn-ea"/>
                <a:cs typeface="+mn-cs"/>
              </a:rPr>
              <a:t> and tensors to build linear and convolutional neural network models running on Google </a:t>
            </a:r>
            <a:r>
              <a:rPr lang="en-US" sz="1200" b="0" i="0" kern="1200" dirty="0" err="1">
                <a:solidFill>
                  <a:schemeClr val="tx1"/>
                </a:solidFill>
                <a:effectLst/>
                <a:latin typeface="+mn-lt"/>
                <a:ea typeface="+mn-ea"/>
                <a:cs typeface="+mn-cs"/>
              </a:rPr>
              <a:t>Colab’s</a:t>
            </a:r>
            <a:r>
              <a:rPr lang="en-US" sz="1200" b="0" i="0" kern="1200" dirty="0">
                <a:solidFill>
                  <a:schemeClr val="tx1"/>
                </a:solidFill>
                <a:effectLst/>
                <a:latin typeface="+mn-lt"/>
                <a:ea typeface="+mn-ea"/>
                <a:cs typeface="+mn-cs"/>
              </a:rPr>
              <a:t> GPU. With additional time we would have added a pretrained model and adjusted for accuracy.</a:t>
            </a:r>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5</a:t>
            </a:fld>
            <a:endParaRPr lang="en-US"/>
          </a:p>
        </p:txBody>
      </p:sp>
    </p:spTree>
    <p:extLst>
      <p:ext uri="{BB962C8B-B14F-4D97-AF65-F5344CB8AC3E}">
        <p14:creationId xmlns:p14="http://schemas.microsoft.com/office/powerpoint/2010/main" val="2487888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6</a:t>
            </a:fld>
            <a:endParaRPr lang="en-US"/>
          </a:p>
        </p:txBody>
      </p:sp>
    </p:spTree>
    <p:extLst>
      <p:ext uri="{BB962C8B-B14F-4D97-AF65-F5344CB8AC3E}">
        <p14:creationId xmlns:p14="http://schemas.microsoft.com/office/powerpoint/2010/main" val="3731901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7</a:t>
            </a:fld>
            <a:endParaRPr lang="en-US"/>
          </a:p>
        </p:txBody>
      </p:sp>
    </p:spTree>
    <p:extLst>
      <p:ext uri="{BB962C8B-B14F-4D97-AF65-F5344CB8AC3E}">
        <p14:creationId xmlns:p14="http://schemas.microsoft.com/office/powerpoint/2010/main" val="105441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ConclusionExpectations</a:t>
            </a:r>
            <a:r>
              <a:rPr lang="en-US" sz="1200" b="0" i="0" kern="1200" dirty="0">
                <a:solidFill>
                  <a:schemeClr val="tx1"/>
                </a:solidFill>
                <a:effectLst/>
                <a:latin typeface="+mn-lt"/>
                <a:ea typeface="+mn-ea"/>
                <a:cs typeface="+mn-cs"/>
              </a:rPr>
              <a:t> here are to address the following following in your conclusion (in about 150 words) in a main section by itself:</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Restate your project focus explain why it’s important. Make sure that this part of the conclusion is concise and clear.</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Restate your hypothesis (e.g., ML pipelines with custom features can accurately forecast box office returns)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Summarize main points of your project: Remind your readers your key points.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Discuss the significance of your results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Discuss the future of your project and closing thoughts.</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8</a:t>
            </a:fld>
            <a:endParaRPr lang="en-US"/>
          </a:p>
        </p:txBody>
      </p:sp>
    </p:spTree>
    <p:extLst>
      <p:ext uri="{BB962C8B-B14F-4D97-AF65-F5344CB8AC3E}">
        <p14:creationId xmlns:p14="http://schemas.microsoft.com/office/powerpoint/2010/main" val="112369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34351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EB323-9D5E-2047-A0AF-D762DA7A1F92}" type="datetimeFigureOut">
              <a:rPr lang="en-US" smtClean="0"/>
              <a:t>5/4/21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353642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419584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73EB323-9D5E-2047-A0AF-D762DA7A1F92}" type="datetimeFigureOut">
              <a:rPr lang="en-US" smtClean="0"/>
              <a:t>5/4/21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63028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2408518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61052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02458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76162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3EB323-9D5E-2047-A0AF-D762DA7A1F92}" type="datetimeFigureOut">
              <a:rPr lang="en-US" smtClean="0"/>
              <a:t>5/4/21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82506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3EB323-9D5E-2047-A0AF-D762DA7A1F92}" type="datetimeFigureOut">
              <a:rPr lang="en-US" smtClean="0"/>
              <a:t>5/4/21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87398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3EB323-9D5E-2047-A0AF-D762DA7A1F92}" type="datetimeFigureOut">
              <a:rPr lang="en-US" smtClean="0"/>
              <a:t>5/4/21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44420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EB323-9D5E-2047-A0AF-D762DA7A1F92}" type="datetimeFigureOut">
              <a:rPr lang="en-US" smtClean="0"/>
              <a:t>5/4/21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420182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EB323-9D5E-2047-A0AF-D762DA7A1F92}" type="datetimeFigureOut">
              <a:rPr lang="en-US" smtClean="0"/>
              <a:t>5/4/21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82694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73EB323-9D5E-2047-A0AF-D762DA7A1F92}" type="datetimeFigureOut">
              <a:rPr lang="en-US" smtClean="0"/>
              <a:t>5/4/21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52816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73EB323-9D5E-2047-A0AF-D762DA7A1F92}" type="datetimeFigureOut">
              <a:rPr lang="en-US" smtClean="0"/>
              <a:t>5/4/21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E34D8BF-A5CC-3343-AA1E-290575DA5619}" type="slidenum">
              <a:rPr lang="en-US" smtClean="0"/>
              <a:t>‹#›</a:t>
            </a:fld>
            <a:endParaRPr lang="en-US"/>
          </a:p>
        </p:txBody>
      </p:sp>
    </p:spTree>
    <p:extLst>
      <p:ext uri="{BB962C8B-B14F-4D97-AF65-F5344CB8AC3E}">
        <p14:creationId xmlns:p14="http://schemas.microsoft.com/office/powerpoint/2010/main" val="39607687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6426-A1C3-7147-BC6F-3C3EC85CA58F}"/>
              </a:ext>
            </a:extLst>
          </p:cNvPr>
          <p:cNvSpPr>
            <a:spLocks noGrp="1"/>
          </p:cNvSpPr>
          <p:nvPr>
            <p:ph type="ctrTitle"/>
          </p:nvPr>
        </p:nvSpPr>
        <p:spPr>
          <a:xfrm>
            <a:off x="810001" y="92793"/>
            <a:ext cx="10572000" cy="3827073"/>
          </a:xfrm>
        </p:spPr>
        <p:txBody>
          <a:bodyPr anchor="t"/>
          <a:lstStyle/>
          <a:p>
            <a:r>
              <a:rPr lang="en-US" sz="3600" dirty="0"/>
              <a:t>AML I526 Spring 2021 Group 2 Final Submission</a:t>
            </a:r>
            <a:br>
              <a:rPr lang="en-US" dirty="0"/>
            </a:br>
            <a:r>
              <a:rPr lang="en-US" sz="3600" dirty="0"/>
              <a:t>Cats vs Dogs </a:t>
            </a:r>
            <a:r>
              <a:rPr lang="en-US" sz="3200" dirty="0"/>
              <a:t>Classification and Prediction (</a:t>
            </a:r>
            <a:r>
              <a:rPr lang="en-US" sz="3200" dirty="0" err="1"/>
              <a:t>CaDoD</a:t>
            </a:r>
            <a:r>
              <a:rPr lang="en-US" sz="3200" dirty="0"/>
              <a:t>)</a:t>
            </a:r>
            <a:endParaRPr lang="en-US" dirty="0"/>
          </a:p>
        </p:txBody>
      </p:sp>
      <p:sp>
        <p:nvSpPr>
          <p:cNvPr id="3" name="Subtitle 2">
            <a:extLst>
              <a:ext uri="{FF2B5EF4-FFF2-40B4-BE49-F238E27FC236}">
                <a16:creationId xmlns:a16="http://schemas.microsoft.com/office/drawing/2014/main" id="{F169D5EA-241C-4046-AA3A-B04F278943D7}"/>
              </a:ext>
            </a:extLst>
          </p:cNvPr>
          <p:cNvSpPr>
            <a:spLocks noGrp="1"/>
          </p:cNvSpPr>
          <p:nvPr>
            <p:ph type="subTitle" idx="1"/>
          </p:nvPr>
        </p:nvSpPr>
        <p:spPr>
          <a:xfrm>
            <a:off x="546342" y="5151728"/>
            <a:ext cx="10835659" cy="1484361"/>
          </a:xfrm>
        </p:spPr>
        <p:txBody>
          <a:bodyPr>
            <a:normAutofit/>
          </a:bodyPr>
          <a:lstStyle/>
          <a:p>
            <a:r>
              <a:rPr lang="en-US" dirty="0"/>
              <a:t>Team Info:</a:t>
            </a:r>
            <a:br>
              <a:rPr lang="en-US" dirty="0"/>
            </a:br>
            <a:r>
              <a:rPr lang="en-US" dirty="0"/>
              <a:t>Left to right: 	Ben Perkins				 	</a:t>
            </a:r>
            <a:r>
              <a:rPr lang="en-US" dirty="0" err="1"/>
              <a:t>benperki@iu.edu</a:t>
            </a:r>
            <a:br>
              <a:rPr lang="en-US" dirty="0"/>
            </a:br>
            <a:r>
              <a:rPr lang="en-US" dirty="0"/>
              <a:t>				Lauren Madar				laurenmadar@gmail.com</a:t>
            </a:r>
            <a:br>
              <a:rPr lang="en-US" dirty="0"/>
            </a:br>
            <a:r>
              <a:rPr lang="en-US" dirty="0"/>
              <a:t>				Mangesh </a:t>
            </a:r>
            <a:r>
              <a:rPr lang="en-US" dirty="0" err="1"/>
              <a:t>Walimbe</a:t>
            </a:r>
            <a:r>
              <a:rPr lang="en-US" dirty="0"/>
              <a:t>			mwalimbe@iu.edu </a:t>
            </a:r>
            <a:br>
              <a:rPr lang="en-US" dirty="0"/>
            </a:br>
            <a:r>
              <a:rPr lang="en-US" dirty="0"/>
              <a:t>				</a:t>
            </a:r>
            <a:r>
              <a:rPr lang="en-US" dirty="0" err="1"/>
              <a:t>Samin</a:t>
            </a:r>
            <a:r>
              <a:rPr lang="en-US" dirty="0"/>
              <a:t> </a:t>
            </a:r>
            <a:r>
              <a:rPr lang="en-US" dirty="0" err="1"/>
              <a:t>Barghan</a:t>
            </a:r>
            <a:r>
              <a:rPr lang="en-US" dirty="0"/>
              <a:t>				s.barghan@gmail.com </a:t>
            </a:r>
          </a:p>
        </p:txBody>
      </p:sp>
      <p:grpSp>
        <p:nvGrpSpPr>
          <p:cNvPr id="8" name="Group 7">
            <a:extLst>
              <a:ext uri="{FF2B5EF4-FFF2-40B4-BE49-F238E27FC236}">
                <a16:creationId xmlns:a16="http://schemas.microsoft.com/office/drawing/2014/main" id="{BC70EAAE-3344-9E46-86AC-EA00530B3ED8}"/>
              </a:ext>
            </a:extLst>
          </p:cNvPr>
          <p:cNvGrpSpPr/>
          <p:nvPr/>
        </p:nvGrpSpPr>
        <p:grpSpPr>
          <a:xfrm>
            <a:off x="938822" y="1352018"/>
            <a:ext cx="5157178" cy="3429343"/>
            <a:chOff x="6776405" y="1851503"/>
            <a:chExt cx="5157178" cy="3429343"/>
          </a:xfrm>
        </p:grpSpPr>
        <p:pic>
          <p:nvPicPr>
            <p:cNvPr id="5" name="Picture 4" descr="Graphical user interface&#10;&#10;Description automatically generated">
              <a:extLst>
                <a:ext uri="{FF2B5EF4-FFF2-40B4-BE49-F238E27FC236}">
                  <a16:creationId xmlns:a16="http://schemas.microsoft.com/office/drawing/2014/main" id="{35470611-C73B-5345-BF84-F1F65E2FB98B}"/>
                </a:ext>
              </a:extLst>
            </p:cNvPr>
            <p:cNvPicPr>
              <a:picLocks noChangeAspect="1"/>
            </p:cNvPicPr>
            <p:nvPr/>
          </p:nvPicPr>
          <p:blipFill rotWithShape="1">
            <a:blip r:embed="rId3"/>
            <a:srcRect b="17642"/>
            <a:stretch/>
          </p:blipFill>
          <p:spPr>
            <a:xfrm>
              <a:off x="6776405" y="1851503"/>
              <a:ext cx="5157178" cy="3429343"/>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2606F7F8-FE89-614F-93ED-0F23D2B033B1}"/>
                </a:ext>
              </a:extLst>
            </p:cNvPr>
            <p:cNvPicPr>
              <a:picLocks noChangeAspect="1"/>
            </p:cNvPicPr>
            <p:nvPr/>
          </p:nvPicPr>
          <p:blipFill rotWithShape="1">
            <a:blip r:embed="rId3"/>
            <a:srcRect l="24546" t="62124" r="50832" b="17642"/>
            <a:stretch/>
          </p:blipFill>
          <p:spPr>
            <a:xfrm>
              <a:off x="6776405" y="4438332"/>
              <a:ext cx="1269765" cy="842514"/>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81B395D0-ED67-BC44-9A21-3A19C208D59F}"/>
                </a:ext>
              </a:extLst>
            </p:cNvPr>
            <p:cNvPicPr>
              <a:picLocks noChangeAspect="1"/>
            </p:cNvPicPr>
            <p:nvPr/>
          </p:nvPicPr>
          <p:blipFill rotWithShape="1">
            <a:blip r:embed="rId3"/>
            <a:srcRect t="61690" r="75378" b="18076"/>
            <a:stretch/>
          </p:blipFill>
          <p:spPr>
            <a:xfrm>
              <a:off x="8058527" y="4420198"/>
              <a:ext cx="1269766" cy="842514"/>
            </a:xfrm>
            <a:prstGeom prst="rect">
              <a:avLst/>
            </a:prstGeom>
          </p:spPr>
        </p:pic>
      </p:grpSp>
    </p:spTree>
    <p:extLst>
      <p:ext uri="{BB962C8B-B14F-4D97-AF65-F5344CB8AC3E}">
        <p14:creationId xmlns:p14="http://schemas.microsoft.com/office/powerpoint/2010/main" val="113428052"/>
      </p:ext>
    </p:extLst>
  </p:cSld>
  <p:clrMapOvr>
    <a:masterClrMapping/>
  </p:clrMapOvr>
  <mc:AlternateContent xmlns:mc="http://schemas.openxmlformats.org/markup-compatibility/2006" xmlns:p14="http://schemas.microsoft.com/office/powerpoint/2010/main">
    <mc:Choice Requires="p14">
      <p:transition spd="slow" p14:dur="2000" advTm="2645"/>
    </mc:Choice>
    <mc:Fallback xmlns="">
      <p:transition spd="slow" advTm="264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4395-E66D-B146-B970-2F99E542DD8C}"/>
              </a:ext>
            </a:extLst>
          </p:cNvPr>
          <p:cNvSpPr>
            <a:spLocks noGrp="1"/>
          </p:cNvSpPr>
          <p:nvPr>
            <p:ph type="title"/>
          </p:nvPr>
        </p:nvSpPr>
        <p:spPr/>
        <p:txBody>
          <a:bodyPr/>
          <a:lstStyle/>
          <a:p>
            <a:r>
              <a:rPr lang="en-US" dirty="0"/>
              <a:t>Abstract</a:t>
            </a:r>
            <a:endParaRPr lang="en-US" b="0" dirty="0">
              <a:solidFill>
                <a:schemeClr val="accent1">
                  <a:lumMod val="50000"/>
                </a:schemeClr>
              </a:solidFill>
            </a:endParaRPr>
          </a:p>
        </p:txBody>
      </p:sp>
      <p:sp>
        <p:nvSpPr>
          <p:cNvPr id="5" name="TextBox 4">
            <a:extLst>
              <a:ext uri="{FF2B5EF4-FFF2-40B4-BE49-F238E27FC236}">
                <a16:creationId xmlns:a16="http://schemas.microsoft.com/office/drawing/2014/main" id="{76681B8C-2CB3-DA4F-9A7C-F10990D6F242}"/>
              </a:ext>
            </a:extLst>
          </p:cNvPr>
          <p:cNvSpPr txBox="1"/>
          <p:nvPr/>
        </p:nvSpPr>
        <p:spPr>
          <a:xfrm>
            <a:off x="810000" y="2477938"/>
            <a:ext cx="10571998" cy="3785652"/>
          </a:xfrm>
          <a:prstGeom prst="rect">
            <a:avLst/>
          </a:prstGeom>
          <a:noFill/>
        </p:spPr>
        <p:txBody>
          <a:bodyPr wrap="square" rtlCol="0">
            <a:spAutoFit/>
          </a:bodyPr>
          <a:lstStyle/>
          <a:p>
            <a:r>
              <a:rPr lang="en-US" sz="1600" dirty="0"/>
              <a:t>One of the fundamental tasks in classifying images is object detection within images. Algorithms often employ a ‘bounding box’ tool. To study bounding boxes, our team first evaluated 3 models with </a:t>
            </a:r>
            <a:r>
              <a:rPr lang="en-US" sz="1600" dirty="0" err="1"/>
              <a:t>GridSearchCV</a:t>
            </a:r>
            <a:r>
              <a:rPr lang="en-US" sz="1600" dirty="0"/>
              <a:t>, to be trained on existing bounding box data for the purpose of predicting bounding boxes.  The best model was used for bounding box prediction.</a:t>
            </a:r>
          </a:p>
          <a:p>
            <a:endParaRPr lang="en-US" sz="1600" dirty="0"/>
          </a:p>
          <a:p>
            <a:r>
              <a:rPr lang="en-US" sz="1600" dirty="0"/>
              <a:t>A feature engineering pipeline was created to generate additional numeric features from </a:t>
            </a:r>
            <a:r>
              <a:rPr lang="en-US" sz="1600" dirty="0" err="1"/>
              <a:t>bbox</a:t>
            </a:r>
            <a:r>
              <a:rPr lang="en-US" sz="1600" dirty="0"/>
              <a:t> inputs, and then transformed predictions from the </a:t>
            </a:r>
            <a:r>
              <a:rPr lang="en-US" sz="1600" dirty="0" err="1"/>
              <a:t>bbox</a:t>
            </a:r>
            <a:r>
              <a:rPr lang="en-US" sz="1600" dirty="0"/>
              <a:t> model for later use in training our classifier.</a:t>
            </a:r>
            <a:br>
              <a:rPr lang="en-US" sz="1600" dirty="0"/>
            </a:br>
            <a:br>
              <a:rPr lang="en-US" sz="1600" dirty="0"/>
            </a:br>
            <a:r>
              <a:rPr lang="en-US" sz="1600" dirty="0"/>
              <a:t>Next, images were classified as ‘cat’ or ‘dog’ by two logistic regression models with </a:t>
            </a:r>
            <a:r>
              <a:rPr lang="en-US" sz="1600" dirty="0" err="1"/>
              <a:t>SciKit</a:t>
            </a:r>
            <a:r>
              <a:rPr lang="en-US" sz="1600" dirty="0"/>
              <a:t> Learn. We then created a </a:t>
            </a:r>
            <a:r>
              <a:rPr lang="en-US" sz="1600" dirty="0" err="1"/>
              <a:t>PyTorch</a:t>
            </a:r>
            <a:r>
              <a:rPr lang="en-US" sz="1600" dirty="0"/>
              <a:t> model with classification and bounding box predictions using Cross Entropy and Mean Squared Error loss functions. </a:t>
            </a:r>
            <a:r>
              <a:rPr lang="en-US" sz="1600" dirty="0" err="1"/>
              <a:t>PyTorch</a:t>
            </a:r>
            <a:r>
              <a:rPr lang="en-US" sz="1600" dirty="0"/>
              <a:t> allows for a much simpler modeling, training and prediction process, though the Nvidia GPU made a move to Google </a:t>
            </a:r>
            <a:r>
              <a:rPr lang="en-US" sz="1600" dirty="0" err="1"/>
              <a:t>Colab</a:t>
            </a:r>
            <a:r>
              <a:rPr lang="en-US" sz="1600" dirty="0"/>
              <a:t> necessary.</a:t>
            </a:r>
            <a:br>
              <a:rPr lang="en-US" sz="1600" dirty="0"/>
            </a:br>
            <a:endParaRPr lang="en-US" sz="1600" dirty="0"/>
          </a:p>
          <a:p>
            <a:r>
              <a:rPr lang="en-US" sz="1600" dirty="0"/>
              <a:t>144 words...</a:t>
            </a:r>
          </a:p>
          <a:p>
            <a:endParaRPr lang="en-US" sz="1600" dirty="0"/>
          </a:p>
        </p:txBody>
      </p:sp>
    </p:spTree>
    <p:extLst>
      <p:ext uri="{BB962C8B-B14F-4D97-AF65-F5344CB8AC3E}">
        <p14:creationId xmlns:p14="http://schemas.microsoft.com/office/powerpoint/2010/main" val="1666768514"/>
      </p:ext>
    </p:extLst>
  </p:cSld>
  <p:clrMapOvr>
    <a:masterClrMapping/>
  </p:clrMapOvr>
  <mc:AlternateContent xmlns:mc="http://schemas.openxmlformats.org/markup-compatibility/2006" xmlns:p14="http://schemas.microsoft.com/office/powerpoint/2010/main">
    <mc:Choice Requires="p14">
      <p:transition spd="slow" p14:dur="2000" advTm="2220"/>
    </mc:Choice>
    <mc:Fallback xmlns="">
      <p:transition spd="slow" advTm="222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4395-E66D-B146-B970-2F99E542DD8C}"/>
              </a:ext>
            </a:extLst>
          </p:cNvPr>
          <p:cNvSpPr>
            <a:spLocks noGrp="1"/>
          </p:cNvSpPr>
          <p:nvPr>
            <p:ph type="title"/>
          </p:nvPr>
        </p:nvSpPr>
        <p:spPr/>
        <p:txBody>
          <a:bodyPr/>
          <a:lstStyle/>
          <a:p>
            <a:r>
              <a:rPr lang="en-US" dirty="0"/>
              <a:t>Overview</a:t>
            </a:r>
            <a:endParaRPr lang="en-US" sz="2400" dirty="0"/>
          </a:p>
        </p:txBody>
      </p:sp>
      <p:sp>
        <p:nvSpPr>
          <p:cNvPr id="5" name="TextBox 4">
            <a:extLst>
              <a:ext uri="{FF2B5EF4-FFF2-40B4-BE49-F238E27FC236}">
                <a16:creationId xmlns:a16="http://schemas.microsoft.com/office/drawing/2014/main" id="{76681B8C-2CB3-DA4F-9A7C-F10990D6F242}"/>
              </a:ext>
            </a:extLst>
          </p:cNvPr>
          <p:cNvSpPr txBox="1"/>
          <p:nvPr/>
        </p:nvSpPr>
        <p:spPr>
          <a:xfrm>
            <a:off x="1673524" y="2363638"/>
            <a:ext cx="9813626" cy="2092881"/>
          </a:xfrm>
          <a:prstGeom prst="rect">
            <a:avLst/>
          </a:prstGeom>
          <a:noFill/>
        </p:spPr>
        <p:txBody>
          <a:bodyPr wrap="square" rtlCol="0">
            <a:spAutoFit/>
          </a:bodyPr>
          <a:lstStyle/>
          <a:p>
            <a:pPr marL="285750" indent="-285750">
              <a:buFont typeface="Arial" panose="020B0604020202020204" pitchFamily="34" charset="0"/>
              <a:buChar char="•"/>
            </a:pPr>
            <a:r>
              <a:rPr lang="en-US" sz="2800" dirty="0"/>
              <a:t>Purpose- </a:t>
            </a:r>
            <a:r>
              <a:rPr lang="en-US" sz="2800" dirty="0">
                <a:solidFill>
                  <a:schemeClr val="accent1">
                    <a:lumMod val="75000"/>
                  </a:schemeClr>
                </a:solidFill>
              </a:rPr>
              <a:t>Ben</a:t>
            </a:r>
          </a:p>
          <a:p>
            <a:pPr marL="285750" indent="-285750">
              <a:buFont typeface="Arial" panose="020B0604020202020204" pitchFamily="34" charset="0"/>
              <a:buChar char="•"/>
            </a:pPr>
            <a:r>
              <a:rPr lang="en-US" sz="2800" dirty="0"/>
              <a:t>Project activities- </a:t>
            </a:r>
            <a:r>
              <a:rPr lang="en-US" sz="2800" dirty="0">
                <a:solidFill>
                  <a:schemeClr val="accent1">
                    <a:lumMod val="75000"/>
                  </a:schemeClr>
                </a:solidFill>
              </a:rPr>
              <a:t>Lauren</a:t>
            </a:r>
          </a:p>
          <a:p>
            <a:pPr marL="285750" indent="-285750">
              <a:buFont typeface="Arial" panose="020B0604020202020204" pitchFamily="34" charset="0"/>
              <a:buChar char="•"/>
            </a:pPr>
            <a:r>
              <a:rPr lang="en-US" sz="2800" dirty="0"/>
              <a:t>Methodologies - </a:t>
            </a:r>
            <a:r>
              <a:rPr lang="en-US" sz="2800" dirty="0">
                <a:solidFill>
                  <a:schemeClr val="accent1">
                    <a:lumMod val="75000"/>
                  </a:schemeClr>
                </a:solidFill>
              </a:rPr>
              <a:t>Mangesh</a:t>
            </a:r>
          </a:p>
          <a:p>
            <a:pPr marL="285750" indent="-285750">
              <a:buFont typeface="Arial" panose="020B0604020202020204" pitchFamily="34" charset="0"/>
              <a:buChar char="•"/>
            </a:pPr>
            <a:r>
              <a:rPr lang="en-US" sz="2800" dirty="0"/>
              <a:t>Results &amp; Conclusion - </a:t>
            </a:r>
            <a:r>
              <a:rPr lang="en-US" sz="2800" dirty="0" err="1">
                <a:solidFill>
                  <a:schemeClr val="accent1">
                    <a:lumMod val="75000"/>
                  </a:schemeClr>
                </a:solidFill>
              </a:rPr>
              <a:t>Samin</a:t>
            </a:r>
            <a:endParaRPr lang="en-US" sz="2800" dirty="0">
              <a:solidFill>
                <a:schemeClr val="accent1">
                  <a:lumMod val="75000"/>
                </a:schemeClr>
              </a:solidFill>
            </a:endParaRPr>
          </a:p>
          <a:p>
            <a:endParaRPr lang="en-US" dirty="0"/>
          </a:p>
        </p:txBody>
      </p:sp>
    </p:spTree>
    <p:extLst>
      <p:ext uri="{BB962C8B-B14F-4D97-AF65-F5344CB8AC3E}">
        <p14:creationId xmlns:p14="http://schemas.microsoft.com/office/powerpoint/2010/main" val="2377003528"/>
      </p:ext>
    </p:extLst>
  </p:cSld>
  <p:clrMapOvr>
    <a:masterClrMapping/>
  </p:clrMapOvr>
  <mc:AlternateContent xmlns:mc="http://schemas.openxmlformats.org/markup-compatibility/2006" xmlns:p14="http://schemas.microsoft.com/office/powerpoint/2010/main">
    <mc:Choice Requires="p14">
      <p:transition spd="slow" p14:dur="2000" advTm="2649"/>
    </mc:Choice>
    <mc:Fallback xmlns="">
      <p:transition spd="slow" advTm="264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556798" y="345588"/>
            <a:ext cx="10571998" cy="970450"/>
          </a:xfrm>
        </p:spPr>
        <p:txBody>
          <a:bodyPr anchor="t"/>
          <a:lstStyle/>
          <a:p>
            <a:r>
              <a:rPr lang="en-US" dirty="0"/>
              <a:t>Purpose - Why?</a:t>
            </a:r>
            <a:endParaRPr lang="en-US" sz="2400" dirty="0"/>
          </a:p>
        </p:txBody>
      </p:sp>
      <p:sp>
        <p:nvSpPr>
          <p:cNvPr id="3" name="TextBox 2">
            <a:extLst>
              <a:ext uri="{FF2B5EF4-FFF2-40B4-BE49-F238E27FC236}">
                <a16:creationId xmlns:a16="http://schemas.microsoft.com/office/drawing/2014/main" id="{CBE7C39D-9967-8F4C-A18F-C0E1B6C900EE}"/>
              </a:ext>
            </a:extLst>
          </p:cNvPr>
          <p:cNvSpPr txBox="1"/>
          <p:nvPr/>
        </p:nvSpPr>
        <p:spPr>
          <a:xfrm>
            <a:off x="1333500" y="2565400"/>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3F677550-E2C5-5C47-A22A-CE1B59A3388D}"/>
              </a:ext>
            </a:extLst>
          </p:cNvPr>
          <p:cNvSpPr txBox="1"/>
          <p:nvPr/>
        </p:nvSpPr>
        <p:spPr>
          <a:xfrm>
            <a:off x="1054100" y="2425700"/>
            <a:ext cx="10210800" cy="3693319"/>
          </a:xfrm>
          <a:prstGeom prst="rect">
            <a:avLst/>
          </a:prstGeom>
          <a:noFill/>
        </p:spPr>
        <p:txBody>
          <a:bodyPr wrap="square" rtlCol="0">
            <a:spAutoFit/>
          </a:bodyPr>
          <a:lstStyle/>
          <a:p>
            <a:r>
              <a:rPr lang="en-US" dirty="0"/>
              <a:t>The purpose of this project is to use various Python and machine learning tools to classify images from the Kaggle competition dataset, Cats and Dogs. </a:t>
            </a:r>
          </a:p>
          <a:p>
            <a:endParaRPr lang="en-US" dirty="0"/>
          </a:p>
          <a:p>
            <a:r>
              <a:rPr lang="en-US" dirty="0"/>
              <a:t>For this last phase, the goal was to create a </a:t>
            </a:r>
            <a:r>
              <a:rPr lang="en-US" dirty="0" err="1"/>
              <a:t>PyTorch</a:t>
            </a:r>
            <a:r>
              <a:rPr lang="en-US" dirty="0"/>
              <a:t> CNN to classify the images and predict the bounding box locations. We were to use Object-Oriented convolutional neural networks in </a:t>
            </a:r>
            <a:r>
              <a:rPr lang="en-US" dirty="0" err="1"/>
              <a:t>PyTorch</a:t>
            </a:r>
            <a:r>
              <a:rPr lang="en-US" dirty="0"/>
              <a:t>.</a:t>
            </a:r>
          </a:p>
          <a:p>
            <a:endParaRPr lang="en-US" dirty="0"/>
          </a:p>
          <a:p>
            <a:r>
              <a:rPr lang="en-US" dirty="0"/>
              <a:t>The main aim is to classify images and predict bounding boxes with the best accuracy possible. Also, documentation of work, with graphs and tabular data are included to display results and communicate methods.</a:t>
            </a:r>
          </a:p>
          <a:p>
            <a:endParaRPr lang="en-US" dirty="0"/>
          </a:p>
          <a:p>
            <a:r>
              <a:rPr lang="en-US" dirty="0"/>
              <a:t>Other aims include gaining experience with Deep Learning techniques and image classification tasks.</a:t>
            </a:r>
          </a:p>
        </p:txBody>
      </p:sp>
    </p:spTree>
    <p:extLst>
      <p:ext uri="{BB962C8B-B14F-4D97-AF65-F5344CB8AC3E}">
        <p14:creationId xmlns:p14="http://schemas.microsoft.com/office/powerpoint/2010/main" val="3947111687"/>
      </p:ext>
    </p:extLst>
  </p:cSld>
  <p:clrMapOvr>
    <a:masterClrMapping/>
  </p:clrMapOvr>
  <mc:AlternateContent xmlns:mc="http://schemas.openxmlformats.org/markup-compatibility/2006" xmlns:p14="http://schemas.microsoft.com/office/powerpoint/2010/main">
    <mc:Choice Requires="p14">
      <p:transition spd="slow" p14:dur="2000" advTm="7657"/>
    </mc:Choice>
    <mc:Fallback xmlns="">
      <p:transition spd="slow" advTm="765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515102" y="77503"/>
            <a:ext cx="10571998" cy="970450"/>
          </a:xfrm>
        </p:spPr>
        <p:txBody>
          <a:bodyPr/>
          <a:lstStyle/>
          <a:p>
            <a:r>
              <a:rPr lang="en-US" dirty="0"/>
              <a:t>Project activities – What?</a:t>
            </a:r>
            <a:endParaRPr lang="en-US" sz="2400" dirty="0"/>
          </a:p>
        </p:txBody>
      </p:sp>
      <p:sp>
        <p:nvSpPr>
          <p:cNvPr id="5" name="TextBox 4">
            <a:extLst>
              <a:ext uri="{FF2B5EF4-FFF2-40B4-BE49-F238E27FC236}">
                <a16:creationId xmlns:a16="http://schemas.microsoft.com/office/drawing/2014/main" id="{9D78591B-0BA7-6448-ABFA-24E1D2183457}"/>
              </a:ext>
            </a:extLst>
          </p:cNvPr>
          <p:cNvSpPr txBox="1"/>
          <p:nvPr/>
        </p:nvSpPr>
        <p:spPr>
          <a:xfrm>
            <a:off x="693420" y="2141882"/>
            <a:ext cx="10805160" cy="4524315"/>
          </a:xfrm>
          <a:prstGeom prst="rect">
            <a:avLst/>
          </a:prstGeom>
          <a:noFill/>
        </p:spPr>
        <p:txBody>
          <a:bodyPr wrap="square" rtlCol="0">
            <a:spAutoFit/>
          </a:bodyPr>
          <a:lstStyle/>
          <a:p>
            <a:r>
              <a:rPr lang="en-US" sz="1600" dirty="0"/>
              <a:t>During Phase 1, we imported data and performed exploratory data analysis using </a:t>
            </a:r>
            <a:r>
              <a:rPr lang="en-US" sz="1600" dirty="0" err="1"/>
              <a:t>numpy</a:t>
            </a:r>
            <a:r>
              <a:rPr lang="en-US" sz="1600" dirty="0"/>
              <a:t>, pandas, and by plotting image metadata, bounding boxes, and ground truth data. </a:t>
            </a:r>
          </a:p>
          <a:p>
            <a:endParaRPr lang="en-US" sz="1600" dirty="0"/>
          </a:p>
          <a:p>
            <a:r>
              <a:rPr lang="en-US" sz="1600" dirty="0"/>
              <a:t>We plotted </a:t>
            </a:r>
            <a:r>
              <a:rPr lang="en-US" sz="1600" dirty="0" err="1"/>
              <a:t>XClick</a:t>
            </a:r>
            <a:r>
              <a:rPr lang="en-US" sz="1600" dirty="0"/>
              <a:t> points to understand correlation and engineered new features based on bounding box points and normalized images by resizing to 128 by 128 and flattening to </a:t>
            </a:r>
            <a:r>
              <a:rPr lang="en-US" sz="1600" dirty="0" err="1"/>
              <a:t>numpy</a:t>
            </a:r>
            <a:r>
              <a:rPr lang="en-US" sz="1600" dirty="0"/>
              <a:t> arrays.  </a:t>
            </a:r>
          </a:p>
          <a:p>
            <a:endParaRPr lang="en-US" sz="1600" dirty="0"/>
          </a:p>
          <a:p>
            <a:r>
              <a:rPr lang="en-US" sz="1600" dirty="0"/>
              <a:t>Several bounding box prediction models and hyperparameters were tested with </a:t>
            </a:r>
            <a:r>
              <a:rPr lang="en-US" sz="1600" dirty="0" err="1"/>
              <a:t>GridSearch</a:t>
            </a:r>
            <a:r>
              <a:rPr lang="en-US" sz="1600" dirty="0"/>
              <a:t> </a:t>
            </a:r>
            <a:r>
              <a:rPr lang="en-US" sz="1600" dirty="0" err="1"/>
              <a:t>crossfold</a:t>
            </a:r>
            <a:r>
              <a:rPr lang="en-US" sz="1600" dirty="0"/>
              <a:t> validation, and we tested an </a:t>
            </a:r>
            <a:r>
              <a:rPr lang="en-US" sz="1600" dirty="0" err="1"/>
              <a:t>SKLearn</a:t>
            </a:r>
            <a:r>
              <a:rPr lang="en-US" sz="1600" dirty="0"/>
              <a:t> Logistic Regression model as well as a homegrown Logistic Regression model trained with gradient descent.</a:t>
            </a:r>
          </a:p>
          <a:p>
            <a:endParaRPr lang="en-US" sz="1600" dirty="0"/>
          </a:p>
          <a:p>
            <a:r>
              <a:rPr lang="en-US" sz="1600" dirty="0"/>
              <a:t>In Phase 2, we explored several neural network models built with </a:t>
            </a:r>
            <a:r>
              <a:rPr lang="en-US" sz="1600" dirty="0" err="1"/>
              <a:t>PyTorch</a:t>
            </a:r>
            <a:r>
              <a:rPr lang="en-US" sz="1600" dirty="0"/>
              <a:t> and transformed image </a:t>
            </a:r>
            <a:r>
              <a:rPr lang="en-US" sz="1600" dirty="0" err="1"/>
              <a:t>numpy</a:t>
            </a:r>
            <a:r>
              <a:rPr lang="en-US" sz="1600" dirty="0"/>
              <a:t> arrays to greyscale resized Tensors, and trained a simple linear neural net model with an accuracy of 53%.  A classification-only model (</a:t>
            </a:r>
            <a:r>
              <a:rPr lang="en-US" sz="1600" dirty="0" err="1"/>
              <a:t>FrankenNet</a:t>
            </a:r>
            <a:r>
              <a:rPr lang="en-US" sz="1600" dirty="0"/>
              <a:t>)was trained with 95% accuracy and tested at 72% accuracy.</a:t>
            </a:r>
          </a:p>
          <a:p>
            <a:endParaRPr lang="en-US" sz="1600" dirty="0"/>
          </a:p>
          <a:p>
            <a:r>
              <a:rPr lang="en-US" sz="1600" dirty="0"/>
              <a:t>In Phase 3, we intended on adding bounding box prediction to </a:t>
            </a:r>
            <a:r>
              <a:rPr lang="en-US" sz="1600" dirty="0" err="1"/>
              <a:t>FrankenNet</a:t>
            </a:r>
            <a:r>
              <a:rPr lang="en-US" sz="1600" dirty="0"/>
              <a:t>, but did not have time to finish configuring it with Google </a:t>
            </a:r>
            <a:r>
              <a:rPr lang="en-US" sz="1600" dirty="0" err="1"/>
              <a:t>Colab’s</a:t>
            </a:r>
            <a:r>
              <a:rPr lang="en-US" sz="1600" dirty="0"/>
              <a:t> GPU runtime. We trained a different Conv2d model based on Group 4’s Phase 2 model with an accuracy of 54% before exhausting our project time.  Given the time, we would have added a pretrained neural network model like ResNet18 and tuned our model’s accuracy.</a:t>
            </a:r>
          </a:p>
        </p:txBody>
      </p:sp>
    </p:spTree>
    <p:extLst>
      <p:ext uri="{BB962C8B-B14F-4D97-AF65-F5344CB8AC3E}">
        <p14:creationId xmlns:p14="http://schemas.microsoft.com/office/powerpoint/2010/main" val="1837173560"/>
      </p:ext>
    </p:extLst>
  </p:cSld>
  <p:clrMapOvr>
    <a:masterClrMapping/>
  </p:clrMapOvr>
  <mc:AlternateContent xmlns:mc="http://schemas.openxmlformats.org/markup-compatibility/2006" xmlns:p14="http://schemas.microsoft.com/office/powerpoint/2010/main">
    <mc:Choice Requires="p14">
      <p:transition spd="slow" p14:dur="2000" advTm="4313"/>
    </mc:Choice>
    <mc:Fallback xmlns="">
      <p:transition spd="slow" advTm="431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179953" y="467075"/>
            <a:ext cx="10571998" cy="970450"/>
          </a:xfrm>
        </p:spPr>
        <p:txBody>
          <a:bodyPr/>
          <a:lstStyle/>
          <a:p>
            <a:r>
              <a:rPr lang="en-US" dirty="0"/>
              <a:t>Methodologies – How?</a:t>
            </a:r>
            <a:endParaRPr lang="en-US" sz="2400" dirty="0"/>
          </a:p>
        </p:txBody>
      </p:sp>
    </p:spTree>
    <p:extLst>
      <p:ext uri="{BB962C8B-B14F-4D97-AF65-F5344CB8AC3E}">
        <p14:creationId xmlns:p14="http://schemas.microsoft.com/office/powerpoint/2010/main" val="2522270223"/>
      </p:ext>
    </p:extLst>
  </p:cSld>
  <p:clrMapOvr>
    <a:masterClrMapping/>
  </p:clrMapOvr>
  <mc:AlternateContent xmlns:mc="http://schemas.openxmlformats.org/markup-compatibility/2006" xmlns:p14="http://schemas.microsoft.com/office/powerpoint/2010/main">
    <mc:Choice Requires="p14">
      <p:transition spd="slow" p14:dur="2000" advTm="4313"/>
    </mc:Choice>
    <mc:Fallback xmlns="">
      <p:transition spd="slow" advTm="431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179953" y="467075"/>
            <a:ext cx="10571998" cy="970450"/>
          </a:xfrm>
        </p:spPr>
        <p:txBody>
          <a:bodyPr/>
          <a:lstStyle/>
          <a:p>
            <a:r>
              <a:rPr lang="en-US" dirty="0"/>
              <a:t>Results, Findings, Challenges</a:t>
            </a:r>
            <a:endParaRPr lang="en-US" sz="2400" dirty="0"/>
          </a:p>
        </p:txBody>
      </p:sp>
    </p:spTree>
    <p:extLst>
      <p:ext uri="{BB962C8B-B14F-4D97-AF65-F5344CB8AC3E}">
        <p14:creationId xmlns:p14="http://schemas.microsoft.com/office/powerpoint/2010/main" val="392968686"/>
      </p:ext>
    </p:extLst>
  </p:cSld>
  <p:clrMapOvr>
    <a:masterClrMapping/>
  </p:clrMapOvr>
  <mc:AlternateContent xmlns:mc="http://schemas.openxmlformats.org/markup-compatibility/2006" xmlns:p14="http://schemas.microsoft.com/office/powerpoint/2010/main">
    <mc:Choice Requires="p14">
      <p:transition spd="slow" p14:dur="2000" advTm="4313"/>
    </mc:Choice>
    <mc:Fallback xmlns="">
      <p:transition spd="slow" advTm="431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0AB149-B447-AF4B-8887-B5326C0403CA}"/>
              </a:ext>
            </a:extLst>
          </p:cNvPr>
          <p:cNvSpPr>
            <a:spLocks noGrp="1"/>
          </p:cNvSpPr>
          <p:nvPr>
            <p:ph type="title"/>
          </p:nvPr>
        </p:nvSpPr>
        <p:spPr>
          <a:xfrm>
            <a:off x="810000" y="0"/>
            <a:ext cx="10561418" cy="966158"/>
          </a:xfrm>
        </p:spPr>
        <p:txBody>
          <a:bodyPr anchor="t"/>
          <a:lstStyle/>
          <a:p>
            <a:pPr algn="l"/>
            <a:r>
              <a:rPr lang="en-US" dirty="0"/>
              <a:t>Conclusion</a:t>
            </a:r>
            <a:endParaRPr lang="en-US" sz="2400" dirty="0"/>
          </a:p>
        </p:txBody>
      </p:sp>
      <p:sp>
        <p:nvSpPr>
          <p:cNvPr id="6" name="TextBox 5">
            <a:extLst>
              <a:ext uri="{FF2B5EF4-FFF2-40B4-BE49-F238E27FC236}">
                <a16:creationId xmlns:a16="http://schemas.microsoft.com/office/drawing/2014/main" id="{32DEDE8E-EB7C-6548-9161-48A7D91BC726}"/>
              </a:ext>
            </a:extLst>
          </p:cNvPr>
          <p:cNvSpPr txBox="1"/>
          <p:nvPr/>
        </p:nvSpPr>
        <p:spPr>
          <a:xfrm>
            <a:off x="1155939" y="966158"/>
            <a:ext cx="9558068" cy="3693319"/>
          </a:xfrm>
          <a:prstGeom prst="rect">
            <a:avLst/>
          </a:prstGeom>
          <a:noFill/>
        </p:spPr>
        <p:txBody>
          <a:bodyPr wrap="square" rtlCol="0">
            <a:spAutoFit/>
          </a:bodyPr>
          <a:lstStyle/>
          <a:p>
            <a:r>
              <a:rPr lang="en-US" dirty="0">
                <a:solidFill>
                  <a:schemeClr val="bg1"/>
                </a:solidFill>
              </a:rPr>
              <a:t>We aimed to train a model to predict bounding boxes based on provided images and then predict whether each image was a dog or cat as a classification step, using </a:t>
            </a:r>
            <a:r>
              <a:rPr lang="en-US" dirty="0" err="1">
                <a:solidFill>
                  <a:schemeClr val="bg1"/>
                </a:solidFill>
              </a:rPr>
              <a:t>PyTorch</a:t>
            </a:r>
            <a:r>
              <a:rPr lang="en-US" dirty="0">
                <a:solidFill>
                  <a:schemeClr val="bg1"/>
                </a:solidFill>
              </a:rPr>
              <a:t> and neural networks. Image classification is a complex machine learning problem. Focusing on a subset of data allowed a short-term project to be approachable. Class prediction based on bounding-boxes alone doesn’t seem to indicate a high probability of success. We achieved about 53% accuracy for classification and box prediction, and 80% accuracy on classification-only convolutional neural net models. Time and hardware (GPU) limitations affected our progress. Though </a:t>
            </a:r>
            <a:r>
              <a:rPr lang="en-US" dirty="0" err="1">
                <a:solidFill>
                  <a:schemeClr val="bg1"/>
                </a:solidFill>
              </a:rPr>
              <a:t>PyTorch</a:t>
            </a:r>
            <a:r>
              <a:rPr lang="en-US" dirty="0">
                <a:solidFill>
                  <a:schemeClr val="bg1"/>
                </a:solidFill>
              </a:rPr>
              <a:t> makes certain aspects of dataset splitting and neural net model training simpler, tensor datasets and correctly matching layer input and output can be complex to work with, especially with network/remote GPU tools. Next steps would involve transfer learning with a pretrained model, which we did not have sufficient time to perform. </a:t>
            </a:r>
          </a:p>
        </p:txBody>
      </p:sp>
      <p:sp>
        <p:nvSpPr>
          <p:cNvPr id="7" name="TextBox 6">
            <a:extLst>
              <a:ext uri="{FF2B5EF4-FFF2-40B4-BE49-F238E27FC236}">
                <a16:creationId xmlns:a16="http://schemas.microsoft.com/office/drawing/2014/main" id="{57ACCBF7-0D7F-C549-9FC2-12576C6F63CC}"/>
              </a:ext>
            </a:extLst>
          </p:cNvPr>
          <p:cNvSpPr txBox="1"/>
          <p:nvPr/>
        </p:nvSpPr>
        <p:spPr>
          <a:xfrm>
            <a:off x="5624186" y="4271375"/>
            <a:ext cx="2805830" cy="369332"/>
          </a:xfrm>
          <a:prstGeom prst="rect">
            <a:avLst/>
          </a:prstGeom>
          <a:noFill/>
        </p:spPr>
        <p:txBody>
          <a:bodyPr wrap="square" rtlCol="0">
            <a:spAutoFit/>
          </a:bodyPr>
          <a:lstStyle/>
          <a:p>
            <a:r>
              <a:rPr lang="en-US" dirty="0"/>
              <a:t>150 words exactly....</a:t>
            </a:r>
          </a:p>
        </p:txBody>
      </p:sp>
    </p:spTree>
    <p:extLst>
      <p:ext uri="{BB962C8B-B14F-4D97-AF65-F5344CB8AC3E}">
        <p14:creationId xmlns:p14="http://schemas.microsoft.com/office/powerpoint/2010/main" val="4158359496"/>
      </p:ext>
    </p:extLst>
  </p:cSld>
  <p:clrMapOvr>
    <a:masterClrMapping/>
  </p:clrMapOvr>
  <mc:AlternateContent xmlns:mc="http://schemas.openxmlformats.org/markup-compatibility/2006" xmlns:p14="http://schemas.microsoft.com/office/powerpoint/2010/main">
    <mc:Choice Requires="p14">
      <p:transition spd="slow" p14:dur="2000" advTm="6126"/>
    </mc:Choice>
    <mc:Fallback xmlns="">
      <p:transition spd="slow" advTm="6126"/>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{E3CCE0F9-7312-F044-AAC1-BA0254039AF1}tf10001121</Template>
  <TotalTime>1273</TotalTime>
  <Words>1684</Words>
  <Application>Microsoft Macintosh PowerPoint</Application>
  <PresentationFormat>Widescreen</PresentationFormat>
  <Paragraphs>63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2</vt:lpstr>
      <vt:lpstr>Quotable</vt:lpstr>
      <vt:lpstr>AML I526 Spring 2021 Group 2 Final Submission Cats vs Dogs Classification and Prediction (CaDoD)</vt:lpstr>
      <vt:lpstr>Abstract</vt:lpstr>
      <vt:lpstr>Overview</vt:lpstr>
      <vt:lpstr>Purpose - Why?</vt:lpstr>
      <vt:lpstr>Project activities – What?</vt:lpstr>
      <vt:lpstr>Methodologies – How?</vt:lpstr>
      <vt:lpstr>Results, Findings, Challenges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L Madar</dc:creator>
  <cp:lastModifiedBy>Lauren L Madar</cp:lastModifiedBy>
  <cp:revision>67</cp:revision>
  <dcterms:created xsi:type="dcterms:W3CDTF">2021-04-18T01:32:44Z</dcterms:created>
  <dcterms:modified xsi:type="dcterms:W3CDTF">2021-05-04T22:19:50Z</dcterms:modified>
</cp:coreProperties>
</file>