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64" r:id="rId4"/>
    <p:sldId id="272" r:id="rId5"/>
    <p:sldId id="266" r:id="rId6"/>
    <p:sldId id="274" r:id="rId7"/>
    <p:sldId id="275"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7"/>
    <p:restoredTop sz="89177"/>
  </p:normalViewPr>
  <p:slideViewPr>
    <p:cSldViewPr snapToGrid="0" snapToObjects="1">
      <p:cViewPr varScale="1">
        <p:scale>
          <a:sx n="100" d="100"/>
          <a:sy n="100" d="100"/>
        </p:scale>
        <p:origin x="968" y="176"/>
      </p:cViewPr>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B6267-2028-3F42-A601-94E7AF39776D}" type="datetimeFigureOut">
              <a:rPr lang="en-US" smtClean="0"/>
              <a:t>5/4/21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2E259-F0C1-274B-BB83-2518BC0EEFC9}" type="slidenum">
              <a:rPr lang="en-US" smtClean="0"/>
              <a:t>‹#›</a:t>
            </a:fld>
            <a:endParaRPr lang="en-US"/>
          </a:p>
        </p:txBody>
      </p:sp>
    </p:spTree>
    <p:extLst>
      <p:ext uri="{BB962C8B-B14F-4D97-AF65-F5344CB8AC3E}">
        <p14:creationId xmlns:p14="http://schemas.microsoft.com/office/powerpoint/2010/main" val="147426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Video and in class </a:t>
            </a:r>
            <a:r>
              <a:rPr lang="en-US" sz="1200" b="0" i="0" kern="1200" dirty="0" err="1">
                <a:solidFill>
                  <a:schemeClr val="tx1"/>
                </a:solidFill>
                <a:effectLst/>
                <a:latin typeface="+mn-lt"/>
                <a:ea typeface="+mn-ea"/>
                <a:cs typeface="+mn-cs"/>
              </a:rPr>
              <a:t>presentationVideo</a:t>
            </a:r>
            <a:r>
              <a:rPr lang="en-US" sz="1200" b="0" i="0" kern="1200" dirty="0">
                <a:solidFill>
                  <a:schemeClr val="tx1"/>
                </a:solidFill>
                <a:effectLst/>
                <a:latin typeface="+mn-lt"/>
                <a:ea typeface="+mn-ea"/>
                <a:cs typeface="+mn-cs"/>
              </a:rPr>
              <a:t> and in class presentation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In-class explanation, and discussion  of your results (as part of final exam period)</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Your video should have a logical and scientific flow to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All team members need to present a part of the video.</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more detail, your video should have a logical and scientific flow to it with main sections for each of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 title slide (with the project name, Group Number, the team member names, and photos).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a:t>
            </a:fld>
            <a:endParaRPr lang="en-US"/>
          </a:p>
        </p:txBody>
      </p:sp>
    </p:spTree>
    <p:extLst>
      <p:ext uri="{BB962C8B-B14F-4D97-AF65-F5344CB8AC3E}">
        <p14:creationId xmlns:p14="http://schemas.microsoft.com/office/powerpoint/2010/main" val="3846707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DONE – do not add to it, it is exactly 150 words!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 Results</a:t>
            </a:r>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2</a:t>
            </a:fld>
            <a:endParaRPr lang="en-US"/>
          </a:p>
        </p:txBody>
      </p:sp>
    </p:spTree>
    <p:extLst>
      <p:ext uri="{BB962C8B-B14F-4D97-AF65-F5344CB8AC3E}">
        <p14:creationId xmlns:p14="http://schemas.microsoft.com/office/powerpoint/2010/main" val="277216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3.(I asked what #3 is... was blank in the matrix)</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3</a:t>
            </a:fld>
            <a:endParaRPr lang="en-US"/>
          </a:p>
        </p:txBody>
      </p:sp>
    </p:spTree>
    <p:extLst>
      <p:ext uri="{BB962C8B-B14F-4D97-AF65-F5344CB8AC3E}">
        <p14:creationId xmlns:p14="http://schemas.microsoft.com/office/powerpoint/2010/main" val="1322222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4</a:t>
            </a:fld>
            <a:endParaRPr lang="en-US"/>
          </a:p>
        </p:txBody>
      </p:sp>
    </p:spTree>
    <p:extLst>
      <p:ext uri="{BB962C8B-B14F-4D97-AF65-F5344CB8AC3E}">
        <p14:creationId xmlns:p14="http://schemas.microsoft.com/office/powerpoint/2010/main" val="3816073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5</a:t>
            </a:fld>
            <a:endParaRPr lang="en-US"/>
          </a:p>
        </p:txBody>
      </p:sp>
    </p:spTree>
    <p:extLst>
      <p:ext uri="{BB962C8B-B14F-4D97-AF65-F5344CB8AC3E}">
        <p14:creationId xmlns:p14="http://schemas.microsoft.com/office/powerpoint/2010/main" val="2487888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6</a:t>
            </a:fld>
            <a:endParaRPr lang="en-US"/>
          </a:p>
        </p:txBody>
      </p:sp>
    </p:spTree>
    <p:extLst>
      <p:ext uri="{BB962C8B-B14F-4D97-AF65-F5344CB8AC3E}">
        <p14:creationId xmlns:p14="http://schemas.microsoft.com/office/powerpoint/2010/main" val="3731901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7</a:t>
            </a:fld>
            <a:endParaRPr lang="en-US"/>
          </a:p>
        </p:txBody>
      </p:sp>
    </p:spTree>
    <p:extLst>
      <p:ext uri="{BB962C8B-B14F-4D97-AF65-F5344CB8AC3E}">
        <p14:creationId xmlns:p14="http://schemas.microsoft.com/office/powerpoint/2010/main" val="105441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ConclusionExpectations</a:t>
            </a:r>
            <a:r>
              <a:rPr lang="en-US" sz="1200" b="0" i="0" kern="1200" dirty="0">
                <a:solidFill>
                  <a:schemeClr val="tx1"/>
                </a:solidFill>
                <a:effectLst/>
                <a:latin typeface="+mn-lt"/>
                <a:ea typeface="+mn-ea"/>
                <a:cs typeface="+mn-cs"/>
              </a:rPr>
              <a:t> here are to address the following following in your conclusion (in about 150 words) in a main section by itself:</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project focus explain why it’s important. Make sure that this part of the conclusion is concise and clear.</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hypothesis (e.g., ML pipelines with custom features can accurately forecast box office returns)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Summarize main points of your project: Remind your readers your key points.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significance of your results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future of your project and closing thoughts.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8</a:t>
            </a:fld>
            <a:endParaRPr lang="en-US"/>
          </a:p>
        </p:txBody>
      </p:sp>
    </p:spTree>
    <p:extLst>
      <p:ext uri="{BB962C8B-B14F-4D97-AF65-F5344CB8AC3E}">
        <p14:creationId xmlns:p14="http://schemas.microsoft.com/office/powerpoint/2010/main" val="112369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34351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5/4/21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353642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19584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73EB323-9D5E-2047-A0AF-D762DA7A1F92}" type="datetimeFigureOut">
              <a:rPr lang="en-US" smtClean="0"/>
              <a:t>5/4/21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63028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2408518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61052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02458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76162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3EB323-9D5E-2047-A0AF-D762DA7A1F92}" type="datetimeFigureOut">
              <a:rPr lang="en-US" smtClean="0"/>
              <a:t>5/4/21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82506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3EB323-9D5E-2047-A0AF-D762DA7A1F92}" type="datetimeFigureOut">
              <a:rPr lang="en-US" smtClean="0"/>
              <a:t>5/4/21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87398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3EB323-9D5E-2047-A0AF-D762DA7A1F92}" type="datetimeFigureOut">
              <a:rPr lang="en-US" smtClean="0"/>
              <a:t>5/4/21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4420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EB323-9D5E-2047-A0AF-D762DA7A1F92}" type="datetimeFigureOut">
              <a:rPr lang="en-US" smtClean="0"/>
              <a:t>5/4/21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420182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5/4/21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82694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73EB323-9D5E-2047-A0AF-D762DA7A1F92}" type="datetimeFigureOut">
              <a:rPr lang="en-US" smtClean="0"/>
              <a:t>5/4/21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52816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73EB323-9D5E-2047-A0AF-D762DA7A1F92}" type="datetimeFigureOut">
              <a:rPr lang="en-US" smtClean="0"/>
              <a:t>5/4/21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E34D8BF-A5CC-3343-AA1E-290575DA5619}" type="slidenum">
              <a:rPr lang="en-US" smtClean="0"/>
              <a:t>‹#›</a:t>
            </a:fld>
            <a:endParaRPr lang="en-US"/>
          </a:p>
        </p:txBody>
      </p:sp>
    </p:spTree>
    <p:extLst>
      <p:ext uri="{BB962C8B-B14F-4D97-AF65-F5344CB8AC3E}">
        <p14:creationId xmlns:p14="http://schemas.microsoft.com/office/powerpoint/2010/main" val="39607687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6426-A1C3-7147-BC6F-3C3EC85CA58F}"/>
              </a:ext>
            </a:extLst>
          </p:cNvPr>
          <p:cNvSpPr>
            <a:spLocks noGrp="1"/>
          </p:cNvSpPr>
          <p:nvPr>
            <p:ph type="ctrTitle"/>
          </p:nvPr>
        </p:nvSpPr>
        <p:spPr>
          <a:xfrm>
            <a:off x="810001" y="92793"/>
            <a:ext cx="10572000" cy="3827073"/>
          </a:xfrm>
        </p:spPr>
        <p:txBody>
          <a:bodyPr anchor="t"/>
          <a:lstStyle/>
          <a:p>
            <a:r>
              <a:rPr lang="en-US" sz="3600" dirty="0"/>
              <a:t>AML I526 Spring 2021 Group 2 Final Submission</a:t>
            </a:r>
            <a:br>
              <a:rPr lang="en-US" dirty="0"/>
            </a:br>
            <a:r>
              <a:rPr lang="en-US" sz="3600" dirty="0"/>
              <a:t>Cats vs Dogs </a:t>
            </a:r>
            <a:r>
              <a:rPr lang="en-US" sz="3200" dirty="0"/>
              <a:t>Classification and Prediction (</a:t>
            </a:r>
            <a:r>
              <a:rPr lang="en-US" sz="3200" dirty="0" err="1"/>
              <a:t>CaDoD</a:t>
            </a:r>
            <a:r>
              <a:rPr lang="en-US" sz="3200" dirty="0"/>
              <a:t>)</a:t>
            </a:r>
            <a:endParaRPr lang="en-US" dirty="0"/>
          </a:p>
        </p:txBody>
      </p:sp>
      <p:sp>
        <p:nvSpPr>
          <p:cNvPr id="3" name="Subtitle 2">
            <a:extLst>
              <a:ext uri="{FF2B5EF4-FFF2-40B4-BE49-F238E27FC236}">
                <a16:creationId xmlns:a16="http://schemas.microsoft.com/office/drawing/2014/main" id="{F169D5EA-241C-4046-AA3A-B04F278943D7}"/>
              </a:ext>
            </a:extLst>
          </p:cNvPr>
          <p:cNvSpPr>
            <a:spLocks noGrp="1"/>
          </p:cNvSpPr>
          <p:nvPr>
            <p:ph type="subTitle" idx="1"/>
          </p:nvPr>
        </p:nvSpPr>
        <p:spPr>
          <a:xfrm>
            <a:off x="546342" y="5151728"/>
            <a:ext cx="10835659" cy="1484361"/>
          </a:xfrm>
        </p:spPr>
        <p:txBody>
          <a:bodyPr>
            <a:normAutofit/>
          </a:bodyPr>
          <a:lstStyle/>
          <a:p>
            <a:r>
              <a:rPr lang="en-US" dirty="0"/>
              <a:t>Team Info:</a:t>
            </a:r>
            <a:br>
              <a:rPr lang="en-US" dirty="0"/>
            </a:br>
            <a:r>
              <a:rPr lang="en-US" dirty="0"/>
              <a:t>Left to right: 	Ben Perkins				 	</a:t>
            </a:r>
            <a:r>
              <a:rPr lang="en-US" dirty="0" err="1"/>
              <a:t>benperki@iu.edu</a:t>
            </a:r>
            <a:br>
              <a:rPr lang="en-US" dirty="0"/>
            </a:br>
            <a:r>
              <a:rPr lang="en-US" dirty="0"/>
              <a:t>				Lauren Madar				laurenmadar@gmail.com</a:t>
            </a:r>
            <a:br>
              <a:rPr lang="en-US" dirty="0"/>
            </a:br>
            <a:r>
              <a:rPr lang="en-US" dirty="0"/>
              <a:t>				Mangesh </a:t>
            </a:r>
            <a:r>
              <a:rPr lang="en-US" dirty="0" err="1"/>
              <a:t>Walimbe</a:t>
            </a:r>
            <a:r>
              <a:rPr lang="en-US" dirty="0"/>
              <a:t>			mwalimbe@iu.edu </a:t>
            </a:r>
            <a:br>
              <a:rPr lang="en-US" dirty="0"/>
            </a:br>
            <a:r>
              <a:rPr lang="en-US" dirty="0"/>
              <a:t>				</a:t>
            </a:r>
            <a:r>
              <a:rPr lang="en-US" dirty="0" err="1"/>
              <a:t>Samin</a:t>
            </a:r>
            <a:r>
              <a:rPr lang="en-US" dirty="0"/>
              <a:t> </a:t>
            </a:r>
            <a:r>
              <a:rPr lang="en-US" dirty="0" err="1"/>
              <a:t>Barghan</a:t>
            </a:r>
            <a:r>
              <a:rPr lang="en-US" dirty="0"/>
              <a:t>				s.barghan@gmail.com </a:t>
            </a:r>
          </a:p>
        </p:txBody>
      </p:sp>
      <p:grpSp>
        <p:nvGrpSpPr>
          <p:cNvPr id="8" name="Group 7">
            <a:extLst>
              <a:ext uri="{FF2B5EF4-FFF2-40B4-BE49-F238E27FC236}">
                <a16:creationId xmlns:a16="http://schemas.microsoft.com/office/drawing/2014/main" id="{BC70EAAE-3344-9E46-86AC-EA00530B3ED8}"/>
              </a:ext>
            </a:extLst>
          </p:cNvPr>
          <p:cNvGrpSpPr/>
          <p:nvPr/>
        </p:nvGrpSpPr>
        <p:grpSpPr>
          <a:xfrm>
            <a:off x="938822" y="1352018"/>
            <a:ext cx="5157178" cy="3429343"/>
            <a:chOff x="6776405" y="1851503"/>
            <a:chExt cx="5157178" cy="3429343"/>
          </a:xfrm>
        </p:grpSpPr>
        <p:pic>
          <p:nvPicPr>
            <p:cNvPr id="5" name="Picture 4" descr="Graphical user interface&#10;&#10;Description automatically generated">
              <a:extLst>
                <a:ext uri="{FF2B5EF4-FFF2-40B4-BE49-F238E27FC236}">
                  <a16:creationId xmlns:a16="http://schemas.microsoft.com/office/drawing/2014/main" id="{35470611-C73B-5345-BF84-F1F65E2FB98B}"/>
                </a:ext>
              </a:extLst>
            </p:cNvPr>
            <p:cNvPicPr>
              <a:picLocks noChangeAspect="1"/>
            </p:cNvPicPr>
            <p:nvPr/>
          </p:nvPicPr>
          <p:blipFill rotWithShape="1">
            <a:blip r:embed="rId3"/>
            <a:srcRect b="17642"/>
            <a:stretch/>
          </p:blipFill>
          <p:spPr>
            <a:xfrm>
              <a:off x="6776405" y="1851503"/>
              <a:ext cx="5157178" cy="3429343"/>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2606F7F8-FE89-614F-93ED-0F23D2B033B1}"/>
                </a:ext>
              </a:extLst>
            </p:cNvPr>
            <p:cNvPicPr>
              <a:picLocks noChangeAspect="1"/>
            </p:cNvPicPr>
            <p:nvPr/>
          </p:nvPicPr>
          <p:blipFill rotWithShape="1">
            <a:blip r:embed="rId3"/>
            <a:srcRect l="24546" t="62124" r="50832" b="17642"/>
            <a:stretch/>
          </p:blipFill>
          <p:spPr>
            <a:xfrm>
              <a:off x="6776405" y="4438332"/>
              <a:ext cx="1269765" cy="842514"/>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81B395D0-ED67-BC44-9A21-3A19C208D59F}"/>
                </a:ext>
              </a:extLst>
            </p:cNvPr>
            <p:cNvPicPr>
              <a:picLocks noChangeAspect="1"/>
            </p:cNvPicPr>
            <p:nvPr/>
          </p:nvPicPr>
          <p:blipFill rotWithShape="1">
            <a:blip r:embed="rId3"/>
            <a:srcRect t="61690" r="75378" b="18076"/>
            <a:stretch/>
          </p:blipFill>
          <p:spPr>
            <a:xfrm>
              <a:off x="8058527" y="4420198"/>
              <a:ext cx="1269766" cy="842514"/>
            </a:xfrm>
            <a:prstGeom prst="rect">
              <a:avLst/>
            </a:prstGeom>
          </p:spPr>
        </p:pic>
      </p:grpSp>
    </p:spTree>
    <p:extLst>
      <p:ext uri="{BB962C8B-B14F-4D97-AF65-F5344CB8AC3E}">
        <p14:creationId xmlns:p14="http://schemas.microsoft.com/office/powerpoint/2010/main" val="113428052"/>
      </p:ext>
    </p:extLst>
  </p:cSld>
  <p:clrMapOvr>
    <a:masterClrMapping/>
  </p:clrMapOvr>
  <mc:AlternateContent xmlns:mc="http://schemas.openxmlformats.org/markup-compatibility/2006" xmlns:p14="http://schemas.microsoft.com/office/powerpoint/2010/main">
    <mc:Choice Requires="p14">
      <p:transition spd="slow" p14:dur="2000" advTm="2645"/>
    </mc:Choice>
    <mc:Fallback xmlns="">
      <p:transition spd="slow" advTm="264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Abstract</a:t>
            </a:r>
            <a:endParaRPr lang="en-US" b="0" dirty="0">
              <a:solidFill>
                <a:schemeClr val="accent1">
                  <a:lumMod val="50000"/>
                </a:schemeClr>
              </a:solidFill>
            </a:endParaRPr>
          </a:p>
        </p:txBody>
      </p:sp>
      <p:sp>
        <p:nvSpPr>
          <p:cNvPr id="5" name="TextBox 4">
            <a:extLst>
              <a:ext uri="{FF2B5EF4-FFF2-40B4-BE49-F238E27FC236}">
                <a16:creationId xmlns:a16="http://schemas.microsoft.com/office/drawing/2014/main" id="{76681B8C-2CB3-DA4F-9A7C-F10990D6F242}"/>
              </a:ext>
            </a:extLst>
          </p:cNvPr>
          <p:cNvSpPr txBox="1"/>
          <p:nvPr/>
        </p:nvSpPr>
        <p:spPr>
          <a:xfrm>
            <a:off x="810000" y="2477938"/>
            <a:ext cx="10571998" cy="3785652"/>
          </a:xfrm>
          <a:prstGeom prst="rect">
            <a:avLst/>
          </a:prstGeom>
          <a:noFill/>
        </p:spPr>
        <p:txBody>
          <a:bodyPr wrap="square" rtlCol="0">
            <a:spAutoFit/>
          </a:bodyPr>
          <a:lstStyle/>
          <a:p>
            <a:r>
              <a:rPr lang="en-US" sz="1600" dirty="0"/>
              <a:t>One of the fundamental tasks in classifying images is object detection within images. Algorithms often employ a ‘bounding box’ tool. To study bounding boxes, our team first evaluated 3 models with </a:t>
            </a:r>
            <a:r>
              <a:rPr lang="en-US" sz="1600" dirty="0" err="1"/>
              <a:t>GridSearchCV</a:t>
            </a:r>
            <a:r>
              <a:rPr lang="en-US" sz="1600" dirty="0"/>
              <a:t>, to be trained on existing bounding box data for the purpose of predicting bounding boxes.  The best model was used for bounding box prediction.</a:t>
            </a:r>
          </a:p>
          <a:p>
            <a:endParaRPr lang="en-US" sz="1600" dirty="0"/>
          </a:p>
          <a:p>
            <a:r>
              <a:rPr lang="en-US" sz="1600" dirty="0"/>
              <a:t>A feature engineering pipeline was created to generate additional numeric features from </a:t>
            </a:r>
            <a:r>
              <a:rPr lang="en-US" sz="1600" dirty="0" err="1"/>
              <a:t>bbox</a:t>
            </a:r>
            <a:r>
              <a:rPr lang="en-US" sz="1600" dirty="0"/>
              <a:t> inputs, and then transformed predictions from the </a:t>
            </a:r>
            <a:r>
              <a:rPr lang="en-US" sz="1600" dirty="0" err="1"/>
              <a:t>bbox</a:t>
            </a:r>
            <a:r>
              <a:rPr lang="en-US" sz="1600" dirty="0"/>
              <a:t> model for later use in training our classifier.</a:t>
            </a:r>
            <a:br>
              <a:rPr lang="en-US" sz="1600" dirty="0"/>
            </a:br>
            <a:br>
              <a:rPr lang="en-US" sz="1600" dirty="0"/>
            </a:br>
            <a:r>
              <a:rPr lang="en-US" sz="1600" dirty="0"/>
              <a:t>Next, images were classified as ‘cat’ or ‘dog’ by two logistic regression models with </a:t>
            </a:r>
            <a:r>
              <a:rPr lang="en-US" sz="1600" dirty="0" err="1"/>
              <a:t>SciKit</a:t>
            </a:r>
            <a:r>
              <a:rPr lang="en-US" sz="1600" dirty="0"/>
              <a:t> Learn. We then created a </a:t>
            </a:r>
            <a:r>
              <a:rPr lang="en-US" sz="1600" dirty="0" err="1"/>
              <a:t>PyTorch</a:t>
            </a:r>
            <a:r>
              <a:rPr lang="en-US" sz="1600" dirty="0"/>
              <a:t> model with classification and bounding box predictions using Cross Entropy and Mean Squared Error loss functions. </a:t>
            </a:r>
            <a:r>
              <a:rPr lang="en-US" sz="1600" dirty="0" err="1"/>
              <a:t>PyTorch</a:t>
            </a:r>
            <a:r>
              <a:rPr lang="en-US" sz="1600" dirty="0"/>
              <a:t> allows for a much simpler modeling, training and prediction process, though the Nvidia GPU made a move to Google </a:t>
            </a:r>
            <a:r>
              <a:rPr lang="en-US" sz="1600" dirty="0" err="1"/>
              <a:t>Colab</a:t>
            </a:r>
            <a:r>
              <a:rPr lang="en-US" sz="1600" dirty="0"/>
              <a:t> necessary.</a:t>
            </a:r>
            <a:br>
              <a:rPr lang="en-US" sz="1600" dirty="0"/>
            </a:br>
            <a:endParaRPr lang="en-US" sz="1600" dirty="0"/>
          </a:p>
          <a:p>
            <a:r>
              <a:rPr lang="en-US" sz="1600" dirty="0"/>
              <a:t>144 words...</a:t>
            </a:r>
          </a:p>
          <a:p>
            <a:endParaRPr lang="en-US" sz="1600" dirty="0"/>
          </a:p>
        </p:txBody>
      </p:sp>
    </p:spTree>
    <p:extLst>
      <p:ext uri="{BB962C8B-B14F-4D97-AF65-F5344CB8AC3E}">
        <p14:creationId xmlns:p14="http://schemas.microsoft.com/office/powerpoint/2010/main" val="1666768514"/>
      </p:ext>
    </p:extLst>
  </p:cSld>
  <p:clrMapOvr>
    <a:masterClrMapping/>
  </p:clrMapOvr>
  <mc:AlternateContent xmlns:mc="http://schemas.openxmlformats.org/markup-compatibility/2006" xmlns:p14="http://schemas.microsoft.com/office/powerpoint/2010/main">
    <mc:Choice Requires="p14">
      <p:transition spd="slow" p14:dur="2000" advTm="2220"/>
    </mc:Choice>
    <mc:Fallback xmlns="">
      <p:transition spd="slow" advTm="222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Overview</a:t>
            </a:r>
            <a:endParaRPr lang="en-US" sz="2400" dirty="0"/>
          </a:p>
        </p:txBody>
      </p:sp>
      <p:sp>
        <p:nvSpPr>
          <p:cNvPr id="5" name="TextBox 4">
            <a:extLst>
              <a:ext uri="{FF2B5EF4-FFF2-40B4-BE49-F238E27FC236}">
                <a16:creationId xmlns:a16="http://schemas.microsoft.com/office/drawing/2014/main" id="{76681B8C-2CB3-DA4F-9A7C-F10990D6F242}"/>
              </a:ext>
            </a:extLst>
          </p:cNvPr>
          <p:cNvSpPr txBox="1"/>
          <p:nvPr/>
        </p:nvSpPr>
        <p:spPr>
          <a:xfrm>
            <a:off x="1673524" y="2363638"/>
            <a:ext cx="9813626" cy="2092881"/>
          </a:xfrm>
          <a:prstGeom prst="rect">
            <a:avLst/>
          </a:prstGeom>
          <a:noFill/>
        </p:spPr>
        <p:txBody>
          <a:bodyPr wrap="square" rtlCol="0">
            <a:spAutoFit/>
          </a:bodyPr>
          <a:lstStyle/>
          <a:p>
            <a:pPr marL="285750" indent="-285750">
              <a:buFont typeface="Arial" panose="020B0604020202020204" pitchFamily="34" charset="0"/>
              <a:buChar char="•"/>
            </a:pPr>
            <a:r>
              <a:rPr lang="en-US" sz="2800" dirty="0"/>
              <a:t>Purpose- </a:t>
            </a:r>
            <a:r>
              <a:rPr lang="en-US" sz="2800" dirty="0">
                <a:solidFill>
                  <a:schemeClr val="accent1">
                    <a:lumMod val="75000"/>
                  </a:schemeClr>
                </a:solidFill>
              </a:rPr>
              <a:t>Ben</a:t>
            </a:r>
          </a:p>
          <a:p>
            <a:pPr marL="285750" indent="-285750">
              <a:buFont typeface="Arial" panose="020B0604020202020204" pitchFamily="34" charset="0"/>
              <a:buChar char="•"/>
            </a:pPr>
            <a:r>
              <a:rPr lang="en-US" sz="2800" dirty="0"/>
              <a:t>Project activities- </a:t>
            </a:r>
            <a:r>
              <a:rPr lang="en-US" sz="2800" dirty="0">
                <a:solidFill>
                  <a:schemeClr val="accent1">
                    <a:lumMod val="75000"/>
                  </a:schemeClr>
                </a:solidFill>
              </a:rPr>
              <a:t>Lauren</a:t>
            </a:r>
          </a:p>
          <a:p>
            <a:pPr marL="285750" indent="-285750">
              <a:buFont typeface="Arial" panose="020B0604020202020204" pitchFamily="34" charset="0"/>
              <a:buChar char="•"/>
            </a:pPr>
            <a:r>
              <a:rPr lang="en-US" sz="2800" dirty="0"/>
              <a:t>Methodologies - </a:t>
            </a:r>
            <a:r>
              <a:rPr lang="en-US" sz="2800" dirty="0">
                <a:solidFill>
                  <a:schemeClr val="accent1">
                    <a:lumMod val="75000"/>
                  </a:schemeClr>
                </a:solidFill>
              </a:rPr>
              <a:t>Mangesh</a:t>
            </a:r>
          </a:p>
          <a:p>
            <a:pPr marL="285750" indent="-285750">
              <a:buFont typeface="Arial" panose="020B0604020202020204" pitchFamily="34" charset="0"/>
              <a:buChar char="•"/>
            </a:pPr>
            <a:r>
              <a:rPr lang="en-US" sz="2800" dirty="0"/>
              <a:t>Results &amp; Conclusion - </a:t>
            </a:r>
            <a:r>
              <a:rPr lang="en-US" sz="2800" dirty="0" err="1">
                <a:solidFill>
                  <a:schemeClr val="accent1">
                    <a:lumMod val="75000"/>
                  </a:schemeClr>
                </a:solidFill>
              </a:rPr>
              <a:t>Samin</a:t>
            </a:r>
            <a:endParaRPr lang="en-US" sz="2800" dirty="0">
              <a:solidFill>
                <a:schemeClr val="accent1">
                  <a:lumMod val="75000"/>
                </a:schemeClr>
              </a:solidFill>
            </a:endParaRPr>
          </a:p>
          <a:p>
            <a:endParaRPr lang="en-US" dirty="0"/>
          </a:p>
        </p:txBody>
      </p:sp>
    </p:spTree>
    <p:extLst>
      <p:ext uri="{BB962C8B-B14F-4D97-AF65-F5344CB8AC3E}">
        <p14:creationId xmlns:p14="http://schemas.microsoft.com/office/powerpoint/2010/main" val="2377003528"/>
      </p:ext>
    </p:extLst>
  </p:cSld>
  <p:clrMapOvr>
    <a:masterClrMapping/>
  </p:clrMapOvr>
  <mc:AlternateContent xmlns:mc="http://schemas.openxmlformats.org/markup-compatibility/2006" xmlns:p14="http://schemas.microsoft.com/office/powerpoint/2010/main">
    <mc:Choice Requires="p14">
      <p:transition spd="slow" p14:dur="2000" advTm="2649"/>
    </mc:Choice>
    <mc:Fallback xmlns="">
      <p:transition spd="slow" advTm="264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556798" y="345588"/>
            <a:ext cx="10571998" cy="970450"/>
          </a:xfrm>
        </p:spPr>
        <p:txBody>
          <a:bodyPr anchor="t"/>
          <a:lstStyle/>
          <a:p>
            <a:r>
              <a:rPr lang="en-US" dirty="0"/>
              <a:t>Purpose - Why?</a:t>
            </a:r>
            <a:endParaRPr lang="en-US" sz="2400" dirty="0"/>
          </a:p>
        </p:txBody>
      </p:sp>
      <p:sp>
        <p:nvSpPr>
          <p:cNvPr id="3" name="TextBox 2">
            <a:extLst>
              <a:ext uri="{FF2B5EF4-FFF2-40B4-BE49-F238E27FC236}">
                <a16:creationId xmlns:a16="http://schemas.microsoft.com/office/drawing/2014/main" id="{CBE7C39D-9967-8F4C-A18F-C0E1B6C900EE}"/>
              </a:ext>
            </a:extLst>
          </p:cNvPr>
          <p:cNvSpPr txBox="1"/>
          <p:nvPr/>
        </p:nvSpPr>
        <p:spPr>
          <a:xfrm>
            <a:off x="1333500" y="2565400"/>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3F677550-E2C5-5C47-A22A-CE1B59A3388D}"/>
              </a:ext>
            </a:extLst>
          </p:cNvPr>
          <p:cNvSpPr txBox="1"/>
          <p:nvPr/>
        </p:nvSpPr>
        <p:spPr>
          <a:xfrm>
            <a:off x="1054100" y="2425700"/>
            <a:ext cx="10210800" cy="3693319"/>
          </a:xfrm>
          <a:prstGeom prst="rect">
            <a:avLst/>
          </a:prstGeom>
          <a:noFill/>
        </p:spPr>
        <p:txBody>
          <a:bodyPr wrap="square" rtlCol="0">
            <a:spAutoFit/>
          </a:bodyPr>
          <a:lstStyle/>
          <a:p>
            <a:r>
              <a:rPr lang="en-US" dirty="0"/>
              <a:t>The purpose of this project is to use various Python and machine learning tools to classify images from the Kaggle competition dataset, Cats and Dogs. </a:t>
            </a:r>
          </a:p>
          <a:p>
            <a:endParaRPr lang="en-US" dirty="0"/>
          </a:p>
          <a:p>
            <a:r>
              <a:rPr lang="en-US" dirty="0"/>
              <a:t>For this last phase, the goal was to create a </a:t>
            </a:r>
            <a:r>
              <a:rPr lang="en-US" dirty="0" err="1"/>
              <a:t>PyTorch</a:t>
            </a:r>
            <a:r>
              <a:rPr lang="en-US" dirty="0"/>
              <a:t> CNN to classify the images and predict the bounding box locations. We were to use Object-Oriented convolutional neural networks in </a:t>
            </a:r>
            <a:r>
              <a:rPr lang="en-US" dirty="0" err="1"/>
              <a:t>PyTorch</a:t>
            </a:r>
            <a:r>
              <a:rPr lang="en-US" dirty="0"/>
              <a:t>.</a:t>
            </a:r>
          </a:p>
          <a:p>
            <a:endParaRPr lang="en-US" dirty="0"/>
          </a:p>
          <a:p>
            <a:r>
              <a:rPr lang="en-US" dirty="0"/>
              <a:t>The main aim is to classify images and predict bounding boxes with the best accuracy possible. Also, documentation of work, with graphs and tabular data are included to display results and communicate methods.</a:t>
            </a:r>
          </a:p>
          <a:p>
            <a:endParaRPr lang="en-US" dirty="0"/>
          </a:p>
          <a:p>
            <a:r>
              <a:rPr lang="en-US" dirty="0"/>
              <a:t>Other aims include gaining experience with Deep Learning techniques and image </a:t>
            </a:r>
            <a:r>
              <a:rPr lang="en-US"/>
              <a:t>classification tasks.</a:t>
            </a:r>
          </a:p>
        </p:txBody>
      </p:sp>
    </p:spTree>
    <p:extLst>
      <p:ext uri="{BB962C8B-B14F-4D97-AF65-F5344CB8AC3E}">
        <p14:creationId xmlns:p14="http://schemas.microsoft.com/office/powerpoint/2010/main" val="3947111687"/>
      </p:ext>
    </p:extLst>
  </p:cSld>
  <p:clrMapOvr>
    <a:masterClrMapping/>
  </p:clrMapOvr>
  <mc:AlternateContent xmlns:mc="http://schemas.openxmlformats.org/markup-compatibility/2006" xmlns:p14="http://schemas.microsoft.com/office/powerpoint/2010/main">
    <mc:Choice Requires="p14">
      <p:transition spd="slow" p14:dur="2000" advTm="7657"/>
    </mc:Choice>
    <mc:Fallback xmlns="">
      <p:transition spd="slow" advTm="765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179953" y="467075"/>
            <a:ext cx="10571998" cy="970450"/>
          </a:xfrm>
        </p:spPr>
        <p:txBody>
          <a:bodyPr/>
          <a:lstStyle/>
          <a:p>
            <a:r>
              <a:rPr lang="en-US" dirty="0"/>
              <a:t>Project activities – What?</a:t>
            </a:r>
            <a:endParaRPr lang="en-US" sz="2400" dirty="0"/>
          </a:p>
        </p:txBody>
      </p:sp>
    </p:spTree>
    <p:extLst>
      <p:ext uri="{BB962C8B-B14F-4D97-AF65-F5344CB8AC3E}">
        <p14:creationId xmlns:p14="http://schemas.microsoft.com/office/powerpoint/2010/main" val="1837173560"/>
      </p:ext>
    </p:extLst>
  </p:cSld>
  <p:clrMapOvr>
    <a:masterClrMapping/>
  </p:clrMapOvr>
  <mc:AlternateContent xmlns:mc="http://schemas.openxmlformats.org/markup-compatibility/2006" xmlns:p14="http://schemas.microsoft.com/office/powerpoint/2010/main">
    <mc:Choice Requires="p14">
      <p:transition spd="slow" p14:dur="2000" advTm="4313"/>
    </mc:Choice>
    <mc:Fallback xmlns="">
      <p:transition spd="slow" advTm="431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179953" y="467075"/>
            <a:ext cx="10571998" cy="970450"/>
          </a:xfrm>
        </p:spPr>
        <p:txBody>
          <a:bodyPr/>
          <a:lstStyle/>
          <a:p>
            <a:r>
              <a:rPr lang="en-US" dirty="0"/>
              <a:t>Methodologies – How?</a:t>
            </a:r>
            <a:endParaRPr lang="en-US" sz="2400" dirty="0"/>
          </a:p>
        </p:txBody>
      </p:sp>
    </p:spTree>
    <p:extLst>
      <p:ext uri="{BB962C8B-B14F-4D97-AF65-F5344CB8AC3E}">
        <p14:creationId xmlns:p14="http://schemas.microsoft.com/office/powerpoint/2010/main" val="2522270223"/>
      </p:ext>
    </p:extLst>
  </p:cSld>
  <p:clrMapOvr>
    <a:masterClrMapping/>
  </p:clrMapOvr>
  <mc:AlternateContent xmlns:mc="http://schemas.openxmlformats.org/markup-compatibility/2006" xmlns:p14="http://schemas.microsoft.com/office/powerpoint/2010/main">
    <mc:Choice Requires="p14">
      <p:transition spd="slow" p14:dur="2000" advTm="4313"/>
    </mc:Choice>
    <mc:Fallback xmlns="">
      <p:transition spd="slow" advTm="431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179953" y="467075"/>
            <a:ext cx="10571998" cy="970450"/>
          </a:xfrm>
        </p:spPr>
        <p:txBody>
          <a:bodyPr/>
          <a:lstStyle/>
          <a:p>
            <a:r>
              <a:rPr lang="en-US" dirty="0"/>
              <a:t>Results, Findings, Challenges</a:t>
            </a:r>
            <a:endParaRPr lang="en-US" sz="2400" dirty="0"/>
          </a:p>
        </p:txBody>
      </p:sp>
    </p:spTree>
    <p:extLst>
      <p:ext uri="{BB962C8B-B14F-4D97-AF65-F5344CB8AC3E}">
        <p14:creationId xmlns:p14="http://schemas.microsoft.com/office/powerpoint/2010/main" val="392968686"/>
      </p:ext>
    </p:extLst>
  </p:cSld>
  <p:clrMapOvr>
    <a:masterClrMapping/>
  </p:clrMapOvr>
  <mc:AlternateContent xmlns:mc="http://schemas.openxmlformats.org/markup-compatibility/2006" xmlns:p14="http://schemas.microsoft.com/office/powerpoint/2010/main">
    <mc:Choice Requires="p14">
      <p:transition spd="slow" p14:dur="2000" advTm="4313"/>
    </mc:Choice>
    <mc:Fallback xmlns="">
      <p:transition spd="slow" advTm="431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0AB149-B447-AF4B-8887-B5326C0403CA}"/>
              </a:ext>
            </a:extLst>
          </p:cNvPr>
          <p:cNvSpPr>
            <a:spLocks noGrp="1"/>
          </p:cNvSpPr>
          <p:nvPr>
            <p:ph type="title"/>
          </p:nvPr>
        </p:nvSpPr>
        <p:spPr>
          <a:xfrm>
            <a:off x="810000" y="0"/>
            <a:ext cx="10561418" cy="966158"/>
          </a:xfrm>
        </p:spPr>
        <p:txBody>
          <a:bodyPr anchor="t"/>
          <a:lstStyle/>
          <a:p>
            <a:pPr algn="l"/>
            <a:r>
              <a:rPr lang="en-US" dirty="0"/>
              <a:t>Conclusion</a:t>
            </a:r>
            <a:endParaRPr lang="en-US" sz="2400" dirty="0"/>
          </a:p>
        </p:txBody>
      </p:sp>
      <p:sp>
        <p:nvSpPr>
          <p:cNvPr id="6" name="TextBox 5">
            <a:extLst>
              <a:ext uri="{FF2B5EF4-FFF2-40B4-BE49-F238E27FC236}">
                <a16:creationId xmlns:a16="http://schemas.microsoft.com/office/drawing/2014/main" id="{32DEDE8E-EB7C-6548-9161-48A7D91BC726}"/>
              </a:ext>
            </a:extLst>
          </p:cNvPr>
          <p:cNvSpPr txBox="1"/>
          <p:nvPr/>
        </p:nvSpPr>
        <p:spPr>
          <a:xfrm>
            <a:off x="1155939" y="966158"/>
            <a:ext cx="9558068" cy="3693319"/>
          </a:xfrm>
          <a:prstGeom prst="rect">
            <a:avLst/>
          </a:prstGeom>
          <a:noFill/>
        </p:spPr>
        <p:txBody>
          <a:bodyPr wrap="square" rtlCol="0">
            <a:spAutoFit/>
          </a:bodyPr>
          <a:lstStyle/>
          <a:p>
            <a:r>
              <a:rPr lang="en-US" dirty="0">
                <a:solidFill>
                  <a:schemeClr val="bg1"/>
                </a:solidFill>
              </a:rPr>
              <a:t>We aimed to train a model to predict bounding boxes based on provided images and then predict whether each image was a dog or cat as a classification step, using </a:t>
            </a:r>
            <a:r>
              <a:rPr lang="en-US" dirty="0" err="1">
                <a:solidFill>
                  <a:schemeClr val="bg1"/>
                </a:solidFill>
              </a:rPr>
              <a:t>PyTorch</a:t>
            </a:r>
            <a:r>
              <a:rPr lang="en-US" dirty="0">
                <a:solidFill>
                  <a:schemeClr val="bg1"/>
                </a:solidFill>
              </a:rPr>
              <a:t> and neural networks. Image classification is a complex machine learning problem. Focusing on a subset of data allowed a short-term project to be approachable. Class prediction based on bounding-boxes alone doesn’t seem to indicate a high probability of success. We achieved about 53% accuracy for classification and box prediction, and 80% accuracy on classification-only convolutional neural net models. Time and hardware (GPU) limitations affected our progress. Though </a:t>
            </a:r>
            <a:r>
              <a:rPr lang="en-US" dirty="0" err="1">
                <a:solidFill>
                  <a:schemeClr val="bg1"/>
                </a:solidFill>
              </a:rPr>
              <a:t>PyTorch</a:t>
            </a:r>
            <a:r>
              <a:rPr lang="en-US" dirty="0">
                <a:solidFill>
                  <a:schemeClr val="bg1"/>
                </a:solidFill>
              </a:rPr>
              <a:t> makes certain aspects of dataset splitting and neural net model training simpler, tensor datasets and correctly matching layer input and output can be complex to work with, especially with network/remote GPU tools. Next steps would involve transfer learning with a pretrained model, which we did not have sufficient time to perform. </a:t>
            </a:r>
          </a:p>
        </p:txBody>
      </p:sp>
      <p:sp>
        <p:nvSpPr>
          <p:cNvPr id="7" name="TextBox 6">
            <a:extLst>
              <a:ext uri="{FF2B5EF4-FFF2-40B4-BE49-F238E27FC236}">
                <a16:creationId xmlns:a16="http://schemas.microsoft.com/office/drawing/2014/main" id="{57ACCBF7-0D7F-C549-9FC2-12576C6F63CC}"/>
              </a:ext>
            </a:extLst>
          </p:cNvPr>
          <p:cNvSpPr txBox="1"/>
          <p:nvPr/>
        </p:nvSpPr>
        <p:spPr>
          <a:xfrm>
            <a:off x="5624186" y="4271375"/>
            <a:ext cx="2805830" cy="369332"/>
          </a:xfrm>
          <a:prstGeom prst="rect">
            <a:avLst/>
          </a:prstGeom>
          <a:noFill/>
        </p:spPr>
        <p:txBody>
          <a:bodyPr wrap="square" rtlCol="0">
            <a:spAutoFit/>
          </a:bodyPr>
          <a:lstStyle/>
          <a:p>
            <a:r>
              <a:rPr lang="en-US" dirty="0"/>
              <a:t>150 words exactly....</a:t>
            </a:r>
          </a:p>
        </p:txBody>
      </p:sp>
    </p:spTree>
    <p:extLst>
      <p:ext uri="{BB962C8B-B14F-4D97-AF65-F5344CB8AC3E}">
        <p14:creationId xmlns:p14="http://schemas.microsoft.com/office/powerpoint/2010/main" val="4158359496"/>
      </p:ext>
    </p:extLst>
  </p:cSld>
  <p:clrMapOvr>
    <a:masterClrMapping/>
  </p:clrMapOvr>
  <mc:AlternateContent xmlns:mc="http://schemas.openxmlformats.org/markup-compatibility/2006" xmlns:p14="http://schemas.microsoft.com/office/powerpoint/2010/main">
    <mc:Choice Requires="p14">
      <p:transition spd="slow" p14:dur="2000" advTm="6126"/>
    </mc:Choice>
    <mc:Fallback xmlns="">
      <p:transition spd="slow" advTm="6126"/>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{E3CCE0F9-7312-F044-AAC1-BA0254039AF1}tf10001121</Template>
  <TotalTime>1236</TotalTime>
  <Words>1464</Words>
  <Application>Microsoft Macintosh PowerPoint</Application>
  <PresentationFormat>Widescreen</PresentationFormat>
  <Paragraphs>56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2</vt:lpstr>
      <vt:lpstr>Quotable</vt:lpstr>
      <vt:lpstr>AML I526 Spring 2021 Group 2 Final Submission Cats vs Dogs Classification and Prediction (CaDoD)</vt:lpstr>
      <vt:lpstr>Abstract</vt:lpstr>
      <vt:lpstr>Overview</vt:lpstr>
      <vt:lpstr>Purpose - Why?</vt:lpstr>
      <vt:lpstr>Project activities – What?</vt:lpstr>
      <vt:lpstr>Methodologies – How?</vt:lpstr>
      <vt:lpstr>Results, Findings, Challenges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L Madar</dc:creator>
  <cp:lastModifiedBy>Ben Perkins</cp:lastModifiedBy>
  <cp:revision>63</cp:revision>
  <dcterms:created xsi:type="dcterms:W3CDTF">2021-04-18T01:32:44Z</dcterms:created>
  <dcterms:modified xsi:type="dcterms:W3CDTF">2021-05-04T21:51:09Z</dcterms:modified>
</cp:coreProperties>
</file>