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4" r:id="rId4"/>
    <p:sldId id="272" r:id="rId5"/>
    <p:sldId id="266" r:id="rId6"/>
    <p:sldId id="274" r:id="rId7"/>
    <p:sldId id="27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p:restoredTop sz="89163"/>
  </p:normalViewPr>
  <p:slideViewPr>
    <p:cSldViewPr snapToGrid="0" snapToObjects="1">
      <p:cViewPr varScale="1">
        <p:scale>
          <a:sx n="112" d="100"/>
          <a:sy n="112" d="100"/>
        </p:scale>
        <p:origin x="1016" y="200"/>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81607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Our project had three phases, in which we imported, examined data, resized and transformed it, performed feature engineering and compared models using </a:t>
            </a:r>
            <a:r>
              <a:rPr lang="en-US" sz="1200" b="0" i="0" kern="1200" dirty="0" err="1">
                <a:solidFill>
                  <a:schemeClr val="tx1"/>
                </a:solidFill>
                <a:effectLst/>
                <a:latin typeface="+mn-lt"/>
                <a:ea typeface="+mn-ea"/>
                <a:cs typeface="+mn-cs"/>
              </a:rPr>
              <a:t>crossfold</a:t>
            </a:r>
            <a:r>
              <a:rPr lang="en-US" sz="1200" b="0" i="0" kern="1200" dirty="0">
                <a:solidFill>
                  <a:schemeClr val="tx1"/>
                </a:solidFill>
                <a:effectLst/>
                <a:latin typeface="+mn-lt"/>
                <a:ea typeface="+mn-ea"/>
                <a:cs typeface="+mn-cs"/>
              </a:rPr>
              <a:t> validation. We trained linear and logistic regression prediction models with gradient descent and then used </a:t>
            </a:r>
            <a:r>
              <a:rPr lang="en-US" sz="1200" b="0" i="0" kern="1200" dirty="0" err="1">
                <a:solidFill>
                  <a:schemeClr val="tx1"/>
                </a:solidFill>
                <a:effectLst/>
                <a:latin typeface="+mn-lt"/>
                <a:ea typeface="+mn-ea"/>
                <a:cs typeface="+mn-cs"/>
              </a:rPr>
              <a:t>Pytorch</a:t>
            </a:r>
            <a:r>
              <a:rPr lang="en-US" sz="1200" b="0" i="0" kern="1200" dirty="0">
                <a:solidFill>
                  <a:schemeClr val="tx1"/>
                </a:solidFill>
                <a:effectLst/>
                <a:latin typeface="+mn-lt"/>
                <a:ea typeface="+mn-ea"/>
                <a:cs typeface="+mn-cs"/>
              </a:rPr>
              <a:t> and tensors to build linear and convolutional neural network models running on Google </a:t>
            </a:r>
            <a:r>
              <a:rPr lang="en-US" sz="1200" b="0" i="0" kern="1200" dirty="0" err="1">
                <a:solidFill>
                  <a:schemeClr val="tx1"/>
                </a:solidFill>
                <a:effectLst/>
                <a:latin typeface="+mn-lt"/>
                <a:ea typeface="+mn-ea"/>
                <a:cs typeface="+mn-cs"/>
              </a:rPr>
              <a:t>Colab’s</a:t>
            </a:r>
            <a:r>
              <a:rPr lang="en-US" sz="1200" b="0" i="0" kern="1200" dirty="0">
                <a:solidFill>
                  <a:schemeClr val="tx1"/>
                </a:solidFill>
                <a:effectLst/>
                <a:latin typeface="+mn-lt"/>
                <a:ea typeface="+mn-ea"/>
                <a:cs typeface="+mn-cs"/>
              </a:rPr>
              <a:t> GPU. With additional time we would have added a pretrained model and adjusted for accuracy.</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73190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105441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112369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5/4/21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5/4/21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5/4/21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Final Submission</a:t>
            </a:r>
            <a:br>
              <a:rPr lang="en-US" dirty="0"/>
            </a:br>
            <a:r>
              <a:rPr lang="en-US" sz="3600" dirty="0"/>
              <a:t>Cats vs Dogs </a:t>
            </a:r>
            <a:r>
              <a:rPr lang="en-US" sz="3200" dirty="0"/>
              <a:t>Classification and Prediction (</a:t>
            </a:r>
            <a:r>
              <a:rPr lang="en-US" sz="3200" dirty="0" err="1"/>
              <a:t>CaDoD</a:t>
            </a:r>
            <a:r>
              <a:rPr lang="en-US" sz="3200" dirty="0"/>
              <a:t>)</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err="1"/>
              <a:t>benperki@iu.edu</a:t>
            </a:r>
            <a:br>
              <a:rPr lang="en-US" dirty="0"/>
            </a:br>
            <a:r>
              <a:rPr lang="en-US" dirty="0"/>
              <a:t>				Lauren Madar				laurenmadar@gmail.com</a:t>
            </a:r>
            <a:br>
              <a:rPr lang="en-US" dirty="0"/>
            </a:br>
            <a:r>
              <a:rPr lang="en-US" dirty="0"/>
              <a:t>				Mangesh </a:t>
            </a:r>
            <a:r>
              <a:rPr lang="en-US" dirty="0" err="1"/>
              <a:t>Walimbe</a:t>
            </a:r>
            <a:r>
              <a:rPr lang="en-US" dirty="0"/>
              <a:t>			mwalimbe@iu.edu </a:t>
            </a:r>
            <a:br>
              <a:rPr lang="en-US" dirty="0"/>
            </a:br>
            <a:r>
              <a:rPr lang="en-US" dirty="0"/>
              <a:t>				</a:t>
            </a:r>
            <a:r>
              <a:rPr lang="en-US" dirty="0" err="1"/>
              <a:t>Samin</a:t>
            </a:r>
            <a:r>
              <a:rPr lang="en-US" dirty="0"/>
              <a:t> </a:t>
            </a:r>
            <a:r>
              <a:rPr lang="en-US" dirty="0" err="1"/>
              <a:t>Barghan</a:t>
            </a:r>
            <a:r>
              <a:rPr lang="en-US" dirty="0"/>
              <a:t>				s.barghan@gmail.com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3"/>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3"/>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3"/>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mc:AlternateContent xmlns:mc="http://schemas.openxmlformats.org/markup-compatibility/2006" xmlns:p14="http://schemas.microsoft.com/office/powerpoint/2010/main">
    <mc:Choice Requires="p14">
      <p:transition spd="slow" p14:dur="2000" advTm="2645"/>
    </mc:Choice>
    <mc:Fallback xmlns="">
      <p:transition spd="slow" advTm="26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810000" y="2477938"/>
            <a:ext cx="10571998" cy="3785652"/>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as ‘cat’ or ‘dog’ by two logistic regression models with </a:t>
            </a:r>
            <a:r>
              <a:rPr lang="en-US" sz="1600" dirty="0" err="1"/>
              <a:t>SciKit</a:t>
            </a:r>
            <a:r>
              <a:rPr lang="en-US" sz="1600" dirty="0"/>
              <a:t> Learn. We then created a </a:t>
            </a:r>
            <a:r>
              <a:rPr lang="en-US" sz="1600" dirty="0" err="1"/>
              <a:t>PyTorch</a:t>
            </a:r>
            <a:r>
              <a:rPr lang="en-US" sz="1600" dirty="0"/>
              <a:t> model with classification and bounding box predictions using Cross Entropy and Mean Squared Error loss functions. </a:t>
            </a:r>
            <a:r>
              <a:rPr lang="en-US" sz="1600" dirty="0" err="1"/>
              <a:t>PyTorch</a:t>
            </a:r>
            <a:r>
              <a:rPr lang="en-US" sz="1600" dirty="0"/>
              <a:t> allows for a much simpler modeling, training and prediction process, though the Nvidia GPU made a move to Google </a:t>
            </a:r>
            <a:r>
              <a:rPr lang="en-US" sz="1600" dirty="0" err="1"/>
              <a:t>Colab</a:t>
            </a:r>
            <a:r>
              <a:rPr lang="en-US" sz="1600" dirty="0"/>
              <a:t> necessary.</a:t>
            </a:r>
            <a:br>
              <a:rPr lang="en-US" sz="1600" dirty="0"/>
            </a:br>
            <a:endParaRPr lang="en-US" sz="1600" dirty="0"/>
          </a:p>
          <a:p>
            <a:r>
              <a:rPr lang="en-US" sz="1600" dirty="0"/>
              <a:t>144 words...</a:t>
            </a:r>
          </a:p>
          <a:p>
            <a:endParaRPr lang="en-US" sz="1600" dirty="0"/>
          </a:p>
        </p:txBody>
      </p:sp>
    </p:spTree>
    <p:extLst>
      <p:ext uri="{BB962C8B-B14F-4D97-AF65-F5344CB8AC3E}">
        <p14:creationId xmlns:p14="http://schemas.microsoft.com/office/powerpoint/2010/main" val="1666768514"/>
      </p:ext>
    </p:extLst>
  </p:cSld>
  <p:clrMapOvr>
    <a:masterClrMapping/>
  </p:clrMapOvr>
  <mc:AlternateContent xmlns:mc="http://schemas.openxmlformats.org/markup-compatibility/2006" xmlns:p14="http://schemas.microsoft.com/office/powerpoint/2010/main">
    <mc:Choice Requires="p14">
      <p:transition spd="slow" p14:dur="2000" advTm="2220"/>
    </mc:Choice>
    <mc:Fallback xmlns="">
      <p:transition spd="slow" advTm="22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813626"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Purpose-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Project activities-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Methodologies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a:t>Results &amp; Conclusion - </a:t>
            </a:r>
            <a:r>
              <a:rPr lang="en-US" sz="2800" dirty="0" err="1">
                <a:solidFill>
                  <a:schemeClr val="accent1">
                    <a:lumMod val="75000"/>
                  </a:schemeClr>
                </a:solidFill>
              </a:rPr>
              <a:t>Samin</a:t>
            </a:r>
            <a:endParaRPr lang="en-US" sz="2800" dirty="0">
              <a:solidFill>
                <a:schemeClr val="accent1">
                  <a:lumMod val="75000"/>
                </a:schemeClr>
              </a:solidFill>
            </a:endParaRPr>
          </a:p>
          <a:p>
            <a:endParaRPr lang="en-US" dirty="0"/>
          </a:p>
        </p:txBody>
      </p:sp>
    </p:spTree>
    <p:extLst>
      <p:ext uri="{BB962C8B-B14F-4D97-AF65-F5344CB8AC3E}">
        <p14:creationId xmlns:p14="http://schemas.microsoft.com/office/powerpoint/2010/main" val="2377003528"/>
      </p:ext>
    </p:extLst>
  </p:cSld>
  <p:clrMapOvr>
    <a:masterClrMapping/>
  </p:clrMapOvr>
  <mc:AlternateContent xmlns:mc="http://schemas.openxmlformats.org/markup-compatibility/2006" xmlns:p14="http://schemas.microsoft.com/office/powerpoint/2010/main">
    <mc:Choice Requires="p14">
      <p:transition spd="slow" p14:dur="2000" advTm="2649"/>
    </mc:Choice>
    <mc:Fallback xmlns="">
      <p:transition spd="slow" advTm="26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Purpose - Why?</a:t>
            </a:r>
            <a:endParaRPr lang="en-US" sz="2400" dirty="0"/>
          </a:p>
        </p:txBody>
      </p:sp>
      <p:sp>
        <p:nvSpPr>
          <p:cNvPr id="3" name="TextBox 2">
            <a:extLst>
              <a:ext uri="{FF2B5EF4-FFF2-40B4-BE49-F238E27FC236}">
                <a16:creationId xmlns:a16="http://schemas.microsoft.com/office/drawing/2014/main" id="{CBE7C39D-9967-8F4C-A18F-C0E1B6C900EE}"/>
              </a:ext>
            </a:extLst>
          </p:cNvPr>
          <p:cNvSpPr txBox="1"/>
          <p:nvPr/>
        </p:nvSpPr>
        <p:spPr>
          <a:xfrm>
            <a:off x="1333500" y="25654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3F677550-E2C5-5C47-A22A-CE1B59A3388D}"/>
              </a:ext>
            </a:extLst>
          </p:cNvPr>
          <p:cNvSpPr txBox="1"/>
          <p:nvPr/>
        </p:nvSpPr>
        <p:spPr>
          <a:xfrm>
            <a:off x="1054100" y="2425700"/>
            <a:ext cx="10210800" cy="3693319"/>
          </a:xfrm>
          <a:prstGeom prst="rect">
            <a:avLst/>
          </a:prstGeom>
          <a:noFill/>
        </p:spPr>
        <p:txBody>
          <a:bodyPr wrap="square" rtlCol="0">
            <a:spAutoFit/>
          </a:bodyPr>
          <a:lstStyle/>
          <a:p>
            <a:r>
              <a:rPr lang="en-US" dirty="0"/>
              <a:t>The purpose of this project is to use various Python and machine learning tools to classify images from the Kaggle competition dataset, Cats and Dogs. </a:t>
            </a:r>
          </a:p>
          <a:p>
            <a:endParaRPr lang="en-US" dirty="0"/>
          </a:p>
          <a:p>
            <a:r>
              <a:rPr lang="en-US" dirty="0"/>
              <a:t>For this last phase, the goal was to create a </a:t>
            </a:r>
            <a:r>
              <a:rPr lang="en-US" dirty="0" err="1"/>
              <a:t>PyTorch</a:t>
            </a:r>
            <a:r>
              <a:rPr lang="en-US" dirty="0"/>
              <a:t> CNN to classify the images and predict the bounding box locations. We were to use Object-Oriented convolutional neural networks in </a:t>
            </a:r>
            <a:r>
              <a:rPr lang="en-US" dirty="0" err="1"/>
              <a:t>PyTorch</a:t>
            </a:r>
            <a:r>
              <a:rPr lang="en-US" dirty="0"/>
              <a:t>.</a:t>
            </a:r>
          </a:p>
          <a:p>
            <a:endParaRPr lang="en-US" dirty="0"/>
          </a:p>
          <a:p>
            <a:r>
              <a:rPr lang="en-US" dirty="0"/>
              <a:t>The main aim is to classify images and predict bounding boxes with the best accuracy possible. Also, documentation of work, with graphs and tabular data are included to display results and communicate methods.</a:t>
            </a:r>
          </a:p>
          <a:p>
            <a:endParaRPr lang="en-US" dirty="0"/>
          </a:p>
          <a:p>
            <a:r>
              <a:rPr lang="en-US" dirty="0"/>
              <a:t>Other aims include gaining experience with Deep Learning techniques and image classification tasks.</a:t>
            </a:r>
          </a:p>
        </p:txBody>
      </p:sp>
    </p:spTree>
    <p:extLst>
      <p:ext uri="{BB962C8B-B14F-4D97-AF65-F5344CB8AC3E}">
        <p14:creationId xmlns:p14="http://schemas.microsoft.com/office/powerpoint/2010/main" val="3947111687"/>
      </p:ext>
    </p:extLst>
  </p:cSld>
  <p:clrMapOvr>
    <a:masterClrMapping/>
  </p:clrMapOvr>
  <mc:AlternateContent xmlns:mc="http://schemas.openxmlformats.org/markup-compatibility/2006" xmlns:p14="http://schemas.microsoft.com/office/powerpoint/2010/main">
    <mc:Choice Requires="p14">
      <p:transition spd="slow" p14:dur="2000" advTm="7657"/>
    </mc:Choice>
    <mc:Fallback xmlns="">
      <p:transition spd="slow" advTm="76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15102" y="77503"/>
            <a:ext cx="10571998" cy="970450"/>
          </a:xfrm>
        </p:spPr>
        <p:txBody>
          <a:bodyPr/>
          <a:lstStyle/>
          <a:p>
            <a:r>
              <a:rPr lang="en-US" dirty="0"/>
              <a:t>Project activities – What?</a:t>
            </a:r>
            <a:endParaRPr lang="en-US" sz="2400" dirty="0"/>
          </a:p>
        </p:txBody>
      </p:sp>
      <p:sp>
        <p:nvSpPr>
          <p:cNvPr id="5" name="TextBox 4">
            <a:extLst>
              <a:ext uri="{FF2B5EF4-FFF2-40B4-BE49-F238E27FC236}">
                <a16:creationId xmlns:a16="http://schemas.microsoft.com/office/drawing/2014/main" id="{9D78591B-0BA7-6448-ABFA-24E1D2183457}"/>
              </a:ext>
            </a:extLst>
          </p:cNvPr>
          <p:cNvSpPr txBox="1"/>
          <p:nvPr/>
        </p:nvSpPr>
        <p:spPr>
          <a:xfrm>
            <a:off x="693420" y="2141882"/>
            <a:ext cx="10805160" cy="4524315"/>
          </a:xfrm>
          <a:prstGeom prst="rect">
            <a:avLst/>
          </a:prstGeom>
          <a:noFill/>
        </p:spPr>
        <p:txBody>
          <a:bodyPr wrap="square" rtlCol="0">
            <a:spAutoFit/>
          </a:bodyPr>
          <a:lstStyle/>
          <a:p>
            <a:r>
              <a:rPr lang="en-US" sz="1600" dirty="0"/>
              <a:t>During Phase 1, we imported data and performed exploratory data analysis using </a:t>
            </a:r>
            <a:r>
              <a:rPr lang="en-US" sz="1600" dirty="0" err="1"/>
              <a:t>numpy</a:t>
            </a:r>
            <a:r>
              <a:rPr lang="en-US" sz="1600" dirty="0"/>
              <a:t>, pandas, and by plotting image metadata, bounding boxes, and ground truth data. </a:t>
            </a:r>
          </a:p>
          <a:p>
            <a:endParaRPr lang="en-US" sz="1600" dirty="0"/>
          </a:p>
          <a:p>
            <a:r>
              <a:rPr lang="en-US" sz="1600" dirty="0"/>
              <a:t>We plotted </a:t>
            </a:r>
            <a:r>
              <a:rPr lang="en-US" sz="1600" dirty="0" err="1"/>
              <a:t>XClick</a:t>
            </a:r>
            <a:r>
              <a:rPr lang="en-US" sz="1600" dirty="0"/>
              <a:t> points to understand correlation and engineered new features based on bounding box points and normalized images by resizing to 128 by 128 and flattening to </a:t>
            </a:r>
            <a:r>
              <a:rPr lang="en-US" sz="1600" dirty="0" err="1"/>
              <a:t>numpy</a:t>
            </a:r>
            <a:r>
              <a:rPr lang="en-US" sz="1600" dirty="0"/>
              <a:t> arrays.  </a:t>
            </a:r>
          </a:p>
          <a:p>
            <a:endParaRPr lang="en-US" sz="1600" dirty="0"/>
          </a:p>
          <a:p>
            <a:r>
              <a:rPr lang="en-US" sz="1600" dirty="0"/>
              <a:t>Several bounding box prediction models and hyperparameters were tested with </a:t>
            </a:r>
            <a:r>
              <a:rPr lang="en-US" sz="1600" dirty="0" err="1"/>
              <a:t>GridSearch</a:t>
            </a:r>
            <a:r>
              <a:rPr lang="en-US" sz="1600" dirty="0"/>
              <a:t> </a:t>
            </a:r>
            <a:r>
              <a:rPr lang="en-US" sz="1600" dirty="0" err="1"/>
              <a:t>crossfold</a:t>
            </a:r>
            <a:r>
              <a:rPr lang="en-US" sz="1600" dirty="0"/>
              <a:t> validation, and we tested an </a:t>
            </a:r>
            <a:r>
              <a:rPr lang="en-US" sz="1600" dirty="0" err="1"/>
              <a:t>SKLearn</a:t>
            </a:r>
            <a:r>
              <a:rPr lang="en-US" sz="1600" dirty="0"/>
              <a:t> Logistic Regression model as well as a homegrown Logistic Regression model trained with gradient descent.</a:t>
            </a:r>
          </a:p>
          <a:p>
            <a:endParaRPr lang="en-US" sz="1600" dirty="0"/>
          </a:p>
          <a:p>
            <a:r>
              <a:rPr lang="en-US" sz="1600" dirty="0"/>
              <a:t>In Phase 2, we explored several neural network models built with </a:t>
            </a:r>
            <a:r>
              <a:rPr lang="en-US" sz="1600" dirty="0" err="1"/>
              <a:t>PyTorch</a:t>
            </a:r>
            <a:r>
              <a:rPr lang="en-US" sz="1600" dirty="0"/>
              <a:t> and transformed image </a:t>
            </a:r>
            <a:r>
              <a:rPr lang="en-US" sz="1600" dirty="0" err="1"/>
              <a:t>numpy</a:t>
            </a:r>
            <a:r>
              <a:rPr lang="en-US" sz="1600" dirty="0"/>
              <a:t> arrays to greyscale resized Tensors, and trained a simple linear neural net model with an accuracy of 53%.  A classification-only model (</a:t>
            </a:r>
            <a:r>
              <a:rPr lang="en-US" sz="1600" dirty="0" err="1"/>
              <a:t>FrankenNet</a:t>
            </a:r>
            <a:r>
              <a:rPr lang="en-US" sz="1600" dirty="0"/>
              <a:t>)was trained with 95% accuracy and tested at 72% accuracy.</a:t>
            </a:r>
          </a:p>
          <a:p>
            <a:endParaRPr lang="en-US" sz="1600" dirty="0"/>
          </a:p>
          <a:p>
            <a:r>
              <a:rPr lang="en-US" sz="1600" dirty="0"/>
              <a:t>In Phase 3, we intended on adding bounding box prediction to </a:t>
            </a:r>
            <a:r>
              <a:rPr lang="en-US" sz="1600" dirty="0" err="1"/>
              <a:t>FrankenNet</a:t>
            </a:r>
            <a:r>
              <a:rPr lang="en-US" sz="1600" dirty="0"/>
              <a:t>, but did not have time to finish configuring it with Google </a:t>
            </a:r>
            <a:r>
              <a:rPr lang="en-US" sz="1600" dirty="0" err="1"/>
              <a:t>Colab’s</a:t>
            </a:r>
            <a:r>
              <a:rPr lang="en-US" sz="1600" dirty="0"/>
              <a:t> GPU runtime. We trained a different Conv2d model based on Group 4’s Phase 2 model with an accuracy of 54% before exhausting our project time.  Given the time, we would have added a pretrained neural network model like ResNet18 and tuned our model’s accuracy.</a:t>
            </a:r>
          </a:p>
        </p:txBody>
      </p:sp>
    </p:spTree>
    <p:extLst>
      <p:ext uri="{BB962C8B-B14F-4D97-AF65-F5344CB8AC3E}">
        <p14:creationId xmlns:p14="http://schemas.microsoft.com/office/powerpoint/2010/main" val="1837173560"/>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Methodologies – How?</a:t>
            </a:r>
            <a:endParaRPr lang="en-US" sz="2400" dirty="0"/>
          </a:p>
        </p:txBody>
      </p:sp>
    </p:spTree>
    <p:extLst>
      <p:ext uri="{BB962C8B-B14F-4D97-AF65-F5344CB8AC3E}">
        <p14:creationId xmlns:p14="http://schemas.microsoft.com/office/powerpoint/2010/main" val="2522270223"/>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Results, Findings, Challenges</a:t>
            </a:r>
            <a:endParaRPr lang="en-US" sz="2400" dirty="0"/>
          </a:p>
        </p:txBody>
      </p:sp>
    </p:spTree>
    <p:extLst>
      <p:ext uri="{BB962C8B-B14F-4D97-AF65-F5344CB8AC3E}">
        <p14:creationId xmlns:p14="http://schemas.microsoft.com/office/powerpoint/2010/main" val="392968686"/>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a:t>
            </a:r>
            <a:r>
              <a:rPr lang="en-US" dirty="0" err="1">
                <a:solidFill>
                  <a:schemeClr val="bg1"/>
                </a:solidFill>
              </a:rPr>
              <a:t>PyTorch</a:t>
            </a:r>
            <a:r>
              <a:rPr lang="en-US" dirty="0">
                <a:solidFill>
                  <a:schemeClr val="bg1"/>
                </a:solidFill>
              </a:rPr>
              <a:t> and neural networks. Image classification is a complex machine learning problem. Focusing on a subset of data allowed a short-term project to be approachable. Class prediction based on bounding-boxes alone doesn’t seem to indicate a high probability of success. We achieved about 53% accuracy for classification and box prediction, and 80% accuracy on classification-only convolutional neural net models. Time and hardware (GPU) limitations affected our progress. Though </a:t>
            </a:r>
            <a:r>
              <a:rPr lang="en-US" dirty="0" err="1">
                <a:solidFill>
                  <a:schemeClr val="bg1"/>
                </a:solidFill>
              </a:rPr>
              <a:t>PyTorch</a:t>
            </a:r>
            <a:r>
              <a:rPr lang="en-US" dirty="0">
                <a:solidFill>
                  <a:schemeClr val="bg1"/>
                </a:solidFill>
              </a:rPr>
              <a:t> makes certain aspects of dataset splitting and neural net model training simpler, tensor datasets and correctly matching layer input and output can be complex to work with, especially with network/remote GPU tools. Next steps would involve transfer learning with a pretrained model, which we did not have sufficient time to perform. </a:t>
            </a:r>
          </a:p>
        </p:txBody>
      </p:sp>
      <p:sp>
        <p:nvSpPr>
          <p:cNvPr id="7" name="TextBox 6">
            <a:extLst>
              <a:ext uri="{FF2B5EF4-FFF2-40B4-BE49-F238E27FC236}">
                <a16:creationId xmlns:a16="http://schemas.microsoft.com/office/drawing/2014/main" id="{57ACCBF7-0D7F-C549-9FC2-12576C6F63CC}"/>
              </a:ext>
            </a:extLst>
          </p:cNvPr>
          <p:cNvSpPr txBox="1"/>
          <p:nvPr/>
        </p:nvSpPr>
        <p:spPr>
          <a:xfrm>
            <a:off x="5624186" y="4271375"/>
            <a:ext cx="2805830" cy="369332"/>
          </a:xfrm>
          <a:prstGeom prst="rect">
            <a:avLst/>
          </a:prstGeom>
          <a:noFill/>
        </p:spPr>
        <p:txBody>
          <a:bodyPr wrap="square" rtlCol="0">
            <a:spAutoFit/>
          </a:bodyPr>
          <a:lstStyle/>
          <a:p>
            <a:r>
              <a:rPr lang="en-US" dirty="0"/>
              <a:t>150 words exactly....</a:t>
            </a:r>
          </a:p>
        </p:txBody>
      </p:sp>
    </p:spTree>
    <p:extLst>
      <p:ext uri="{BB962C8B-B14F-4D97-AF65-F5344CB8AC3E}">
        <p14:creationId xmlns:p14="http://schemas.microsoft.com/office/powerpoint/2010/main" val="4158359496"/>
      </p:ext>
    </p:extLst>
  </p:cSld>
  <p:clrMapOvr>
    <a:masterClrMapping/>
  </p:clrMapOvr>
  <mc:AlternateContent xmlns:mc="http://schemas.openxmlformats.org/markup-compatibility/2006" xmlns:p14="http://schemas.microsoft.com/office/powerpoint/2010/main">
    <mc:Choice Requires="p14">
      <p:transition spd="slow" p14:dur="2000" advTm="6126"/>
    </mc:Choice>
    <mc:Fallback xmlns="">
      <p:transition spd="slow" advTm="612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1271</TotalTime>
  <Words>1684</Words>
  <Application>Microsoft Macintosh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2</vt:lpstr>
      <vt:lpstr>Quotable</vt:lpstr>
      <vt:lpstr>AML I526 Spring 2021 Group 2 Final Submission Cats vs Dogs Classification and Prediction (CaDoD)</vt:lpstr>
      <vt:lpstr>Abstract</vt:lpstr>
      <vt:lpstr>Overview</vt:lpstr>
      <vt:lpstr>Purpose - Why?</vt:lpstr>
      <vt:lpstr>Project activities – What?</vt:lpstr>
      <vt:lpstr>Methodologies – How?</vt:lpstr>
      <vt:lpstr>Results, Findings,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Lauren L Madar</cp:lastModifiedBy>
  <cp:revision>67</cp:revision>
  <dcterms:created xsi:type="dcterms:W3CDTF">2021-04-18T01:32:44Z</dcterms:created>
  <dcterms:modified xsi:type="dcterms:W3CDTF">2021-05-04T22:16:54Z</dcterms:modified>
</cp:coreProperties>
</file>