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3" r:id="rId1"/>
  </p:sldMasterIdLst>
  <p:notesMasterIdLst>
    <p:notesMasterId r:id="rId26"/>
  </p:notesMasterIdLst>
  <p:handoutMasterIdLst>
    <p:handoutMasterId r:id="rId27"/>
  </p:handoutMasterIdLst>
  <p:sldIdLst>
    <p:sldId id="294" r:id="rId2"/>
    <p:sldId id="295" r:id="rId3"/>
    <p:sldId id="348" r:id="rId4"/>
    <p:sldId id="349" r:id="rId5"/>
    <p:sldId id="258" r:id="rId6"/>
    <p:sldId id="350" r:id="rId7"/>
    <p:sldId id="323" r:id="rId8"/>
    <p:sldId id="351" r:id="rId9"/>
    <p:sldId id="356" r:id="rId10"/>
    <p:sldId id="324" r:id="rId11"/>
    <p:sldId id="314" r:id="rId12"/>
    <p:sldId id="352" r:id="rId13"/>
    <p:sldId id="357" r:id="rId14"/>
    <p:sldId id="358" r:id="rId15"/>
    <p:sldId id="338" r:id="rId16"/>
    <p:sldId id="339" r:id="rId17"/>
    <p:sldId id="340" r:id="rId18"/>
    <p:sldId id="345" r:id="rId19"/>
    <p:sldId id="354" r:id="rId20"/>
    <p:sldId id="355" r:id="rId21"/>
    <p:sldId id="359" r:id="rId22"/>
    <p:sldId id="346" r:id="rId23"/>
    <p:sldId id="328" r:id="rId24"/>
    <p:sldId id="325" r:id="rId25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55" autoAdjust="0"/>
  </p:normalViewPr>
  <p:slideViewPr>
    <p:cSldViewPr>
      <p:cViewPr varScale="1">
        <p:scale>
          <a:sx n="99" d="100"/>
          <a:sy n="99" d="100"/>
        </p:scale>
        <p:origin x="96" y="420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94" cy="5126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505" y="0"/>
            <a:ext cx="3076694" cy="5126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968"/>
            <a:ext cx="3076694" cy="510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505" y="9721968"/>
            <a:ext cx="3076694" cy="510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E76D1-B2DD-46D0-8DA6-E7D425799D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1672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800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1513" y="766763"/>
            <a:ext cx="57562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4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49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800" y="972049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F8444-2AB9-4AE4-9BE5-3203F5D2B8D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489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233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437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332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77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234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309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467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869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913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216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98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756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279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5438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255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059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2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24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13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23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35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986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00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F8444-2AB9-4AE4-9BE5-3203F5D2B8D7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10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611630" y="359898"/>
            <a:ext cx="833247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611630" y="1850064"/>
            <a:ext cx="833247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036612" y="1413802"/>
            <a:ext cx="23660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301823" y="1345016"/>
            <a:ext cx="7200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59" y="274320"/>
            <a:ext cx="843534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917917" y="-815922"/>
            <a:ext cx="1843748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9919" y="21103"/>
            <a:ext cx="1914965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05742" y="1055077"/>
            <a:ext cx="1266432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139483" y="-54"/>
            <a:ext cx="914751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615059" y="274638"/>
            <a:ext cx="84353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15059" y="1447800"/>
            <a:ext cx="84353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141857" y="-54"/>
            <a:ext cx="8229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9" r:id="rId3"/>
    <p:sldLayoutId id="2147483690" r:id="rId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/>
          <a:latin typeface="Calibri" panose="020F0502020204030204" pitchFamily="34" charset="0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14375" indent="-352425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076325" indent="-36195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438275" indent="-36195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790700" indent="-352425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au/free/studen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SIT323</a:t>
            </a:r>
            <a:br>
              <a:rPr lang="en-AU" smtClean="0"/>
            </a:br>
            <a:r>
              <a:rPr lang="en-AU" smtClean="0"/>
              <a:t>Practical Software Development</a:t>
            </a:r>
            <a:endParaRPr lang="en-AU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Class 6 – Cloud Programming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39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038350"/>
            <a:ext cx="8534400" cy="4591050"/>
          </a:xfrm>
          <a:prstGeom prst="rect">
            <a:avLst/>
          </a:prstGeom>
        </p:spPr>
      </p:pic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Subscriptions</a:t>
            </a:r>
            <a:endParaRPr lang="en-AU" dirty="0" smtClean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01094" y="4495800"/>
            <a:ext cx="2271006" cy="45561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/>
          <p:cNvSpPr/>
          <p:nvPr/>
        </p:nvSpPr>
        <p:spPr>
          <a:xfrm>
            <a:off x="5676900" y="3924300"/>
            <a:ext cx="4495800" cy="11430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5600700" y="2942756"/>
            <a:ext cx="1524000" cy="33305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ular Callout 9"/>
          <p:cNvSpPr/>
          <p:nvPr/>
        </p:nvSpPr>
        <p:spPr>
          <a:xfrm>
            <a:off x="7124700" y="1417638"/>
            <a:ext cx="3048000" cy="1181100"/>
          </a:xfrm>
          <a:prstGeom prst="wedgeRoundRectCallout">
            <a:avLst>
              <a:gd name="adj1" fmla="val -55348"/>
              <a:gd name="adj2" fmla="val 807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Create a new subscription here.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604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Groups</a:t>
            </a:r>
            <a:endParaRPr lang="en-AU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671941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to group </a:t>
            </a:r>
            <a:r>
              <a:rPr lang="en-US" b="1" u="sng" dirty="0"/>
              <a:t>related </a:t>
            </a:r>
            <a:r>
              <a:rPr lang="en-US" b="1" u="sng" dirty="0" smtClean="0"/>
              <a:t>resources</a:t>
            </a:r>
            <a:r>
              <a:rPr lang="en-US" dirty="0" smtClean="0"/>
              <a:t> together</a:t>
            </a:r>
          </a:p>
          <a:p>
            <a:r>
              <a:rPr lang="en-US" dirty="0" smtClean="0"/>
              <a:t>to </a:t>
            </a:r>
            <a:r>
              <a:rPr lang="en-US" b="1" u="sng" dirty="0"/>
              <a:t>deploy</a:t>
            </a:r>
            <a:r>
              <a:rPr lang="en-US" dirty="0"/>
              <a:t>, </a:t>
            </a:r>
            <a:r>
              <a:rPr lang="en-US" b="1" u="sng" dirty="0"/>
              <a:t>manage</a:t>
            </a:r>
            <a:r>
              <a:rPr lang="en-US" dirty="0"/>
              <a:t>, and </a:t>
            </a:r>
            <a:r>
              <a:rPr lang="en-US" b="1" u="sng" dirty="0"/>
              <a:t>maintain</a:t>
            </a:r>
            <a:r>
              <a:rPr lang="en-US" dirty="0"/>
              <a:t> </a:t>
            </a:r>
            <a:r>
              <a:rPr lang="en-US" dirty="0" smtClean="0"/>
              <a:t>such resources as </a:t>
            </a:r>
            <a:r>
              <a:rPr lang="en-US" dirty="0"/>
              <a:t>a single </a:t>
            </a:r>
            <a:r>
              <a:rPr lang="en-US" dirty="0" smtClean="0"/>
              <a:t>entity</a:t>
            </a:r>
          </a:p>
          <a:p>
            <a:r>
              <a:rPr lang="en-US" dirty="0" smtClean="0"/>
              <a:t>to </a:t>
            </a:r>
            <a:r>
              <a:rPr lang="en-US" b="1" u="sng" dirty="0"/>
              <a:t>grant others access</a:t>
            </a:r>
            <a:r>
              <a:rPr lang="en-US" dirty="0"/>
              <a:t> to </a:t>
            </a:r>
            <a:r>
              <a:rPr lang="en-US" dirty="0" smtClean="0"/>
              <a:t>those resources</a:t>
            </a:r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481137"/>
            <a:ext cx="8944116" cy="4386263"/>
          </a:xfrm>
          <a:prstGeom prst="rect">
            <a:avLst/>
          </a:prstGeom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Groups</a:t>
            </a:r>
            <a:endParaRPr lang="en-AU" dirty="0" smtClean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0100" y="3962400"/>
            <a:ext cx="2200671" cy="37782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3314701" y="2438400"/>
            <a:ext cx="1295400" cy="5334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3390899" y="4114800"/>
            <a:ext cx="6724791" cy="126047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ular Callout 8"/>
          <p:cNvSpPr/>
          <p:nvPr/>
        </p:nvSpPr>
        <p:spPr>
          <a:xfrm>
            <a:off x="6667500" y="609600"/>
            <a:ext cx="3429000" cy="1181100"/>
          </a:xfrm>
          <a:prstGeom prst="wedgeRoundRectCallout">
            <a:avLst>
              <a:gd name="adj1" fmla="val -112892"/>
              <a:gd name="adj2" fmla="val 104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Create a new resource group here.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36661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10" y="1752600"/>
            <a:ext cx="8611318" cy="5029200"/>
          </a:xfrm>
          <a:prstGeom prst="rect">
            <a:avLst/>
          </a:prstGeom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New Resource Group</a:t>
            </a:r>
            <a:endParaRPr lang="en-AU" dirty="0" smtClean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24300" y="4648200"/>
            <a:ext cx="3241964" cy="38100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381500" y="5029201"/>
            <a:ext cx="2784764" cy="38100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3924300" y="5791202"/>
            <a:ext cx="4114800" cy="38100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ular Callout 10"/>
          <p:cNvSpPr/>
          <p:nvPr/>
        </p:nvSpPr>
        <p:spPr>
          <a:xfrm>
            <a:off x="7429500" y="2286000"/>
            <a:ext cx="2616352" cy="1920874"/>
          </a:xfrm>
          <a:prstGeom prst="wedgeRoundRectCallout">
            <a:avLst>
              <a:gd name="adj1" fmla="val -81077"/>
              <a:gd name="adj2" fmla="val 721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a subscription, resource group, and </a:t>
            </a:r>
            <a:r>
              <a:rPr lang="en-US" sz="2800" dirty="0" smtClean="0"/>
              <a:t>region.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56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97" y="1504950"/>
            <a:ext cx="8869567" cy="4286250"/>
          </a:xfrm>
          <a:prstGeom prst="rect">
            <a:avLst/>
          </a:prstGeom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New Resource </a:t>
            </a:r>
            <a:r>
              <a:rPr lang="en-GB" dirty="0" smtClean="0"/>
              <a:t>Group</a:t>
            </a:r>
            <a:endParaRPr lang="en-AU" dirty="0" smtClean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17747" y="4800600"/>
            <a:ext cx="6724791" cy="3810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ular Callout 6"/>
          <p:cNvSpPr/>
          <p:nvPr/>
        </p:nvSpPr>
        <p:spPr>
          <a:xfrm>
            <a:off x="7200900" y="2819400"/>
            <a:ext cx="2997352" cy="1128713"/>
          </a:xfrm>
          <a:prstGeom prst="wedgeRoundRectCallout">
            <a:avLst>
              <a:gd name="adj1" fmla="val -123160"/>
              <a:gd name="adj2" fmla="val 1316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Here is the new </a:t>
            </a:r>
            <a:r>
              <a:rPr lang="en-US" sz="2800" dirty="0"/>
              <a:t>resource </a:t>
            </a:r>
            <a:r>
              <a:rPr lang="en-US" sz="2800" dirty="0" smtClean="0"/>
              <a:t>group.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1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 Machines</a:t>
            </a:r>
            <a:endParaRPr lang="en-AU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choose </a:t>
            </a:r>
            <a:r>
              <a:rPr lang="en-AU" dirty="0" smtClean="0"/>
              <a:t>a VM for more </a:t>
            </a:r>
            <a:br>
              <a:rPr lang="en-AU" dirty="0" smtClean="0"/>
            </a:br>
            <a:r>
              <a:rPr lang="en-AU" b="1" u="sng" dirty="0" smtClean="0"/>
              <a:t>control </a:t>
            </a:r>
            <a:r>
              <a:rPr lang="en-AU" b="1" u="sng" dirty="0"/>
              <a:t>of the infrastructure</a:t>
            </a:r>
          </a:p>
          <a:p>
            <a:r>
              <a:rPr lang="en-AU" dirty="0"/>
              <a:t>you </a:t>
            </a:r>
            <a:r>
              <a:rPr lang="en-AU" b="1" u="sng" dirty="0"/>
              <a:t>don’t buy and maintain</a:t>
            </a:r>
            <a:r>
              <a:rPr lang="en-AU" dirty="0"/>
              <a:t> the physical hardware</a:t>
            </a:r>
          </a:p>
          <a:p>
            <a:r>
              <a:rPr lang="en-AU" dirty="0"/>
              <a:t>you still need to </a:t>
            </a:r>
            <a:r>
              <a:rPr lang="en-AU" b="1" u="sng" dirty="0"/>
              <a:t>manage </a:t>
            </a:r>
            <a:r>
              <a:rPr lang="en-AU" b="1" u="sng" dirty="0" smtClean="0"/>
              <a:t>software</a:t>
            </a:r>
            <a:r>
              <a:rPr lang="en-AU" dirty="0" smtClean="0"/>
              <a:t> such as configure</a:t>
            </a:r>
            <a:r>
              <a:rPr lang="en-AU" dirty="0"/>
              <a:t>, patch, install </a:t>
            </a:r>
          </a:p>
          <a:p>
            <a:r>
              <a:rPr lang="en-AU" dirty="0"/>
              <a:t>a </a:t>
            </a:r>
            <a:r>
              <a:rPr lang="en-AU" b="1" u="sng" dirty="0"/>
              <a:t>snapshot</a:t>
            </a:r>
            <a:r>
              <a:rPr lang="en-AU" dirty="0"/>
              <a:t> of that VM can be created,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i.e</a:t>
            </a:r>
            <a:r>
              <a:rPr lang="en-AU" dirty="0"/>
              <a:t>., a backup of the VM can be created, and later used to resume that </a:t>
            </a:r>
            <a:r>
              <a:rPr lang="en-AU" dirty="0" smtClean="0"/>
              <a:t>VM</a:t>
            </a:r>
            <a:endParaRPr lang="en-AU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2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452562"/>
            <a:ext cx="8267303" cy="4725800"/>
          </a:xfrm>
          <a:prstGeom prst="rect">
            <a:avLst/>
          </a:prstGeom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 Machines - Creation</a:t>
            </a:r>
            <a:endParaRPr lang="en-AU" dirty="0" smtClean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89685" y="5410200"/>
            <a:ext cx="2634615" cy="4572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3724275" y="3581400"/>
            <a:ext cx="1295400" cy="6096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3724275" y="2516981"/>
            <a:ext cx="1295400" cy="45481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ular Callout 9"/>
          <p:cNvSpPr/>
          <p:nvPr/>
        </p:nvSpPr>
        <p:spPr>
          <a:xfrm>
            <a:off x="7819628" y="1417638"/>
            <a:ext cx="2353072" cy="1181100"/>
          </a:xfrm>
          <a:prstGeom prst="wedgeRoundRectCallout">
            <a:avLst>
              <a:gd name="adj1" fmla="val -172746"/>
              <a:gd name="adj2" fmla="val 505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Create a new VM here.</a:t>
            </a:r>
            <a:endParaRPr lang="en-AU" sz="28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7810500" y="4457700"/>
            <a:ext cx="2353072" cy="1409700"/>
          </a:xfrm>
          <a:prstGeom prst="wedgeRoundRectCallout">
            <a:avLst>
              <a:gd name="adj1" fmla="val -160065"/>
              <a:gd name="adj2" fmla="val -75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Robert has no virtual machines.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28030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182526"/>
            <a:ext cx="5390309" cy="5675474"/>
          </a:xfrm>
          <a:prstGeom prst="rect">
            <a:avLst/>
          </a:prstGeom>
        </p:spPr>
      </p:pic>
      <p:sp>
        <p:nvSpPr>
          <p:cNvPr id="4" name="Footer Placeholder 1"/>
          <p:cNvSpPr txBox="1">
            <a:spLocks/>
          </p:cNvSpPr>
          <p:nvPr/>
        </p:nvSpPr>
        <p:spPr>
          <a:xfrm>
            <a:off x="4513889" y="6319043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</a:t>
            </a:r>
            <a:r>
              <a:rPr lang="en-GB" dirty="0" smtClean="0"/>
              <a:t>Machines </a:t>
            </a:r>
            <a:r>
              <a:rPr lang="en-GB" dirty="0"/>
              <a:t>- Creation</a:t>
            </a:r>
            <a:endParaRPr lang="en-AU" dirty="0" smtClean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0900" y="3401138"/>
            <a:ext cx="2895600" cy="193286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ular Callout 9"/>
          <p:cNvSpPr/>
          <p:nvPr/>
        </p:nvSpPr>
        <p:spPr>
          <a:xfrm>
            <a:off x="7810500" y="3124200"/>
            <a:ext cx="1914128" cy="2209800"/>
          </a:xfrm>
          <a:prstGeom prst="wedgeRoundRectCallout">
            <a:avLst>
              <a:gd name="adj1" fmla="val -122611"/>
              <a:gd name="adj2" fmla="val 375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Many VMs to choose from, e.g., Windows Server.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90900" y="5867400"/>
            <a:ext cx="2895600" cy="6858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ular Callout 13"/>
          <p:cNvSpPr/>
          <p:nvPr/>
        </p:nvSpPr>
        <p:spPr>
          <a:xfrm>
            <a:off x="7810500" y="5410200"/>
            <a:ext cx="1914128" cy="1295400"/>
          </a:xfrm>
          <a:prstGeom prst="wedgeRoundRectCallout">
            <a:avLst>
              <a:gd name="adj1" fmla="val -220641"/>
              <a:gd name="adj2" fmla="val 50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Deployed in about 4 minutes.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70399" y="2724669"/>
            <a:ext cx="2391219" cy="2209800"/>
          </a:xfrm>
          <a:prstGeom prst="wedgeRoundRectCallout">
            <a:avLst>
              <a:gd name="adj1" fmla="val 106828"/>
              <a:gd name="adj2" fmla="val -70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Many </a:t>
            </a:r>
            <a:r>
              <a:rPr lang="en-AU" sz="2800" dirty="0" smtClean="0"/>
              <a:t>options are available to configure your VM.</a:t>
            </a:r>
            <a:endParaRPr lang="en-AU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3390900" y="1981200"/>
            <a:ext cx="4191000" cy="34432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9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4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1447800"/>
            <a:ext cx="8201963" cy="3962400"/>
          </a:xfrm>
          <a:prstGeom prst="rect">
            <a:avLst/>
          </a:prstGeom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</a:t>
            </a:r>
            <a:r>
              <a:rPr lang="en-GB" dirty="0" smtClean="0"/>
              <a:t>Machines – sit323vm</a:t>
            </a:r>
            <a:endParaRPr lang="en-AU" dirty="0" smtClean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06821" y="4953000"/>
            <a:ext cx="3103229" cy="6096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3771900" y="3962400"/>
            <a:ext cx="6164199" cy="6096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ular Callout 8"/>
          <p:cNvSpPr/>
          <p:nvPr/>
        </p:nvSpPr>
        <p:spPr>
          <a:xfrm>
            <a:off x="6353572" y="4876800"/>
            <a:ext cx="3742928" cy="1600200"/>
          </a:xfrm>
          <a:prstGeom prst="wedgeRoundRectCallout">
            <a:avLst>
              <a:gd name="adj1" fmla="val -82252"/>
              <a:gd name="adj2" fmla="val -797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Here is a link to the new VM that is running in Southeast Australia.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55659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357312"/>
            <a:ext cx="8205788" cy="4883061"/>
          </a:xfrm>
          <a:prstGeom prst="rect">
            <a:avLst/>
          </a:prstGeom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 – </a:t>
            </a:r>
            <a:r>
              <a:rPr lang="en-GB" dirty="0" smtClean="0"/>
              <a:t>Logon</a:t>
            </a:r>
            <a:endParaRPr lang="en-AU" dirty="0" smtClean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71900" y="1726407"/>
            <a:ext cx="3048000" cy="33099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532965" y="2286000"/>
            <a:ext cx="1125136" cy="6096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ular Callout 8"/>
          <p:cNvSpPr/>
          <p:nvPr/>
        </p:nvSpPr>
        <p:spPr>
          <a:xfrm>
            <a:off x="6353572" y="4876800"/>
            <a:ext cx="3742928" cy="1600200"/>
          </a:xfrm>
          <a:prstGeom prst="wedgeRoundRectCallout">
            <a:avLst>
              <a:gd name="adj1" fmla="val -24134"/>
              <a:gd name="adj2" fmla="val -1808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Select the “Connect” button to start the login procedure.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20394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</a:t>
            </a:r>
            <a:endParaRPr lang="en-A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Azure </a:t>
            </a:r>
            <a:r>
              <a:rPr lang="en-US" dirty="0">
                <a:hlinkClick r:id="rId3"/>
              </a:rPr>
              <a:t>http://portal.azure.com</a:t>
            </a:r>
            <a:endParaRPr lang="en-US" dirty="0"/>
          </a:p>
          <a:p>
            <a:pPr lvl="1"/>
            <a:r>
              <a:rPr lang="en-GB" dirty="0" smtClean="0"/>
              <a:t>Accounts</a:t>
            </a:r>
          </a:p>
          <a:p>
            <a:pPr lvl="1"/>
            <a:r>
              <a:rPr lang="en-GB" dirty="0" smtClean="0"/>
              <a:t>Dashboard</a:t>
            </a:r>
          </a:p>
          <a:p>
            <a:pPr lvl="1"/>
            <a:r>
              <a:rPr lang="en-GB" dirty="0" smtClean="0"/>
              <a:t>Billing</a:t>
            </a:r>
          </a:p>
          <a:p>
            <a:pPr lvl="1"/>
            <a:r>
              <a:rPr lang="en-GB" dirty="0" smtClean="0"/>
              <a:t>Resource Groups</a:t>
            </a:r>
            <a:endParaRPr lang="en-AU" dirty="0" smtClean="0"/>
          </a:p>
          <a:p>
            <a:pPr lvl="1"/>
            <a:r>
              <a:rPr lang="en-GB" dirty="0"/>
              <a:t>Virtual Machines</a:t>
            </a:r>
          </a:p>
          <a:p>
            <a:pPr lvl="2"/>
            <a:r>
              <a:rPr lang="en-GB" dirty="0" smtClean="0"/>
              <a:t>Creation</a:t>
            </a:r>
          </a:p>
          <a:p>
            <a:pPr lvl="2"/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5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09" y="1417638"/>
            <a:ext cx="8760926" cy="3687762"/>
          </a:xfrm>
          <a:prstGeom prst="rect">
            <a:avLst/>
          </a:prstGeom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 – Logon</a:t>
            </a:r>
            <a:endParaRPr lang="en-AU" dirty="0" smtClean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81900" y="2560638"/>
            <a:ext cx="609600" cy="4572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7277100" y="4572000"/>
            <a:ext cx="2057400" cy="6096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39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 – Logon</a:t>
            </a:r>
            <a:endParaRPr lang="en-AU" dirty="0" smtClean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0" y="1493838"/>
            <a:ext cx="5381222" cy="307123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485900" y="3640514"/>
            <a:ext cx="2286000" cy="4572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5" y="2819400"/>
            <a:ext cx="4181475" cy="32766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943401" y="4488872"/>
            <a:ext cx="2286000" cy="76892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7315001" y="5562600"/>
            <a:ext cx="1143000" cy="4572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ular Callout 14"/>
          <p:cNvSpPr/>
          <p:nvPr/>
        </p:nvSpPr>
        <p:spPr>
          <a:xfrm>
            <a:off x="138708" y="4873336"/>
            <a:ext cx="3742928" cy="1600200"/>
          </a:xfrm>
          <a:prstGeom prst="wedgeRoundRectCallout">
            <a:avLst>
              <a:gd name="adj1" fmla="val 27812"/>
              <a:gd name="adj2" fmla="val -1044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Double Click on the RDP file to obtain the Login Dialog.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3569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sit323vm – Remote Desktop</a:t>
            </a:r>
            <a:endParaRPr lang="en-AU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138237"/>
            <a:ext cx="9029700" cy="564356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5829300" y="5105400"/>
            <a:ext cx="4339400" cy="1112838"/>
          </a:xfrm>
          <a:prstGeom prst="wedgeRoundRectCallout">
            <a:avLst>
              <a:gd name="adj1" fmla="val -31963"/>
              <a:gd name="adj2" fmla="val -150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Here is a screen snapshot of the 2019 Datacentre VM.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97888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 </a:t>
            </a:r>
            <a:r>
              <a:rPr lang="en-GB" dirty="0" smtClean="0"/>
              <a:t>Demonstration</a:t>
            </a:r>
            <a:endParaRPr lang="en-AU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://portal.azure.com/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reate VM</a:t>
            </a:r>
          </a:p>
          <a:p>
            <a:r>
              <a:rPr lang="en-US" dirty="0" smtClean="0"/>
              <a:t>Login to VM</a:t>
            </a:r>
          </a:p>
          <a:p>
            <a:r>
              <a:rPr lang="en-US" dirty="0" smtClean="0"/>
              <a:t>Install IIS</a:t>
            </a:r>
          </a:p>
          <a:p>
            <a:r>
              <a:rPr lang="en-US" dirty="0" smtClean="0"/>
              <a:t>Browse to </a:t>
            </a:r>
            <a:r>
              <a:rPr lang="en-US" dirty="0" smtClean="0"/>
              <a:t>the default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website on VM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0" y="2711704"/>
            <a:ext cx="3962400" cy="34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AU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Azure </a:t>
            </a:r>
            <a:r>
              <a:rPr lang="en-US" dirty="0">
                <a:hlinkClick r:id="rId3"/>
              </a:rPr>
              <a:t>http://portal.azure.com</a:t>
            </a:r>
            <a:endParaRPr lang="en-US" dirty="0"/>
          </a:p>
          <a:p>
            <a:pPr lvl="1"/>
            <a:r>
              <a:rPr lang="en-GB" dirty="0"/>
              <a:t>Accounts</a:t>
            </a:r>
          </a:p>
          <a:p>
            <a:pPr lvl="1"/>
            <a:r>
              <a:rPr lang="en-GB" dirty="0"/>
              <a:t>Dashboard</a:t>
            </a:r>
          </a:p>
          <a:p>
            <a:pPr lvl="1"/>
            <a:r>
              <a:rPr lang="en-GB" dirty="0"/>
              <a:t>Billing</a:t>
            </a:r>
          </a:p>
          <a:p>
            <a:pPr lvl="1"/>
            <a:r>
              <a:rPr lang="en-GB" dirty="0"/>
              <a:t>Resource Groups</a:t>
            </a:r>
            <a:endParaRPr lang="en-AU" dirty="0"/>
          </a:p>
          <a:p>
            <a:pPr lvl="1"/>
            <a:r>
              <a:rPr lang="en-GB" dirty="0"/>
              <a:t>Virtual Machines</a:t>
            </a:r>
          </a:p>
          <a:p>
            <a:pPr lvl="2"/>
            <a:r>
              <a:rPr lang="en-GB" dirty="0"/>
              <a:t>Creation</a:t>
            </a:r>
          </a:p>
          <a:p>
            <a:pPr lvl="2"/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0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Azure Accounts – Free</a:t>
            </a:r>
            <a:endParaRPr lang="en-AU" dirty="0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Free accounts are available from Azure</a:t>
            </a:r>
          </a:p>
          <a:p>
            <a:r>
              <a:rPr lang="en-GB" dirty="0" smtClean="0"/>
              <a:t>https</a:t>
            </a:r>
            <a:r>
              <a:rPr lang="en-GB" dirty="0"/>
              <a:t>://azure.microsoft.com/en-au</a:t>
            </a:r>
            <a:r>
              <a:rPr lang="en-GB" dirty="0" smtClean="0"/>
              <a:t>/</a:t>
            </a:r>
          </a:p>
          <a:p>
            <a:pPr marL="82296" indent="0">
              <a:buNone/>
            </a:pPr>
            <a:endParaRPr lang="en-GB" dirty="0" smtClean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79" y="2690699"/>
            <a:ext cx="8521621" cy="393870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76300" y="5357699"/>
            <a:ext cx="2536667" cy="83185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8496300" y="2938349"/>
            <a:ext cx="1635046" cy="7366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94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Azure Accounts – Free</a:t>
            </a:r>
            <a:endParaRPr lang="en-AU" dirty="0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671941" cy="4800600"/>
          </a:xfrm>
        </p:spPr>
        <p:txBody>
          <a:bodyPr>
            <a:normAutofit/>
          </a:bodyPr>
          <a:lstStyle/>
          <a:p>
            <a:r>
              <a:rPr lang="en-GB" sz="2800" dirty="0"/>
              <a:t>Free </a:t>
            </a:r>
            <a:r>
              <a:rPr lang="en-GB" sz="2800" dirty="0" smtClean="0"/>
              <a:t>student-accounts </a:t>
            </a:r>
            <a:r>
              <a:rPr lang="en-GB" sz="2800" dirty="0"/>
              <a:t>are available from Azure</a:t>
            </a:r>
          </a:p>
          <a:p>
            <a:r>
              <a:rPr lang="en-GB" sz="2800" dirty="0" smtClean="0">
                <a:hlinkClick r:id="rId3"/>
              </a:rPr>
              <a:t>https</a:t>
            </a:r>
            <a:r>
              <a:rPr lang="en-GB" sz="2800" dirty="0">
                <a:hlinkClick r:id="rId3"/>
              </a:rPr>
              <a:t>://azure.microsoft.com/en-au/free/students/</a:t>
            </a:r>
            <a:endParaRPr lang="en-GB" sz="2800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324" y="2550742"/>
            <a:ext cx="7997749" cy="406278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181100" y="5272088"/>
            <a:ext cx="2935536" cy="83185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88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Azure Accounts – Pay As You Go</a:t>
            </a:r>
            <a:endParaRPr lang="en-AU" dirty="0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Also, non-free accounts </a:t>
            </a:r>
            <a:r>
              <a:rPr lang="en-GB" sz="2400" dirty="0"/>
              <a:t>are available from </a:t>
            </a:r>
            <a:r>
              <a:rPr lang="en-GB" sz="2400" dirty="0" smtClean="0"/>
              <a:t>Azure.</a:t>
            </a:r>
            <a:endParaRPr lang="en-GB" sz="2400" dirty="0"/>
          </a:p>
          <a:p>
            <a:r>
              <a:rPr lang="en-GB" sz="2400" dirty="0" smtClean="0"/>
              <a:t>https</a:t>
            </a:r>
            <a:r>
              <a:rPr lang="en-GB" sz="2400" dirty="0"/>
              <a:t>://azure.microsoft.com/en-au/pricing/purchase-options/</a:t>
            </a:r>
            <a:endParaRPr lang="en-GB" dirty="0"/>
          </a:p>
          <a:p>
            <a:r>
              <a:rPr lang="en-GB" sz="2400" dirty="0" smtClean="0"/>
              <a:t>I created an Azure account using my outlook account: robertdew@outlook.com.au</a:t>
            </a:r>
          </a:p>
          <a:p>
            <a:r>
              <a:rPr lang="en-GB" sz="2400" dirty="0" smtClean="0"/>
              <a:t>Provided details</a:t>
            </a:r>
            <a:r>
              <a:rPr lang="en-GB" sz="2400" dirty="0" smtClean="0"/>
              <a:t>: </a:t>
            </a:r>
            <a:r>
              <a:rPr lang="en-GB" sz="2400" i="1" dirty="0" smtClean="0"/>
              <a:t>Personal</a:t>
            </a:r>
            <a:r>
              <a:rPr lang="en-GB" sz="2400" i="1" dirty="0" smtClean="0"/>
              <a:t>, Email, Phone, Credit card, Etc</a:t>
            </a:r>
            <a:r>
              <a:rPr lang="en-GB" sz="2400" dirty="0" smtClean="0"/>
              <a:t>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0198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09" y="3657600"/>
            <a:ext cx="7394591" cy="274137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69764" y="5410200"/>
            <a:ext cx="2554536" cy="83185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Portal</a:t>
            </a:r>
            <a:endParaRPr lang="en-AU" dirty="0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671942" cy="480060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http://portal.azure.com/</a:t>
            </a:r>
            <a:endParaRPr lang="en-US" dirty="0"/>
          </a:p>
          <a:p>
            <a:r>
              <a:rPr lang="en-US" dirty="0"/>
              <a:t>This is where you can login.</a:t>
            </a:r>
          </a:p>
          <a:p>
            <a:r>
              <a:rPr lang="en-US" dirty="0"/>
              <a:t>After login, many resources are available such as:</a:t>
            </a:r>
          </a:p>
          <a:p>
            <a:pPr lvl="1"/>
            <a:r>
              <a:rPr lang="en-US" dirty="0"/>
              <a:t>a dashboard </a:t>
            </a:r>
          </a:p>
          <a:p>
            <a:pPr lvl="1"/>
            <a:r>
              <a:rPr lang="en-US" dirty="0" smtClean="0"/>
              <a:t>billing accounts, and subscriptions</a:t>
            </a:r>
            <a:endParaRPr lang="en-US" dirty="0"/>
          </a:p>
          <a:p>
            <a:pPr lvl="1"/>
            <a:r>
              <a:rPr lang="en-US" dirty="0"/>
              <a:t>resource groups</a:t>
            </a:r>
          </a:p>
          <a:p>
            <a:pPr lvl="1"/>
            <a:r>
              <a:rPr lang="en-US" dirty="0"/>
              <a:t>virtual machines</a:t>
            </a:r>
          </a:p>
          <a:p>
            <a:pPr lvl="1"/>
            <a:r>
              <a:rPr lang="en-US" dirty="0"/>
              <a:t>and many more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4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11" y="1295400"/>
            <a:ext cx="9043339" cy="4419600"/>
          </a:xfrm>
          <a:prstGeom prst="rect">
            <a:avLst/>
          </a:prstGeom>
        </p:spPr>
      </p:pic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Azure Dashboard</a:t>
            </a:r>
            <a:endParaRPr lang="en-AU" dirty="0" smtClean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76300" y="2381137"/>
            <a:ext cx="2554536" cy="51446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3390900" y="1676400"/>
            <a:ext cx="3429000" cy="29718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Billing Accounts</a:t>
            </a:r>
            <a:endParaRPr lang="en-AU" dirty="0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435341" cy="4800600"/>
          </a:xfrm>
        </p:spPr>
        <p:txBody>
          <a:bodyPr>
            <a:normAutofit/>
          </a:bodyPr>
          <a:lstStyle/>
          <a:p>
            <a:r>
              <a:rPr lang="en-AU" dirty="0" smtClean="0"/>
              <a:t>A user can </a:t>
            </a:r>
            <a:r>
              <a:rPr lang="en-AU" dirty="0"/>
              <a:t>have </a:t>
            </a:r>
            <a:r>
              <a:rPr lang="en-AU" dirty="0" smtClean="0"/>
              <a:t>multiple </a:t>
            </a:r>
            <a:r>
              <a:rPr lang="en-AU" dirty="0"/>
              <a:t>billing </a:t>
            </a:r>
            <a:r>
              <a:rPr lang="en-AU" dirty="0" smtClean="0"/>
              <a:t>accounts.</a:t>
            </a:r>
          </a:p>
          <a:p>
            <a:r>
              <a:rPr lang="en-AU" dirty="0" smtClean="0"/>
              <a:t>Robert just has 1 as indicated below, but  you use this to access subscriptions.</a:t>
            </a:r>
            <a:endParaRPr lang="en-AU" dirty="0" smtClean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015556"/>
            <a:ext cx="6248400" cy="37662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714500" y="6477000"/>
            <a:ext cx="2057400" cy="28586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2857500" y="3733800"/>
            <a:ext cx="2286000" cy="3810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4610100" y="4724400"/>
            <a:ext cx="4457700" cy="3810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Subscriptions</a:t>
            </a:r>
            <a:endParaRPr lang="en-AU" dirty="0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435341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user can have </a:t>
            </a:r>
            <a:r>
              <a:rPr lang="en-US" b="1" u="sng" dirty="0"/>
              <a:t>multiple subscriptions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pay for using Azure resources</a:t>
            </a:r>
            <a:r>
              <a:rPr lang="en-US" dirty="0" smtClean="0"/>
              <a:t>. For example,</a:t>
            </a:r>
            <a:endParaRPr lang="en-US" dirty="0"/>
          </a:p>
          <a:p>
            <a:pPr lvl="1"/>
            <a:r>
              <a:rPr lang="en-US" dirty="0"/>
              <a:t>A subscription to pay for </a:t>
            </a:r>
            <a:r>
              <a:rPr lang="en-US" b="1" u="sng" dirty="0"/>
              <a:t>personal usage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Another </a:t>
            </a:r>
            <a:r>
              <a:rPr lang="en-US" dirty="0" smtClean="0"/>
              <a:t>to </a:t>
            </a:r>
            <a:r>
              <a:rPr lang="en-US" dirty="0"/>
              <a:t>pay for </a:t>
            </a:r>
            <a:r>
              <a:rPr lang="en-US" b="1" u="sng" dirty="0"/>
              <a:t>work activities</a:t>
            </a:r>
            <a:r>
              <a:rPr lang="en-US" dirty="0"/>
              <a:t>.</a:t>
            </a:r>
          </a:p>
          <a:p>
            <a:r>
              <a:rPr lang="en-US" dirty="0"/>
              <a:t>The following slide shows that Robert has 2 subscriptions:</a:t>
            </a:r>
          </a:p>
          <a:p>
            <a:pPr lvl="1"/>
            <a:r>
              <a:rPr lang="en-US" dirty="0"/>
              <a:t>Microsoft Imagine (some resources for free)</a:t>
            </a:r>
          </a:p>
          <a:p>
            <a:pPr lvl="1"/>
            <a:r>
              <a:rPr lang="en-US" dirty="0"/>
              <a:t>Pay-As-You-Go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5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24636</TotalTime>
  <Words>597</Words>
  <Application>Microsoft Office PowerPoint</Application>
  <PresentationFormat>35mm Slides</PresentationFormat>
  <Paragraphs>160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Gill Sans MT</vt:lpstr>
      <vt:lpstr>Times</vt:lpstr>
      <vt:lpstr>Verdana</vt:lpstr>
      <vt:lpstr>Wingdings 2</vt:lpstr>
      <vt:lpstr>Solstice</vt:lpstr>
      <vt:lpstr>SIT323 Practical Software Development</vt:lpstr>
      <vt:lpstr>Content</vt:lpstr>
      <vt:lpstr>Azure Accounts – Free</vt:lpstr>
      <vt:lpstr>Azure Accounts – Free</vt:lpstr>
      <vt:lpstr>Azure Accounts – Pay As You Go</vt:lpstr>
      <vt:lpstr>Azure Portal</vt:lpstr>
      <vt:lpstr>Azure Dashboard</vt:lpstr>
      <vt:lpstr>Billing Accounts</vt:lpstr>
      <vt:lpstr>Subscriptions</vt:lpstr>
      <vt:lpstr>Subscriptions</vt:lpstr>
      <vt:lpstr>Resource Groups</vt:lpstr>
      <vt:lpstr>Resource Groups</vt:lpstr>
      <vt:lpstr>Adding a New Resource Group</vt:lpstr>
      <vt:lpstr>Adding a New Resource Group</vt:lpstr>
      <vt:lpstr>Virtual Machines</vt:lpstr>
      <vt:lpstr>Virtual Machines - Creation</vt:lpstr>
      <vt:lpstr>Virtual Machines - Creation</vt:lpstr>
      <vt:lpstr>Virtual Machines – sit323vm</vt:lpstr>
      <vt:lpstr>Virtual Machines – Logon</vt:lpstr>
      <vt:lpstr>Virtual Machines – Logon</vt:lpstr>
      <vt:lpstr>Virtual Machines – Logon</vt:lpstr>
      <vt:lpstr>sit323vm – Remote Desktop</vt:lpstr>
      <vt:lpstr>VM Demonstration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Deakin University</dc:creator>
  <cp:lastModifiedBy>Robert Dew</cp:lastModifiedBy>
  <cp:revision>499</cp:revision>
  <dcterms:created xsi:type="dcterms:W3CDTF">2003-03-18T04:51:25Z</dcterms:created>
  <dcterms:modified xsi:type="dcterms:W3CDTF">2019-08-16T07:06:24Z</dcterms:modified>
</cp:coreProperties>
</file>