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3" r:id="rId1"/>
  </p:sldMasterIdLst>
  <p:notesMasterIdLst>
    <p:notesMasterId r:id="rId12"/>
  </p:notesMasterIdLst>
  <p:handoutMasterIdLst>
    <p:handoutMasterId r:id="rId13"/>
  </p:handoutMasterIdLst>
  <p:sldIdLst>
    <p:sldId id="294" r:id="rId2"/>
    <p:sldId id="295" r:id="rId3"/>
    <p:sldId id="345" r:id="rId4"/>
    <p:sldId id="347" r:id="rId5"/>
    <p:sldId id="348" r:id="rId6"/>
    <p:sldId id="378" r:id="rId7"/>
    <p:sldId id="377" r:id="rId8"/>
    <p:sldId id="380" r:id="rId9"/>
    <p:sldId id="379" r:id="rId10"/>
    <p:sldId id="373" r:id="rId11"/>
  </p:sldIdLst>
  <p:sldSz cx="10287000" cy="6858000" type="35mm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95" autoAdjust="0"/>
    <p:restoredTop sz="94655" autoAdjust="0"/>
  </p:normalViewPr>
  <p:slideViewPr>
    <p:cSldViewPr>
      <p:cViewPr varScale="1">
        <p:scale>
          <a:sx n="95" d="100"/>
          <a:sy n="95" d="100"/>
        </p:scale>
        <p:origin x="66" y="438"/>
      </p:cViewPr>
      <p:guideLst>
        <p:guide orient="horz" pos="2160"/>
        <p:guide pos="3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694" cy="5126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505" y="0"/>
            <a:ext cx="3076694" cy="5126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968"/>
            <a:ext cx="3076694" cy="5103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505" y="9721968"/>
            <a:ext cx="3076694" cy="5103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E76D1-B2DD-46D0-8DA6-E7D425799DA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916721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6" tIns="47453" rIns="94906" bIns="4745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800" y="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6" tIns="47453" rIns="94906" bIns="4745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AU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71513" y="766763"/>
            <a:ext cx="57562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4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6" tIns="47453" rIns="94906" bIns="474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493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6" tIns="47453" rIns="94906" bIns="4745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800" y="9720493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6" tIns="47453" rIns="94906" bIns="4745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54F8444-2AB9-4AE4-9BE5-3203F5D2B8D7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34894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4F8444-2AB9-4AE4-9BE5-3203F5D2B8D7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92333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4F8444-2AB9-4AE4-9BE5-3203F5D2B8D7}" type="slidenum">
              <a:rPr lang="en-AU" smtClean="0"/>
              <a:pPr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01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4F8444-2AB9-4AE4-9BE5-3203F5D2B8D7}" type="slidenum">
              <a:rPr lang="en-AU" smtClean="0"/>
              <a:pPr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3756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4F8444-2AB9-4AE4-9BE5-3203F5D2B8D7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7254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4F8444-2AB9-4AE4-9BE5-3203F5D2B8D7}" type="slidenum">
              <a:rPr lang="en-AU" smtClean="0"/>
              <a:pPr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2600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4F8444-2AB9-4AE4-9BE5-3203F5D2B8D7}" type="slidenum">
              <a:rPr lang="en-AU" smtClean="0"/>
              <a:pPr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5304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4F8444-2AB9-4AE4-9BE5-3203F5D2B8D7}" type="slidenum">
              <a:rPr lang="en-AU" smtClean="0"/>
              <a:pPr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3109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4F8444-2AB9-4AE4-9BE5-3203F5D2B8D7}" type="slidenum">
              <a:rPr lang="en-AU" smtClean="0"/>
              <a:pPr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7433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4F8444-2AB9-4AE4-9BE5-3203F5D2B8D7}" type="slidenum">
              <a:rPr lang="en-AU" smtClean="0"/>
              <a:pPr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1767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4F8444-2AB9-4AE4-9BE5-3203F5D2B8D7}" type="slidenum">
              <a:rPr lang="en-AU" smtClean="0"/>
              <a:pPr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7946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611630" y="359898"/>
            <a:ext cx="833247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611630" y="1850064"/>
            <a:ext cx="833247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036612" y="1413802"/>
            <a:ext cx="236601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301823" y="1345016"/>
            <a:ext cx="72009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5059" y="274320"/>
            <a:ext cx="843534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930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917917" y="-815922"/>
            <a:ext cx="1843748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89919" y="21103"/>
            <a:ext cx="1914965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205742" y="1055077"/>
            <a:ext cx="1266432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139483" y="-54"/>
            <a:ext cx="9147518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615059" y="274638"/>
            <a:ext cx="843534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615059" y="1447800"/>
            <a:ext cx="843534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141857" y="-54"/>
            <a:ext cx="8229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9" r:id="rId3"/>
    <p:sldLayoutId id="2147483690" r:id="rId4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/>
          <a:latin typeface="Calibri" panose="020F0502020204030204" pitchFamily="34" charset="0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14375" indent="-352425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3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076325" indent="-36195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3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438275" indent="-361950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3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790700" indent="-352425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3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wseducate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wseducate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console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SIT323</a:t>
            </a:r>
            <a:br>
              <a:rPr lang="en-AU" dirty="0" smtClean="0"/>
            </a:br>
            <a:r>
              <a:rPr lang="en-GB" dirty="0"/>
              <a:t>Cloud </a:t>
            </a:r>
            <a:r>
              <a:rPr lang="en-AU" dirty="0" smtClean="0"/>
              <a:t>Application Development</a:t>
            </a:r>
            <a:endParaRPr lang="en-AU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Class 9 – Cloud Programming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6393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Summary</a:t>
            </a:r>
            <a:endParaRPr lang="en-AU" dirty="0" smtClean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AWS </a:t>
            </a:r>
            <a:r>
              <a:rPr lang="en-GB" dirty="0">
                <a:hlinkClick r:id="rId3"/>
              </a:rPr>
              <a:t>https://aws.amazon.com/</a:t>
            </a:r>
            <a:endParaRPr lang="en-GB" dirty="0"/>
          </a:p>
          <a:p>
            <a:r>
              <a:rPr lang="en-GB" dirty="0"/>
              <a:t>Free Account</a:t>
            </a:r>
          </a:p>
          <a:p>
            <a:r>
              <a:rPr lang="en-GB" dirty="0"/>
              <a:t>AWS Educate </a:t>
            </a:r>
            <a:r>
              <a:rPr lang="en-GB" dirty="0">
                <a:hlinkClick r:id="rId4"/>
              </a:rPr>
              <a:t>https://www.awseducate.com/</a:t>
            </a:r>
            <a:endParaRPr lang="en-GB" dirty="0"/>
          </a:p>
          <a:p>
            <a:r>
              <a:rPr lang="en-GB" dirty="0"/>
              <a:t>Management Console – Sign In</a:t>
            </a:r>
          </a:p>
          <a:p>
            <a:r>
              <a:rPr lang="en-AU" dirty="0"/>
              <a:t>Auto Scaling – Assignment</a:t>
            </a:r>
          </a:p>
          <a:p>
            <a:r>
              <a:rPr lang="en-GB" dirty="0"/>
              <a:t>Application Load Balancing – Assignment</a:t>
            </a:r>
            <a:endParaRPr lang="en-GB" dirty="0">
              <a:sym typeface="Wingdings" panose="05000000000000000000" pitchFamily="2" charset="2"/>
            </a:endParaRP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- 2019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47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Content</a:t>
            </a:r>
            <a:endParaRPr lang="en-AU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AWS </a:t>
            </a:r>
            <a:r>
              <a:rPr lang="en-GB" dirty="0">
                <a:hlinkClick r:id="rId3"/>
              </a:rPr>
              <a:t>https://aws.amazon.com/</a:t>
            </a:r>
            <a:endParaRPr lang="en-GB" dirty="0"/>
          </a:p>
          <a:p>
            <a:r>
              <a:rPr lang="en-GB" dirty="0" smtClean="0"/>
              <a:t>Free Account</a:t>
            </a:r>
          </a:p>
          <a:p>
            <a:r>
              <a:rPr lang="en-GB" dirty="0"/>
              <a:t>AWS Educate </a:t>
            </a:r>
            <a:r>
              <a:rPr lang="en-GB" dirty="0">
                <a:hlinkClick r:id="rId4"/>
              </a:rPr>
              <a:t>https://www.awseducate.com/</a:t>
            </a:r>
            <a:endParaRPr lang="en-GB" dirty="0"/>
          </a:p>
          <a:p>
            <a:r>
              <a:rPr lang="en-GB" dirty="0" smtClean="0"/>
              <a:t>Management </a:t>
            </a:r>
            <a:r>
              <a:rPr lang="en-GB" dirty="0"/>
              <a:t>Console – Sign </a:t>
            </a:r>
            <a:r>
              <a:rPr lang="en-GB" dirty="0" smtClean="0"/>
              <a:t>In</a:t>
            </a:r>
          </a:p>
          <a:p>
            <a:r>
              <a:rPr lang="en-AU" dirty="0"/>
              <a:t>Auto Scaling – </a:t>
            </a:r>
            <a:r>
              <a:rPr lang="en-AU" dirty="0" smtClean="0"/>
              <a:t>Assignment</a:t>
            </a:r>
          </a:p>
          <a:p>
            <a:r>
              <a:rPr lang="en-GB" dirty="0" smtClean="0"/>
              <a:t>Application </a:t>
            </a:r>
            <a:r>
              <a:rPr lang="en-GB" dirty="0" smtClean="0"/>
              <a:t>Load Balancing </a:t>
            </a:r>
            <a:r>
              <a:rPr lang="en-GB" dirty="0" smtClean="0"/>
              <a:t>– Assignment</a:t>
            </a:r>
            <a:endParaRPr lang="en-GB" dirty="0" smtClean="0">
              <a:sym typeface="Wingdings" panose="05000000000000000000" pitchFamily="2" charset="2"/>
            </a:endParaRPr>
          </a:p>
        </p:txBody>
      </p:sp>
      <p:sp>
        <p:nvSpPr>
          <p:cNvPr id="6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- 2019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159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Free Account</a:t>
            </a:r>
            <a:endParaRPr lang="en-AU" dirty="0" smtClean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https://aws.amazon.com/free/</a:t>
            </a:r>
          </a:p>
          <a:p>
            <a:pPr marL="82296" indent="0">
              <a:buNone/>
            </a:pPr>
            <a:endParaRPr lang="en-GB" sz="2800" dirty="0"/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- 2019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1981200"/>
            <a:ext cx="8494886" cy="4390719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4504477" y="4724400"/>
            <a:ext cx="2544023" cy="715989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799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Management </a:t>
            </a:r>
            <a:r>
              <a:rPr lang="en-GB" dirty="0"/>
              <a:t>Console</a:t>
            </a:r>
            <a:endParaRPr lang="en-AU" dirty="0" smtClean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hlinkClick r:id="rId3"/>
              </a:rPr>
              <a:t>https://aws.amazon.com/console/</a:t>
            </a:r>
            <a:endParaRPr lang="en-GB" dirty="0"/>
          </a:p>
          <a:p>
            <a:r>
              <a:rPr lang="en-US" dirty="0"/>
              <a:t>This is one place where you can login.</a:t>
            </a:r>
          </a:p>
          <a:p>
            <a:r>
              <a:rPr lang="en-US" dirty="0"/>
              <a:t>After login, many services are available such as:</a:t>
            </a:r>
          </a:p>
          <a:p>
            <a:pPr lvl="1">
              <a:tabLst>
                <a:tab pos="3943350" algn="l"/>
              </a:tabLst>
            </a:pPr>
            <a:r>
              <a:rPr lang="en-US" dirty="0"/>
              <a:t>compute:	EC2, Elastic Beanstalk, …</a:t>
            </a:r>
          </a:p>
          <a:p>
            <a:pPr lvl="1">
              <a:tabLst>
                <a:tab pos="3943350" algn="l"/>
              </a:tabLst>
            </a:pPr>
            <a:r>
              <a:rPr lang="en-US" dirty="0"/>
              <a:t>storage:	S3, EFS, …</a:t>
            </a:r>
          </a:p>
          <a:p>
            <a:pPr lvl="1">
              <a:tabLst>
                <a:tab pos="3943350" algn="l"/>
              </a:tabLst>
            </a:pPr>
            <a:r>
              <a:rPr lang="en-US" dirty="0"/>
              <a:t>database:	RDS, </a:t>
            </a:r>
            <a:r>
              <a:rPr lang="en-US" dirty="0" err="1"/>
              <a:t>DynamoDB</a:t>
            </a:r>
            <a:r>
              <a:rPr lang="en-US" dirty="0"/>
              <a:t>, …</a:t>
            </a:r>
          </a:p>
          <a:p>
            <a:pPr lvl="1">
              <a:tabLst>
                <a:tab pos="3943350" algn="l"/>
              </a:tabLst>
            </a:pPr>
            <a:r>
              <a:rPr lang="en-US" dirty="0"/>
              <a:t>networking:	VPC, Route 53, …</a:t>
            </a:r>
          </a:p>
          <a:p>
            <a:pPr lvl="1">
              <a:tabLst>
                <a:tab pos="3943350" algn="l"/>
              </a:tabLst>
            </a:pPr>
            <a:r>
              <a:rPr lang="en-US" dirty="0"/>
              <a:t>developer tools:	Cloud9, </a:t>
            </a:r>
            <a:r>
              <a:rPr lang="en-US" dirty="0" err="1"/>
              <a:t>CloudStar</a:t>
            </a:r>
            <a:r>
              <a:rPr lang="en-US" dirty="0"/>
              <a:t>, …</a:t>
            </a:r>
          </a:p>
          <a:p>
            <a:pPr lvl="1">
              <a:tabLst>
                <a:tab pos="3943350" algn="l"/>
              </a:tabLst>
            </a:pPr>
            <a:r>
              <a:rPr lang="en-US" dirty="0"/>
              <a:t>and many more</a:t>
            </a: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- 2019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741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Management </a:t>
            </a:r>
            <a:r>
              <a:rPr lang="en-GB" dirty="0" smtClean="0"/>
              <a:t>Console – </a:t>
            </a:r>
            <a:r>
              <a:rPr lang="en-GB" dirty="0"/>
              <a:t>Sign In</a:t>
            </a:r>
            <a:endParaRPr lang="en-AU" dirty="0" smtClean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https://aws.amazon.com/console/</a:t>
            </a: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- 2019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059" y="1988453"/>
            <a:ext cx="8176641" cy="47361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ounded Rectangle 6"/>
          <p:cNvSpPr/>
          <p:nvPr/>
        </p:nvSpPr>
        <p:spPr>
          <a:xfrm>
            <a:off x="7810500" y="1752600"/>
            <a:ext cx="2293048" cy="990600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81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Auto Scaling – </a:t>
            </a:r>
            <a:r>
              <a:rPr lang="en-AU" dirty="0" smtClean="0"/>
              <a:t>Assignment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Auto Scaling </a:t>
            </a:r>
            <a:r>
              <a:rPr lang="en-AU" dirty="0"/>
              <a:t>is </a:t>
            </a:r>
            <a:r>
              <a:rPr lang="en-AU" dirty="0" smtClean="0"/>
              <a:t>unfortunately</a:t>
            </a:r>
            <a:br>
              <a:rPr lang="en-AU" dirty="0" smtClean="0"/>
            </a:br>
            <a:r>
              <a:rPr lang="en-AU" b="1" u="sng" dirty="0" smtClean="0"/>
              <a:t>unavailable in </a:t>
            </a:r>
            <a:r>
              <a:rPr lang="en-AU" b="1" u="sng" dirty="0" smtClean="0"/>
              <a:t>AWS Educate</a:t>
            </a:r>
            <a:r>
              <a:rPr lang="en-AU" dirty="0" smtClean="0"/>
              <a:t>.</a:t>
            </a:r>
          </a:p>
          <a:p>
            <a:r>
              <a:rPr lang="en-AU" dirty="0" smtClean="0"/>
              <a:t>For each application (</a:t>
            </a:r>
            <a:r>
              <a:rPr lang="en-AU" dirty="0" err="1" smtClean="0"/>
              <a:t>TestA</a:t>
            </a:r>
            <a:r>
              <a:rPr lang="en-AU" dirty="0" smtClean="0"/>
              <a:t>, </a:t>
            </a:r>
            <a:r>
              <a:rPr lang="en-AU" dirty="0" err="1" smtClean="0"/>
              <a:t>TestB</a:t>
            </a:r>
            <a:r>
              <a:rPr lang="en-AU" dirty="0" smtClean="0"/>
              <a:t>, </a:t>
            </a:r>
            <a:r>
              <a:rPr lang="en-AU" dirty="0" smtClean="0"/>
              <a:t>and </a:t>
            </a:r>
            <a:r>
              <a:rPr lang="en-AU" dirty="0" err="1" smtClean="0"/>
              <a:t>TestC</a:t>
            </a:r>
            <a:r>
              <a:rPr lang="en-AU" dirty="0" smtClean="0"/>
              <a:t>), </a:t>
            </a:r>
            <a:br>
              <a:rPr lang="en-AU" dirty="0" smtClean="0"/>
            </a:br>
            <a:r>
              <a:rPr lang="en-AU" dirty="0" smtClean="0"/>
              <a:t>use at least 2 VMs.</a:t>
            </a:r>
            <a:endParaRPr lang="en-AU" dirty="0"/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- 2019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296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 smtClean="0"/>
              <a:t>Cloud Application (Excel)</a:t>
            </a:r>
            <a:endParaRPr lang="en-AU" dirty="0" smtClean="0"/>
          </a:p>
        </p:txBody>
      </p:sp>
      <p:sp>
        <p:nvSpPr>
          <p:cNvPr id="6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- 2019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0" y="1219200"/>
            <a:ext cx="5430689" cy="534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9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 smtClean="0"/>
              <a:t>Cloud Application (C#)</a:t>
            </a:r>
            <a:endParaRPr lang="en-AU" dirty="0" smtClean="0"/>
          </a:p>
        </p:txBody>
      </p:sp>
      <p:sp>
        <p:nvSpPr>
          <p:cNvPr id="6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- 2019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967" y="1215190"/>
            <a:ext cx="4285933" cy="5413810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>
          <a:xfrm>
            <a:off x="6819900" y="1600201"/>
            <a:ext cx="2895600" cy="1828800"/>
          </a:xfrm>
          <a:prstGeom prst="wedgeRoundRectCallout">
            <a:avLst>
              <a:gd name="adj1" fmla="val -50941"/>
              <a:gd name="adj2" fmla="val 1705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Your software might include several applications, one for each algorithm.</a:t>
            </a:r>
            <a:endParaRPr lang="en-AU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46627" y="1214790"/>
            <a:ext cx="2734673" cy="2138010"/>
          </a:xfrm>
          <a:prstGeom prst="wedgeRoundRectCallout">
            <a:avLst>
              <a:gd name="adj1" fmla="val -46086"/>
              <a:gd name="adj2" fmla="val 198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This architecture depicts 2 applications: one for ALG1, the other for ALG2.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38100" y="5105400"/>
            <a:ext cx="2819400" cy="1524000"/>
          </a:xfrm>
          <a:prstGeom prst="wedgeRoundRectCallout">
            <a:avLst>
              <a:gd name="adj1" fmla="val 74014"/>
              <a:gd name="adj2" fmla="val -175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One WCF Service can be deployed to each VM in ALG1.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7334567" y="5105000"/>
            <a:ext cx="2722531" cy="1524000"/>
          </a:xfrm>
          <a:prstGeom prst="wedgeRoundRectCallout">
            <a:avLst>
              <a:gd name="adj1" fmla="val -91897"/>
              <a:gd name="adj2" fmla="val 55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Another WCF Service can be deployed to each VM in ALG2.</a:t>
            </a:r>
          </a:p>
        </p:txBody>
      </p:sp>
    </p:spTree>
    <p:extLst>
      <p:ext uri="{BB962C8B-B14F-4D97-AF65-F5344CB8AC3E}">
        <p14:creationId xmlns:p14="http://schemas.microsoft.com/office/powerpoint/2010/main" val="70634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15058" y="274638"/>
            <a:ext cx="8671941" cy="1143000"/>
          </a:xfrm>
        </p:spPr>
        <p:txBody>
          <a:bodyPr>
            <a:normAutofit fontScale="90000"/>
          </a:bodyPr>
          <a:lstStyle/>
          <a:p>
            <a:r>
              <a:rPr lang="en-GB" sz="4400" dirty="0"/>
              <a:t>Application Load </a:t>
            </a:r>
            <a:r>
              <a:rPr lang="en-GB" sz="4400" dirty="0" smtClean="0"/>
              <a:t>Balancing </a:t>
            </a:r>
            <a:r>
              <a:rPr lang="en-GB" sz="4400" dirty="0" smtClean="0"/>
              <a:t>(Excel DEMO</a:t>
            </a:r>
            <a:r>
              <a:rPr lang="en-GB" sz="4400" dirty="0" smtClean="0"/>
              <a:t>)</a:t>
            </a:r>
            <a:endParaRPr lang="en-AU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1"/>
            <a:r>
              <a:rPr lang="en-GB" sz="2000" dirty="0" smtClean="0"/>
              <a:t>create security groups </a:t>
            </a:r>
            <a:r>
              <a:rPr lang="en-GB" sz="2000" dirty="0" smtClean="0"/>
              <a:t>(</a:t>
            </a:r>
            <a:r>
              <a:rPr lang="en-GB" sz="2000" dirty="0" err="1" smtClean="0"/>
              <a:t>Demo</a:t>
            </a:r>
            <a:r>
              <a:rPr lang="en-GB" sz="2000" dirty="0" err="1" smtClean="0"/>
              <a:t>Asg</a:t>
            </a:r>
            <a:r>
              <a:rPr lang="en-GB" sz="2000" dirty="0"/>
              <a:t>, </a:t>
            </a:r>
            <a:r>
              <a:rPr lang="en-GB" sz="2000" dirty="0" err="1"/>
              <a:t>DemoBsg</a:t>
            </a:r>
            <a:r>
              <a:rPr lang="en-GB" sz="2000" dirty="0"/>
              <a:t>, </a:t>
            </a:r>
            <a:r>
              <a:rPr lang="en-GB" sz="2000" dirty="0" err="1"/>
              <a:t>DemoCsg</a:t>
            </a:r>
            <a:r>
              <a:rPr lang="en-GB" sz="2000" dirty="0" smtClean="0"/>
              <a:t>, </a:t>
            </a:r>
            <a:r>
              <a:rPr lang="en-GB" sz="2000" dirty="0" err="1"/>
              <a:t>DemoPublicsg</a:t>
            </a:r>
            <a:r>
              <a:rPr lang="en-GB" sz="2000" dirty="0" smtClean="0"/>
              <a:t>)</a:t>
            </a:r>
          </a:p>
          <a:p>
            <a:pPr lvl="1"/>
            <a:r>
              <a:rPr lang="en-GB" sz="2000" dirty="0" smtClean="0"/>
              <a:t>for each application X in </a:t>
            </a:r>
            <a:r>
              <a:rPr lang="en-GB" sz="2000" dirty="0"/>
              <a:t>(</a:t>
            </a:r>
            <a:r>
              <a:rPr lang="en-GB" sz="2000" dirty="0" err="1"/>
              <a:t>DemoA</a:t>
            </a:r>
            <a:r>
              <a:rPr lang="en-GB" sz="2000" dirty="0" smtClean="0"/>
              <a:t>, </a:t>
            </a:r>
            <a:r>
              <a:rPr lang="en-GB" sz="2000" dirty="0" err="1"/>
              <a:t>DemoB</a:t>
            </a:r>
            <a:r>
              <a:rPr lang="en-GB" sz="2000" dirty="0" smtClean="0"/>
              <a:t>, </a:t>
            </a:r>
            <a:r>
              <a:rPr lang="en-GB" sz="2000" dirty="0" err="1"/>
              <a:t>DemoC</a:t>
            </a:r>
            <a:r>
              <a:rPr lang="en-GB" sz="2000" dirty="0" smtClean="0"/>
              <a:t>)</a:t>
            </a:r>
          </a:p>
          <a:p>
            <a:pPr lvl="2"/>
            <a:r>
              <a:rPr lang="en-GB" sz="2000" dirty="0" smtClean="0"/>
              <a:t>create VM for application X </a:t>
            </a:r>
            <a:r>
              <a:rPr lang="en-GB" sz="2000" dirty="0" smtClean="0">
                <a:sym typeface="Wingdings" panose="05000000000000000000" pitchFamily="2" charset="2"/>
              </a:rPr>
              <a:t>(to create AMI)</a:t>
            </a:r>
          </a:p>
          <a:p>
            <a:pPr lvl="3"/>
            <a:r>
              <a:rPr lang="en-GB" sz="2000" dirty="0" smtClean="0">
                <a:sym typeface="Wingdings" panose="05000000000000000000" pitchFamily="2" charset="2"/>
              </a:rPr>
              <a:t>install IIS web server</a:t>
            </a:r>
          </a:p>
          <a:p>
            <a:pPr lvl="3"/>
            <a:r>
              <a:rPr lang="en-GB" sz="2000" dirty="0" smtClean="0">
                <a:sym typeface="Wingdings" panose="05000000000000000000" pitchFamily="2" charset="2"/>
              </a:rPr>
              <a:t>update default web page (include an ID such as Application = </a:t>
            </a:r>
            <a:r>
              <a:rPr lang="en-GB" sz="2000" dirty="0" smtClean="0"/>
              <a:t>Demo </a:t>
            </a:r>
            <a:r>
              <a:rPr lang="en-GB" sz="2000" dirty="0" smtClean="0">
                <a:sym typeface="Wingdings" panose="05000000000000000000" pitchFamily="2" charset="2"/>
              </a:rPr>
              <a:t>A</a:t>
            </a:r>
            <a:r>
              <a:rPr lang="en-GB" sz="2000" dirty="0" smtClean="0">
                <a:sym typeface="Wingdings" panose="05000000000000000000" pitchFamily="2" charset="2"/>
              </a:rPr>
              <a:t>)</a:t>
            </a:r>
          </a:p>
          <a:p>
            <a:pPr lvl="3"/>
            <a:r>
              <a:rPr lang="en-GB" sz="2000" dirty="0" smtClean="0">
                <a:sym typeface="Wingdings" panose="05000000000000000000" pitchFamily="2" charset="2"/>
              </a:rPr>
              <a:t>create new folder (such as </a:t>
            </a:r>
            <a:r>
              <a:rPr lang="en-GB" sz="2000" dirty="0" err="1"/>
              <a:t>Demo</a:t>
            </a:r>
            <a:r>
              <a:rPr lang="en-GB" sz="2000" dirty="0" err="1" smtClean="0">
                <a:sym typeface="Wingdings" panose="05000000000000000000" pitchFamily="2" charset="2"/>
              </a:rPr>
              <a:t>A</a:t>
            </a:r>
            <a:r>
              <a:rPr lang="en-GB" sz="2000" dirty="0">
                <a:sym typeface="Wingdings" panose="05000000000000000000" pitchFamily="2" charset="2"/>
              </a:rPr>
              <a:t>) </a:t>
            </a:r>
            <a:r>
              <a:rPr lang="en-GB" sz="2000" dirty="0" smtClean="0">
                <a:sym typeface="Wingdings" panose="05000000000000000000" pitchFamily="2" charset="2"/>
              </a:rPr>
              <a:t>in </a:t>
            </a:r>
            <a:r>
              <a:rPr lang="en-GB" sz="2000" dirty="0" err="1" smtClean="0">
                <a:sym typeface="Wingdings" panose="05000000000000000000" pitchFamily="2" charset="2"/>
              </a:rPr>
              <a:t>wwwroot</a:t>
            </a:r>
            <a:r>
              <a:rPr lang="en-GB" sz="2000" dirty="0" smtClean="0">
                <a:sym typeface="Wingdings" panose="05000000000000000000" pitchFamily="2" charset="2"/>
              </a:rPr>
              <a:t> for our </a:t>
            </a:r>
            <a:r>
              <a:rPr lang="en-GB" sz="2000" dirty="0" smtClean="0">
                <a:sym typeface="Wingdings" panose="05000000000000000000" pitchFamily="2" charset="2"/>
              </a:rPr>
              <a:t>HTML </a:t>
            </a:r>
            <a:r>
              <a:rPr lang="en-GB" sz="2000" dirty="0" smtClean="0">
                <a:sym typeface="Wingdings" panose="05000000000000000000" pitchFamily="2" charset="2"/>
              </a:rPr>
              <a:t>files</a:t>
            </a:r>
          </a:p>
          <a:p>
            <a:pPr lvl="2"/>
            <a:r>
              <a:rPr lang="en-GB" sz="2000" dirty="0" smtClean="0">
                <a:sym typeface="Wingdings" panose="05000000000000000000" pitchFamily="2" charset="2"/>
              </a:rPr>
              <a:t>create AMI (such as </a:t>
            </a:r>
            <a:r>
              <a:rPr lang="en-GB" sz="2000" dirty="0" err="1"/>
              <a:t>Demo</a:t>
            </a:r>
            <a:r>
              <a:rPr lang="en-GB" sz="2000" dirty="0" err="1" smtClean="0">
                <a:sym typeface="Wingdings" panose="05000000000000000000" pitchFamily="2" charset="2"/>
              </a:rPr>
              <a:t>Aim</a:t>
            </a:r>
            <a:r>
              <a:rPr lang="en-GB" sz="2000" dirty="0" smtClean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n-GB" sz="2000" dirty="0" smtClean="0">
                <a:sym typeface="Wingdings" panose="05000000000000000000" pitchFamily="2" charset="2"/>
              </a:rPr>
              <a:t>create all VMs for application X using the AMI (such as </a:t>
            </a:r>
            <a:r>
              <a:rPr lang="en-GB" sz="2000" dirty="0" err="1"/>
              <a:t>Demo</a:t>
            </a:r>
            <a:r>
              <a:rPr lang="en-GB" sz="2000" dirty="0" err="1" smtClean="0">
                <a:sym typeface="Wingdings" panose="05000000000000000000" pitchFamily="2" charset="2"/>
              </a:rPr>
              <a:t>Aim</a:t>
            </a:r>
            <a:r>
              <a:rPr lang="en-GB" sz="2000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GB" sz="2000" dirty="0">
                <a:sym typeface="Wingdings" panose="05000000000000000000" pitchFamily="2" charset="2"/>
              </a:rPr>
              <a:t>create target </a:t>
            </a:r>
            <a:r>
              <a:rPr lang="en-GB" sz="2000" dirty="0" smtClean="0">
                <a:sym typeface="Wingdings" panose="05000000000000000000" pitchFamily="2" charset="2"/>
              </a:rPr>
              <a:t>groups </a:t>
            </a:r>
            <a:r>
              <a:rPr lang="en-GB" sz="2000" dirty="0" smtClean="0">
                <a:sym typeface="Wingdings" panose="05000000000000000000" pitchFamily="2" charset="2"/>
              </a:rPr>
              <a:t>(</a:t>
            </a:r>
            <a:r>
              <a:rPr lang="en-GB" sz="2000" dirty="0" err="1" smtClean="0"/>
              <a:t>Demo</a:t>
            </a:r>
            <a:r>
              <a:rPr lang="en-GB" sz="2000" dirty="0" err="1" smtClean="0">
                <a:sym typeface="Wingdings" panose="05000000000000000000" pitchFamily="2" charset="2"/>
              </a:rPr>
              <a:t>Atg</a:t>
            </a:r>
            <a:r>
              <a:rPr lang="en-GB" sz="2000" dirty="0" smtClean="0">
                <a:sym typeface="Wingdings" panose="05000000000000000000" pitchFamily="2" charset="2"/>
              </a:rPr>
              <a:t>, </a:t>
            </a:r>
            <a:r>
              <a:rPr lang="en-GB" sz="2000" dirty="0" err="1"/>
              <a:t>Demo</a:t>
            </a:r>
            <a:r>
              <a:rPr lang="en-GB" sz="2000" dirty="0" err="1" smtClean="0">
                <a:sym typeface="Wingdings" panose="05000000000000000000" pitchFamily="2" charset="2"/>
              </a:rPr>
              <a:t>Btg</a:t>
            </a:r>
            <a:r>
              <a:rPr lang="en-GB" sz="2000" dirty="0">
                <a:sym typeface="Wingdings" panose="05000000000000000000" pitchFamily="2" charset="2"/>
              </a:rPr>
              <a:t>, </a:t>
            </a:r>
            <a:r>
              <a:rPr lang="en-GB" sz="2000" dirty="0" err="1"/>
              <a:t>Demo</a:t>
            </a:r>
            <a:r>
              <a:rPr lang="en-GB" sz="2000" dirty="0" err="1" smtClean="0">
                <a:sym typeface="Wingdings" panose="05000000000000000000" pitchFamily="2" charset="2"/>
              </a:rPr>
              <a:t>Ctg</a:t>
            </a:r>
            <a:r>
              <a:rPr lang="en-GB" sz="2000" dirty="0" smtClean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n-GB" sz="2000" dirty="0" smtClean="0">
                <a:sym typeface="Wingdings" panose="05000000000000000000" pitchFamily="2" charset="2"/>
              </a:rPr>
              <a:t>register VMs to target groups</a:t>
            </a:r>
          </a:p>
          <a:p>
            <a:pPr lvl="2"/>
            <a:r>
              <a:rPr lang="en-GB" sz="2000" dirty="0" smtClean="0">
                <a:sym typeface="Wingdings" panose="05000000000000000000" pitchFamily="2" charset="2"/>
              </a:rPr>
              <a:t>ensure all target VMs in each target group are healthy</a:t>
            </a:r>
          </a:p>
          <a:p>
            <a:pPr lvl="1"/>
            <a:r>
              <a:rPr lang="en-GB" sz="2000" dirty="0" smtClean="0">
                <a:sym typeface="Wingdings" panose="05000000000000000000" pitchFamily="2" charset="2"/>
              </a:rPr>
              <a:t>create load balancer </a:t>
            </a:r>
            <a:r>
              <a:rPr lang="en-GB" sz="2000" dirty="0" smtClean="0">
                <a:sym typeface="Wingdings" panose="05000000000000000000" pitchFamily="2" charset="2"/>
              </a:rPr>
              <a:t>(</a:t>
            </a:r>
            <a:r>
              <a:rPr lang="en-GB" sz="2000" dirty="0" err="1"/>
              <a:t>Demo</a:t>
            </a:r>
            <a:r>
              <a:rPr lang="en-GB" sz="2000" dirty="0" err="1" smtClean="0">
                <a:sym typeface="Wingdings" panose="05000000000000000000" pitchFamily="2" charset="2"/>
              </a:rPr>
              <a:t>lb</a:t>
            </a:r>
            <a:r>
              <a:rPr lang="en-GB" sz="2000" dirty="0" smtClean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n-GB" sz="2000" dirty="0" smtClean="0">
                <a:sym typeface="Wingdings" panose="05000000000000000000" pitchFamily="2" charset="2"/>
              </a:rPr>
              <a:t>add rules (PATH, Forward to target group)</a:t>
            </a:r>
          </a:p>
          <a:p>
            <a:pPr lvl="2"/>
            <a:r>
              <a:rPr lang="en-GB" sz="2000" dirty="0" smtClean="0">
                <a:sym typeface="Wingdings" panose="05000000000000000000" pitchFamily="2" charset="2"/>
              </a:rPr>
              <a:t>ensure all target groups refer to the load balancer</a:t>
            </a:r>
          </a:p>
          <a:p>
            <a:pPr lvl="2"/>
            <a:r>
              <a:rPr lang="en-GB" sz="2000" dirty="0" smtClean="0">
                <a:sym typeface="Wingdings" panose="05000000000000000000" pitchFamily="2" charset="2"/>
              </a:rPr>
              <a:t>test load balancer - use DNS Name of load balancer and ensure forwarding is working</a:t>
            </a:r>
          </a:p>
          <a:p>
            <a:pPr lvl="1"/>
            <a:endParaRPr lang="en-GB" sz="2000" dirty="0" smtClean="0">
              <a:sym typeface="Wingdings" panose="05000000000000000000" pitchFamily="2" charset="2"/>
            </a:endParaRPr>
          </a:p>
          <a:p>
            <a:pPr lvl="1"/>
            <a:endParaRPr lang="en-GB" sz="2000" dirty="0"/>
          </a:p>
        </p:txBody>
      </p:sp>
      <p:sp>
        <p:nvSpPr>
          <p:cNvPr id="6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- 2019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0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24821</TotalTime>
  <Words>415</Words>
  <Application>Microsoft Office PowerPoint</Application>
  <PresentationFormat>35mm Slides</PresentationFormat>
  <Paragraphs>83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Gill Sans MT</vt:lpstr>
      <vt:lpstr>Times</vt:lpstr>
      <vt:lpstr>Verdana</vt:lpstr>
      <vt:lpstr>Wingdings</vt:lpstr>
      <vt:lpstr>Wingdings 2</vt:lpstr>
      <vt:lpstr>Solstice</vt:lpstr>
      <vt:lpstr>SIT323 Cloud Application Development</vt:lpstr>
      <vt:lpstr>Content</vt:lpstr>
      <vt:lpstr>Free Account</vt:lpstr>
      <vt:lpstr>Management Console</vt:lpstr>
      <vt:lpstr>Management Console – Sign In</vt:lpstr>
      <vt:lpstr>Auto Scaling – Assignment</vt:lpstr>
      <vt:lpstr>Cloud Application (Excel)</vt:lpstr>
      <vt:lpstr>Cloud Application (C#)</vt:lpstr>
      <vt:lpstr>Application Load Balancing (Excel DEMO)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Deakin University</dc:creator>
  <cp:lastModifiedBy>Robert Dew</cp:lastModifiedBy>
  <cp:revision>551</cp:revision>
  <dcterms:created xsi:type="dcterms:W3CDTF">2003-03-18T04:51:25Z</dcterms:created>
  <dcterms:modified xsi:type="dcterms:W3CDTF">2019-09-09T03:54:05Z</dcterms:modified>
</cp:coreProperties>
</file>