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115799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30470532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/>
            </a:fld>
            <a:endParaRPr lang="fr-FR"/>
          </a:p>
        </p:txBody>
      </p:sp>
      <p:sp>
        <p:nvSpPr>
          <p:cNvPr id="125405810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28839894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878503034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1034443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4955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26014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7756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CCBE19-477F-6181-B3C5-B77E13C5F9F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8870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344722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82024383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5523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46808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59438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9B992E-20FD-E53E-8C68-7EBEAEE4096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892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75762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10501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C3503F-9C19-8376-9E34-DBFDD0F5C0D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730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2430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70975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35A0FF-2C94-302E-E1C7-3576F85D445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87414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61128674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2641407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687120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135891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379339520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53B2DF-B89C-B3A6-F660-0803274FC3BC}" type="slidenum">
              <a:rPr lang="fr-FR"/>
              <a:t/>
            </a:fld>
            <a:endParaRPr lang="fr-F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949640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4640980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54444597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B073A-30EE-A4E3-FFEB-BA3258A32D33}" type="slidenum">
              <a:rPr lang="fr-FR"/>
              <a:t/>
            </a:fld>
            <a:endParaRPr lang="fr-F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08999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37345684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142622748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2729D-901D-FC40-C798-BE55BD9686C9}" type="slidenum">
              <a:rPr lang="fr-FR"/>
              <a:t/>
            </a:fld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1991045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22554365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54975952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BD448D-7D58-F845-9A99-81490C12B008}" type="slidenum">
              <a:rPr lang="fr-FR"/>
              <a:t/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24637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525710509" name="Sous-titr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160433223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83902840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28740085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94051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547152967" name="Espace réservé du texte vertical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204798247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946965811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1261147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980043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897633704" name="Espace réservé du texte vertical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89151810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27816643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2104013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237307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075457787" name="Espace réservé du contenu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358114802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14871987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6085040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822283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911343423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629541239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970168298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9156905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06430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90177422" name="Espace réservé du contenu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20522300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52263381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36753027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50446341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868965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592740686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899671568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552014186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17006362" name="Espace réservé du contenu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882986845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2077859239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19306185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51863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91048207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656702448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0173579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830575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97084771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0113105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97217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586395830" name="Espace réservé du contenu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816425102" name="Espace réservé du texte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91124736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95859627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61280179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928923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788821528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439758364" name="Espace réservé du texte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324687100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604320952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26429321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17451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92055813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004597328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11474670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98223598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6151509" name="Espace réservé du contenu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203199" y="163417"/>
            <a:ext cx="3423858" cy="3463473"/>
          </a:xfrm>
        </p:spPr>
        <p:txBody>
          <a:bodyPr/>
          <a:lstStyle/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5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Thème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univers rétro / rétro-futuriste</a:t>
            </a: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Interactions :</a:t>
            </a:r>
            <a:r>
              <a:rPr sz="1000">
                <a:highlight>
                  <a:srgbClr val="D3D3D3"/>
                </a:highlight>
                <a:latin typeface="Arial"/>
                <a:ea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HTML, CSS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et TypeScript.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compétences en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TypeScript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en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rithmie de base et en manipulation du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DOM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3"/>
              </a:lnSpc>
              <a:spcBef>
                <a:spcPts val="0"/>
              </a:spcBef>
              <a:buFont typeface="Arial"/>
              <a:buNone/>
              <a:defRPr/>
            </a:pP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 Sans Canvas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Utilisation d'un </a:t>
            </a: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menu burger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>
              <a:lnSpc>
                <a:spcPts val="1414"/>
              </a:lnSpc>
              <a:spcBef>
                <a:spcPts val="0"/>
              </a:spcBef>
              <a:buFont typeface="Arial"/>
              <a:buChar char="–"/>
              <a:defRPr/>
            </a:pPr>
            <a:r>
              <a:rPr sz="1000">
                <a:latin typeface="Arial"/>
                <a:ea typeface="Arial"/>
                <a:cs typeface="Arial"/>
              </a:rPr>
              <a:t>Bouton 		}  </a:t>
            </a:r>
            <a:r>
              <a: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même apparence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414"/>
              </a:lnSpc>
              <a:spcBef>
                <a:spcPts val="0"/>
              </a:spcBef>
              <a:buFont typeface="Arial"/>
              <a:buChar char="–"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champs de formulaire</a:t>
            </a:r>
            <a:r>
              <a:rPr sz="1000">
                <a:latin typeface="Arial"/>
                <a:ea typeface="Arial"/>
                <a:cs typeface="Arial"/>
              </a:rPr>
              <a:t>	}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53182857" name=""/>
          <p:cNvSpPr txBox="1"/>
          <p:nvPr/>
        </p:nvSpPr>
        <p:spPr bwMode="auto">
          <a:xfrm flipH="0" flipV="0">
            <a:off x="4430147" y="308970"/>
            <a:ext cx="7359663" cy="2746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charte graphique</a:t>
            </a:r>
            <a:r>
              <a:rPr sz="1200">
                <a:solidFill>
                  <a:schemeClr val="tx1"/>
                </a:solidFill>
              </a:rPr>
              <a:t> 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1990691908" name=""/>
          <p:cNvSpPr txBox="1"/>
          <p:nvPr/>
        </p:nvSpPr>
        <p:spPr bwMode="auto">
          <a:xfrm flipH="0" flipV="0">
            <a:off x="203198" y="5874557"/>
            <a:ext cx="7415681" cy="8918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5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Livrables :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</a:t>
            </a:r>
            <a:r>
              <a:rPr sz="1050" b="1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 Pour</a:t>
            </a:r>
            <a:r>
              <a:rPr sz="1050" b="1" i="1" u="sng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 le 11/07/2025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dépôt </a:t>
            </a:r>
            <a:r>
              <a:rPr sz="10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GitHub public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URL d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u projet publié en ligne (GitHub Pages)</a:t>
            </a:r>
            <a:endParaRPr/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 de présentation du jeu (3 slides : présentation du projet - difficultés rencontrées et solutions adoptées - vos axes de progressions)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23940541" name=""/>
          <p:cNvSpPr txBox="1"/>
          <p:nvPr/>
        </p:nvSpPr>
        <p:spPr bwMode="auto">
          <a:xfrm flipH="0" flipV="0">
            <a:off x="203199" y="4104374"/>
            <a:ext cx="3659889" cy="16157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Critères de performance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Interface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responsive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Desktop - à +++ 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 flex</a:t>
            </a:r>
            <a:endParaRPr sz="1000"/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A</a:t>
            </a:r>
            <a:r>
              <a:rPr lang="fr-FR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ccessibilité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(a11y)</a:t>
            </a:r>
            <a:endParaRPr sz="1000"/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Structure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sémantique (utilisation de balises appropriées)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Création d'un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projet TypeScript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avec sa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configuration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et un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versionnement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pertinent</a:t>
            </a:r>
            <a:r>
              <a:rPr sz="1000"/>
              <a:t> avec Git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Organisation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claire des </a:t>
            </a:r>
            <a:r>
              <a:rPr sz="1000" b="1">
                <a:solidFill>
                  <a:srgbClr val="000ABF"/>
                </a:solidFill>
                <a:latin typeface="Arial"/>
                <a:ea typeface="Arial"/>
                <a:cs typeface="Arial"/>
              </a:rPr>
              <a:t>fichiers et des assets</a:t>
            </a:r>
            <a:endParaRPr sz="1000" b="1">
              <a:solidFill>
                <a:srgbClr val="000ABF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Un commit Git par jour 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minimum, avec un message de commit explicite</a:t>
            </a:r>
            <a:endParaRPr sz="1000"/>
          </a:p>
        </p:txBody>
      </p:sp>
      <p:sp>
        <p:nvSpPr>
          <p:cNvPr id="1099912105" name=""/>
          <p:cNvSpPr txBox="1"/>
          <p:nvPr/>
        </p:nvSpPr>
        <p:spPr bwMode="auto">
          <a:xfrm flipH="0" flipV="0">
            <a:off x="4522961" y="700514"/>
            <a:ext cx="1793788" cy="2359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Font :       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=&gt;  </a:t>
            </a:r>
            <a:r>
              <a:rPr sz="1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pixel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:</a:t>
            </a:r>
            <a:endParaRPr sz="1000"/>
          </a:p>
          <a:p>
            <a:pPr marL="195764" indent="-195764">
              <a:lnSpc>
                <a:spcPts val="1384"/>
              </a:lnSpc>
              <a:buFont typeface="Arial"/>
              <a:buChar char="–"/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h1 :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2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&gt;  </a:t>
            </a:r>
            <a:r>
              <a:rPr sz="1000" b="0" i="0" u="none" strike="sngStrike">
                <a:solidFill>
                  <a:srgbClr val="1F1F1F"/>
                </a:solidFill>
                <a:latin typeface="Arial"/>
                <a:ea typeface="Arial"/>
                <a:cs typeface="Arial"/>
              </a:rPr>
              <a:t>Rubik 80s </a:t>
            </a:r>
            <a:r>
              <a:rPr sz="1000" b="0" i="0" u="none" strike="sngStrike">
                <a:solidFill>
                  <a:srgbClr val="1F1F1F"/>
                </a:solidFill>
                <a:latin typeface="Arial"/>
                <a:ea typeface="Arial"/>
                <a:cs typeface="Arial"/>
              </a:rPr>
              <a:t>Fade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&gt; </a:t>
            </a:r>
            <a:r>
              <a:rPr sz="1000" b="0" i="0" u="none">
                <a:solidFill>
                  <a:srgbClr val="1F1F1F"/>
                </a:solidFill>
                <a:latin typeface="Arial"/>
                <a:ea typeface="Arial"/>
                <a:cs typeface="Arial"/>
              </a:rPr>
              <a:t>Jersey 15 Charted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95764" indent="-195764">
              <a:lnSpc>
                <a:spcPts val="1382"/>
              </a:lnSpc>
              <a:buFont typeface="Arial"/>
              <a:buChar char="–"/>
              <a:defRPr/>
            </a:pP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h2 : Press Start 2P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2"/>
              </a:lnSpc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ombres, etc.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/>
              <a:t>Colors :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couleurs flashy,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/>
              <a:t>-</a:t>
            </a:r>
            <a:r>
              <a:rPr sz="1000"/>
              <a:t> blue sky</a:t>
            </a:r>
            <a:endParaRPr sz="1000"/>
          </a:p>
          <a:p>
            <a:pPr>
              <a:defRPr/>
            </a:pPr>
            <a:r>
              <a:rPr sz="1000"/>
              <a:t>- aqua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 sz="1000"/>
          </a:p>
          <a:p>
            <a:pPr>
              <a:defRPr/>
            </a:pPr>
            <a:endParaRPr/>
          </a:p>
        </p:txBody>
      </p:sp>
      <p:sp>
        <p:nvSpPr>
          <p:cNvPr id="1434012896" name=""/>
          <p:cNvSpPr txBox="1"/>
          <p:nvPr/>
        </p:nvSpPr>
        <p:spPr bwMode="auto">
          <a:xfrm flipH="0" flipV="0">
            <a:off x="4522962" y="2683209"/>
            <a:ext cx="2339912" cy="29873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Picture Accueil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oldies</a:t>
            </a:r>
            <a:endParaRPr sz="1000" b="1"/>
          </a:p>
          <a:p>
            <a:pPr>
              <a:defRPr/>
            </a:pPr>
            <a:endParaRPr sz="1000" b="0"/>
          </a:p>
          <a:p>
            <a:pPr>
              <a:defRPr/>
            </a:pPr>
            <a:endParaRPr sz="1000" b="0"/>
          </a:p>
          <a:p>
            <a:pPr>
              <a:defRPr/>
            </a:pPr>
            <a:r>
              <a:rPr sz="1000" b="1"/>
              <a:t>Picture Backgroun</a:t>
            </a:r>
            <a:r>
              <a:rPr sz="1000" b="1"/>
              <a:t>d 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pixelisée</a:t>
            </a:r>
            <a:endParaRPr lang="fr-FR" sz="1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000"/>
              <a:t>ciel + soleil + oiseaux</a:t>
            </a:r>
            <a:endParaRPr sz="1000"/>
          </a:p>
          <a:p>
            <a:pPr>
              <a:defRPr/>
            </a:pPr>
            <a:r>
              <a:rPr sz="1000"/>
              <a:t>+ horizon</a:t>
            </a:r>
            <a:endParaRPr sz="1000"/>
          </a:p>
          <a:p>
            <a:pPr>
              <a:defRPr/>
            </a:pPr>
            <a:r>
              <a:rPr sz="1000"/>
              <a:t>+ mer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sz="1000" b="1"/>
              <a:t> 1er plan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pixelisée</a:t>
            </a:r>
            <a:endParaRPr sz="1000"/>
          </a:p>
          <a:p>
            <a:pPr>
              <a:defRPr/>
            </a:pPr>
            <a:r>
              <a:rPr sz="1000"/>
              <a:t>= bas de la background (rognée)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Pictures mobiles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oldies</a:t>
            </a:r>
            <a:endParaRPr sz="1000" b="1"/>
          </a:p>
          <a:p>
            <a:pPr>
              <a:defRPr/>
            </a:pPr>
            <a:r>
              <a:rPr sz="1000"/>
              <a:t>- iîe sable </a:t>
            </a:r>
            <a:endParaRPr sz="1000"/>
          </a:p>
          <a:p>
            <a:pPr>
              <a:defRPr/>
            </a:pPr>
            <a:r>
              <a:rPr sz="1000"/>
              <a:t>- île sable + coco</a:t>
            </a:r>
            <a:endParaRPr sz="1000"/>
          </a:p>
          <a:p>
            <a:pPr>
              <a:defRPr/>
            </a:pPr>
            <a:r>
              <a:rPr sz="1000"/>
              <a:t>- île cocotiers/board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Colors :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/>
          </a:p>
        </p:txBody>
      </p:sp>
      <p:sp>
        <p:nvSpPr>
          <p:cNvPr id="785813667" name=""/>
          <p:cNvSpPr txBox="1"/>
          <p:nvPr/>
        </p:nvSpPr>
        <p:spPr bwMode="auto">
          <a:xfrm flipH="0" flipV="0">
            <a:off x="203199" y="3040749"/>
            <a:ext cx="3659169" cy="901005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👉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réalisable dans le temps imparti avec vos compétences actuelle</a:t>
            </a:r>
            <a:endParaRPr>
              <a:highlight>
                <a:srgbClr val="FFFF00"/>
              </a:highlight>
            </a:endParaRPr>
          </a:p>
          <a:p>
            <a:pPr>
              <a:defRPr/>
            </a:pPr>
            <a:r>
              <a:rPr sz="10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👉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projet simple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mais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terminé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, avec la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possibilité d’ajouter des fonctionnalités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s bonus ensuite, plutôt que de voir trop grand et ne pas finir.</a:t>
            </a:r>
            <a:endParaRPr sz="10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</p:txBody>
      </p:sp>
      <p:pic>
        <p:nvPicPr>
          <p:cNvPr id="16421962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8828" y="866540"/>
            <a:ext cx="2723323" cy="634329"/>
          </a:xfrm>
          <a:prstGeom prst="rect">
            <a:avLst/>
          </a:prstGeom>
        </p:spPr>
      </p:pic>
      <p:pic>
        <p:nvPicPr>
          <p:cNvPr id="112679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259377" y="583648"/>
            <a:ext cx="1380172" cy="282892"/>
          </a:xfrm>
          <a:prstGeom prst="rect">
            <a:avLst/>
          </a:prstGeom>
        </p:spPr>
      </p:pic>
      <p:pic>
        <p:nvPicPr>
          <p:cNvPr id="59755660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638249" y="1664207"/>
            <a:ext cx="1851621" cy="230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9112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5508502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>
                <a:solidFill>
                  <a:srgbClr val="002060"/>
                </a:solidFill>
              </a:rPr>
              <a:t>Image fond</a:t>
            </a:r>
            <a:endParaRPr lang="fr-FR"/>
          </a:p>
        </p:txBody>
      </p:sp>
      <p:sp>
        <p:nvSpPr>
          <p:cNvPr id="1597135256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9576" y="1776045"/>
            <a:ext cx="1591817" cy="2253761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/>
              <a:t>Objet</a:t>
            </a:r>
            <a:endParaRPr lang="fr-FR"/>
          </a:p>
          <a:p>
            <a:pPr>
              <a:defRPr/>
            </a:pPr>
            <a:r>
              <a:rPr lang="fr-FR"/>
              <a:t>mobile</a:t>
            </a:r>
            <a:endParaRPr lang="fr-FR"/>
          </a:p>
        </p:txBody>
      </p:sp>
      <p:sp>
        <p:nvSpPr>
          <p:cNvPr id="1357324433" name="Zone de texte 1838115843"/>
          <p:cNvSpPr txBox="1"/>
          <p:nvPr/>
        </p:nvSpPr>
        <p:spPr bwMode="auto">
          <a:xfrm>
            <a:off x="1833604" y="4029806"/>
            <a:ext cx="8318576" cy="2560679"/>
          </a:xfrm>
          <a:prstGeom prst="rect">
            <a:avLst/>
          </a:prstGeom>
          <a:solidFill>
            <a:srgbClr val="FFFF00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image avant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683947413" name=""/>
          <p:cNvSpPr txBox="1"/>
          <p:nvPr/>
        </p:nvSpPr>
        <p:spPr bwMode="auto">
          <a:xfrm flipH="0" flipV="0">
            <a:off x="396029" y="290293"/>
            <a:ext cx="841269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Page Essai / Vrac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335715" name=""/>
          <p:cNvSpPr txBox="1"/>
          <p:nvPr/>
        </p:nvSpPr>
        <p:spPr bwMode="auto">
          <a:xfrm flipH="0" flipV="0">
            <a:off x="77949" y="1957167"/>
            <a:ext cx="2813800" cy="34826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ToDo-List           </a:t>
            </a:r>
            <a:r>
              <a:rPr sz="1000" b="1">
                <a:highlight>
                  <a:srgbClr val="FF00FF"/>
                </a:highlight>
              </a:rPr>
              <a:t>ou Trello</a:t>
            </a:r>
            <a:endParaRPr sz="10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ensemble du projet :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Quelles fonctionnalités sont nécessaires ?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Quelles mécaniques de jeu voulez-vous mettre en place ?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Comment allez-vous structurer votre code ?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- Dossier départ :</a:t>
            </a:r>
            <a:endParaRPr sz="1000"/>
          </a:p>
          <a:p>
            <a:pPr>
              <a:defRPr/>
            </a:pPr>
            <a:r>
              <a:rPr sz="1000"/>
              <a:t>.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dist</a:t>
            </a:r>
            <a:endParaRPr sz="1000"/>
          </a:p>
          <a:p>
            <a:pPr>
              <a:defRPr/>
            </a:pPr>
            <a:r>
              <a:rPr sz="1000"/>
              <a:t>. src</a:t>
            </a:r>
            <a:endParaRPr sz="1000"/>
          </a:p>
          <a:p>
            <a:pPr>
              <a:defRPr/>
            </a:pPr>
            <a:r>
              <a:rPr sz="1000"/>
              <a:t>. idex.html</a:t>
            </a:r>
            <a:endParaRPr sz="1000"/>
          </a:p>
          <a:p>
            <a:pPr>
              <a:defRPr/>
            </a:pPr>
            <a:r>
              <a:rPr sz="1000"/>
              <a:t>.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style.css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grille pour placer les </a:t>
            </a:r>
            <a:r>
              <a:rPr lang="fr-FR" sz="1000" b="0" i="0" u="none" strike="sng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 îlets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000" b="0" i="0" u="none" strike="noStrike" cap="none" spc="0">
                <a:solidFill>
                  <a:srgbClr val="18AB5A"/>
                </a:solidFill>
                <a:latin typeface="Arial"/>
                <a:ea typeface="Arial"/>
                <a:cs typeface="Arial"/>
              </a:rPr>
              <a:t>6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îlets 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=&gt; a creer avec CSS (ou+ difficile Dom)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/>
              <a:t>_____</a:t>
            </a: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 faire avec des boites de color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2/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integrer les images</a:t>
            </a:r>
            <a:endParaRPr sz="1000"/>
          </a:p>
          <a:p>
            <a:pPr>
              <a:defRPr/>
            </a:pPr>
            <a:endParaRPr lang="fr-FR"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418821398" name=""/>
          <p:cNvSpPr txBox="1"/>
          <p:nvPr/>
        </p:nvSpPr>
        <p:spPr bwMode="auto">
          <a:xfrm flipH="0" flipV="0">
            <a:off x="3219162" y="349308"/>
            <a:ext cx="2234955" cy="2530199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626584058" name=""/>
          <p:cNvSpPr txBox="1"/>
          <p:nvPr/>
        </p:nvSpPr>
        <p:spPr bwMode="auto">
          <a:xfrm flipH="0" flipV="0">
            <a:off x="6095998" y="349308"/>
            <a:ext cx="2863705" cy="146340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547889611" name=""/>
          <p:cNvSpPr txBox="1"/>
          <p:nvPr/>
        </p:nvSpPr>
        <p:spPr bwMode="auto">
          <a:xfrm flipH="0" flipV="0">
            <a:off x="9579807" y="349308"/>
            <a:ext cx="2256553" cy="22253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if click s/ taupe =&gt;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V1 :</a:t>
            </a:r>
            <a:endParaRPr sz="1000"/>
          </a:p>
          <a:p>
            <a:pPr>
              <a:defRPr/>
            </a:pPr>
            <a:r>
              <a:rPr sz="1000"/>
              <a:t>img dipslay : on or none</a:t>
            </a:r>
            <a:endParaRPr sz="1000"/>
          </a:p>
          <a:p>
            <a:pPr>
              <a:defRPr/>
            </a:pPr>
            <a:r>
              <a:rPr sz="1000"/>
              <a:t>&gt;aleatoire sur les 3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V2</a:t>
            </a:r>
            <a:endParaRPr sz="1000"/>
          </a:p>
          <a:p>
            <a:pPr>
              <a:defRPr/>
            </a:pPr>
            <a:r>
              <a:rPr sz="1000"/>
              <a:t>image en haut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 : </a:t>
            </a:r>
            <a:r>
              <a:rPr sz="1000"/>
              <a:t>on</a:t>
            </a:r>
            <a:endParaRPr sz="1000"/>
          </a:p>
          <a:p>
            <a:pPr>
              <a:defRPr/>
            </a:pPr>
            <a:r>
              <a:rPr sz="1000"/>
              <a:t>image en bas &gt; </a:t>
            </a:r>
            <a:r>
              <a:rPr sz="1000"/>
              <a:t>display : none 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20084868" name=""/>
          <p:cNvSpPr txBox="1"/>
          <p:nvPr/>
        </p:nvSpPr>
        <p:spPr bwMode="auto">
          <a:xfrm flipH="0" flipV="0">
            <a:off x="302646" y="139580"/>
            <a:ext cx="1807701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662756942" name=""/>
          <p:cNvSpPr/>
          <p:nvPr/>
        </p:nvSpPr>
        <p:spPr bwMode="auto">
          <a:xfrm flipH="0" flipV="0">
            <a:off x="2189098" y="247727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2111287" name=""/>
          <p:cNvSpPr/>
          <p:nvPr/>
        </p:nvSpPr>
        <p:spPr bwMode="auto">
          <a:xfrm rot="13478958" flipH="0" flipV="0">
            <a:off x="2319100" y="253513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90683" name=""/>
          <p:cNvSpPr txBox="1"/>
          <p:nvPr/>
        </p:nvSpPr>
        <p:spPr bwMode="auto">
          <a:xfrm flipH="0" flipV="0">
            <a:off x="2634187" y="608671"/>
            <a:ext cx="241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934576321" name=""/>
          <p:cNvSpPr txBox="1"/>
          <p:nvPr/>
        </p:nvSpPr>
        <p:spPr bwMode="auto">
          <a:xfrm flipH="0" flipV="0">
            <a:off x="3219162" y="3184309"/>
            <a:ext cx="2183474" cy="2530199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&lt;container&gt;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037286270" name=""/>
          <p:cNvSpPr txBox="1"/>
          <p:nvPr/>
        </p:nvSpPr>
        <p:spPr bwMode="auto">
          <a:xfrm flipH="0" flipV="0">
            <a:off x="6109467" y="2659749"/>
            <a:ext cx="2872857" cy="1158599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1515256642" name=""/>
          <p:cNvSpPr txBox="1"/>
          <p:nvPr/>
        </p:nvSpPr>
        <p:spPr bwMode="auto">
          <a:xfrm flipH="0" flipV="0">
            <a:off x="6085200" y="4381284"/>
            <a:ext cx="2902524" cy="1158599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3 cases</a:t>
            </a:r>
            <a:endParaRPr sz="1000"/>
          </a:p>
          <a:p>
            <a:pPr>
              <a:defRPr/>
            </a:pPr>
            <a:r>
              <a:rPr sz="1000"/>
              <a:t>&gt; 3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1213393768" name=""/>
          <p:cNvCxnSpPr/>
          <p:nvPr/>
        </p:nvCxnSpPr>
        <p:spPr bwMode="auto">
          <a:xfrm flipH="1" flipV="0">
            <a:off x="5259749" y="595998"/>
            <a:ext cx="920749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614872" name=""/>
          <p:cNvCxnSpPr/>
          <p:nvPr/>
        </p:nvCxnSpPr>
        <p:spPr bwMode="auto">
          <a:xfrm flipH="1" flipV="0">
            <a:off x="5212125" y="1691374"/>
            <a:ext cx="968373" cy="1843634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309131" name=""/>
          <p:cNvCxnSpPr/>
          <p:nvPr/>
        </p:nvCxnSpPr>
        <p:spPr bwMode="auto">
          <a:xfrm flipH="1" flipV="1">
            <a:off x="5224031" y="2397252"/>
            <a:ext cx="992186" cy="482257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222919" name=""/>
          <p:cNvCxnSpPr/>
          <p:nvPr/>
        </p:nvCxnSpPr>
        <p:spPr bwMode="auto">
          <a:xfrm flipH="1" flipV="0">
            <a:off x="5259750" y="4679048"/>
            <a:ext cx="920748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398903" name=""/>
          <p:cNvSpPr txBox="1"/>
          <p:nvPr/>
        </p:nvSpPr>
        <p:spPr bwMode="auto">
          <a:xfrm flipH="0" flipV="0">
            <a:off x="126461" y="1138159"/>
            <a:ext cx="2833601" cy="7013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Game :  </a:t>
            </a:r>
            <a:r>
              <a:rPr lang="fr-FR" sz="1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Tape-Taupe</a:t>
            </a:r>
            <a:r>
              <a:rPr sz="1000" b="1"/>
              <a:t> (Point and Click</a:t>
            </a:r>
            <a:r>
              <a:rPr sz="1000"/>
              <a:t> ?)</a:t>
            </a: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364149" name=""/>
          <p:cNvSpPr txBox="1"/>
          <p:nvPr/>
        </p:nvSpPr>
        <p:spPr bwMode="auto">
          <a:xfrm flipH="0" flipV="0">
            <a:off x="3219160" y="349307"/>
            <a:ext cx="2235313" cy="2530199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r>
              <a:rPr sz="1000">
                <a:solidFill>
                  <a:schemeClr val="accent2">
                    <a:lumMod val="75000"/>
                  </a:schemeClr>
                </a:solidFill>
              </a:rPr>
              <a:t>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688924871" name=""/>
          <p:cNvSpPr txBox="1"/>
          <p:nvPr/>
        </p:nvSpPr>
        <p:spPr bwMode="auto">
          <a:xfrm flipH="0" flipV="0">
            <a:off x="6095997" y="349308"/>
            <a:ext cx="2864424" cy="164628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 absolue…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455522148" name=""/>
          <p:cNvSpPr txBox="1"/>
          <p:nvPr/>
        </p:nvSpPr>
        <p:spPr bwMode="auto">
          <a:xfrm flipH="0" flipV="0">
            <a:off x="9579807" y="349307"/>
            <a:ext cx="2260511" cy="20729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if click s/ taupe =&gt;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V1 :</a:t>
            </a:r>
            <a:endParaRPr sz="1000"/>
          </a:p>
          <a:p>
            <a:pPr>
              <a:defRPr/>
            </a:pPr>
            <a:r>
              <a:rPr sz="1000"/>
              <a:t>img dipslay : on or none</a:t>
            </a:r>
            <a:endParaRPr sz="1000"/>
          </a:p>
          <a:p>
            <a:pPr>
              <a:defRPr/>
            </a:pPr>
            <a:r>
              <a:rPr sz="1000"/>
              <a:t>&gt;aleatoire sur les 3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V2</a:t>
            </a:r>
            <a:endParaRPr sz="1000"/>
          </a:p>
          <a:p>
            <a:pPr>
              <a:defRPr/>
            </a:pPr>
            <a:r>
              <a:rPr sz="1000"/>
              <a:t>image en haut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display : </a:t>
            </a:r>
            <a:r>
              <a:rPr sz="1000"/>
              <a:t>on</a:t>
            </a:r>
            <a:endParaRPr sz="1000"/>
          </a:p>
          <a:p>
            <a:pPr>
              <a:defRPr/>
            </a:pPr>
            <a:r>
              <a:rPr sz="1000"/>
              <a:t>image en bas &gt; </a:t>
            </a:r>
            <a:r>
              <a:rPr sz="1000"/>
              <a:t>display : none 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752068356" name=""/>
          <p:cNvSpPr txBox="1"/>
          <p:nvPr/>
        </p:nvSpPr>
        <p:spPr bwMode="auto">
          <a:xfrm flipH="0" flipV="0">
            <a:off x="302645" y="139579"/>
            <a:ext cx="1807700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890914852" name=""/>
          <p:cNvSpPr/>
          <p:nvPr/>
        </p:nvSpPr>
        <p:spPr bwMode="auto">
          <a:xfrm flipH="0" flipV="0">
            <a:off x="2189097" y="247726"/>
            <a:ext cx="746123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8592503" name=""/>
          <p:cNvSpPr/>
          <p:nvPr/>
        </p:nvSpPr>
        <p:spPr bwMode="auto">
          <a:xfrm rot="13478921" flipH="0" flipV="0">
            <a:off x="2319099" y="253512"/>
            <a:ext cx="466740" cy="444912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007959" name=""/>
          <p:cNvSpPr txBox="1"/>
          <p:nvPr/>
        </p:nvSpPr>
        <p:spPr bwMode="auto">
          <a:xfrm flipH="0" flipV="0">
            <a:off x="2634186" y="608670"/>
            <a:ext cx="241002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014630203" name=""/>
          <p:cNvSpPr txBox="1"/>
          <p:nvPr/>
        </p:nvSpPr>
        <p:spPr bwMode="auto">
          <a:xfrm flipH="0" flipV="0">
            <a:off x="3219160" y="3184308"/>
            <a:ext cx="2211912" cy="2987399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&lt;container&gt;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 !— score&gt;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 !— timer&gt;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&lt;div grid&gt;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2026500885" name=""/>
          <p:cNvSpPr txBox="1"/>
          <p:nvPr/>
        </p:nvSpPr>
        <p:spPr bwMode="auto">
          <a:xfrm flipH="0" flipV="0">
            <a:off x="6109466" y="2659748"/>
            <a:ext cx="2872856" cy="1158598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234818510" name=""/>
          <p:cNvSpPr txBox="1"/>
          <p:nvPr/>
        </p:nvSpPr>
        <p:spPr bwMode="auto">
          <a:xfrm flipH="0" flipV="0">
            <a:off x="6085198" y="4381282"/>
            <a:ext cx="2955802" cy="1920600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</a:t>
            </a:r>
            <a:r>
              <a:rPr sz="1000" strike="sngStrike"/>
              <a:t>3 cases</a:t>
            </a:r>
            <a:r>
              <a:rPr sz="1000"/>
              <a:t>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 cases</a:t>
            </a:r>
            <a:endParaRPr sz="1000"/>
          </a:p>
          <a:p>
            <a:pPr>
              <a:defRPr/>
            </a:pPr>
            <a:r>
              <a:rPr sz="1000"/>
              <a:t>&gt; 6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1 back groud îlet vierge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&gt;  1 back groud îlet +coco</a:t>
            </a:r>
            <a:r>
              <a:rPr sz="1000"/>
              <a:t>nut </a:t>
            </a:r>
            <a:endParaRPr sz="1000"/>
          </a:p>
          <a:p>
            <a:pPr>
              <a:defRPr/>
            </a:pPr>
            <a:r>
              <a:rPr sz="1000"/>
              <a:t>          =&gt; aléatoire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&gt;  1 back groud îlet cocotier</a:t>
            </a:r>
            <a:r>
              <a:rPr sz="1000"/>
              <a:t> </a:t>
            </a:r>
            <a:endParaRPr sz="1000"/>
          </a:p>
          <a:p>
            <a:pPr>
              <a:defRPr/>
            </a:pPr>
            <a:r>
              <a:rPr sz="1000"/>
              <a:t>           =&gt; lorsq click s/coconut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1397206457" name=""/>
          <p:cNvCxnSpPr/>
          <p:nvPr/>
        </p:nvCxnSpPr>
        <p:spPr bwMode="auto">
          <a:xfrm flipH="1" flipV="0">
            <a:off x="5259748" y="595998"/>
            <a:ext cx="920748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482965" name=""/>
          <p:cNvCxnSpPr/>
          <p:nvPr/>
        </p:nvCxnSpPr>
        <p:spPr bwMode="auto">
          <a:xfrm flipH="1" flipV="0">
            <a:off x="5212123" y="1854659"/>
            <a:ext cx="968373" cy="1843633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087847" name=""/>
          <p:cNvCxnSpPr/>
          <p:nvPr/>
        </p:nvCxnSpPr>
        <p:spPr bwMode="auto">
          <a:xfrm flipH="1" flipV="1">
            <a:off x="5224030" y="2397251"/>
            <a:ext cx="992185" cy="482256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832008" name=""/>
          <p:cNvCxnSpPr/>
          <p:nvPr/>
        </p:nvCxnSpPr>
        <p:spPr bwMode="auto">
          <a:xfrm flipH="1" flipV="0">
            <a:off x="5259749" y="4679047"/>
            <a:ext cx="920747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821151" name=""/>
          <p:cNvSpPr txBox="1"/>
          <p:nvPr/>
        </p:nvSpPr>
        <p:spPr bwMode="auto">
          <a:xfrm flipH="0" flipV="0">
            <a:off x="126459" y="1138158"/>
            <a:ext cx="2874278" cy="332267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Plan proposé par GPT :</a:t>
            </a: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Étapes 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–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Le squelette HTML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–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Le style CS</a:t>
            </a:r>
            <a:r>
              <a:rPr sz="1400" b="1" i="0" u="none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S</a:t>
            </a: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 – </a:t>
            </a:r>
            <a:r>
              <a:rPr sz="1200" b="0" i="0" u="none">
                <a:solidFill>
                  <a:srgbClr val="000ABF"/>
                </a:solidFill>
                <a:latin typeface="Times New Roman"/>
                <a:ea typeface="Times New Roman"/>
                <a:cs typeface="Times New Roman"/>
              </a:rPr>
              <a:t>La logique JS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Modularisation TypeScript (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découper le code TypeScript en plusieurs fichiers/modules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– Bonu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 : sons tropicaux 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sons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tropicaux quand le joueur clique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(bruit de vague, cri d’oiseau, percussion)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34125" name=""/>
          <p:cNvSpPr txBox="1"/>
          <p:nvPr/>
        </p:nvSpPr>
        <p:spPr bwMode="auto">
          <a:xfrm flipH="0" flipV="0">
            <a:off x="6144696" y="349307"/>
            <a:ext cx="2235313" cy="2530199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r>
              <a:rPr sz="1000">
                <a:solidFill>
                  <a:schemeClr val="accent2">
                    <a:lumMod val="75000"/>
                  </a:schemeClr>
                </a:solidFill>
              </a:rPr>
              <a:t>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49803978" name=""/>
          <p:cNvSpPr txBox="1"/>
          <p:nvPr/>
        </p:nvSpPr>
        <p:spPr bwMode="auto">
          <a:xfrm flipH="0" flipV="0">
            <a:off x="9021532" y="349307"/>
            <a:ext cx="2864423" cy="164628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 absolue…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530392827" name=""/>
          <p:cNvSpPr txBox="1"/>
          <p:nvPr/>
        </p:nvSpPr>
        <p:spPr bwMode="auto">
          <a:xfrm flipH="0" flipV="0">
            <a:off x="3579152" y="247725"/>
            <a:ext cx="2461032" cy="3293513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&gt;</a:t>
            </a:r>
            <a:r>
              <a:rPr sz="1000">
                <a:solidFill>
                  <a:schemeClr val="tx1"/>
                </a:solidFill>
              </a:rPr>
              <a:t> </a:t>
            </a:r>
            <a:r>
              <a:rPr sz="1000">
                <a:solidFill>
                  <a:srgbClr val="18AB5A"/>
                </a:solidFill>
              </a:rPr>
              <a:t>1 boite pour chaq GridCase</a:t>
            </a:r>
            <a:endParaRPr sz="1000">
              <a:solidFill>
                <a:schemeClr val="tx1"/>
              </a:solidFill>
            </a:endParaRPr>
          </a:p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&gt; </a:t>
            </a:r>
            <a:r>
              <a:rPr sz="900" b="0" i="0" u="none">
                <a:solidFill>
                  <a:srgbClr val="18AB5A"/>
                </a:solidFill>
                <a:latin typeface="Consolas"/>
                <a:ea typeface="Consolas"/>
                <a:cs typeface="Consolas"/>
              </a:rPr>
              <a:t>addEventListener</a:t>
            </a:r>
            <a:r>
              <a:rPr sz="1000">
                <a:solidFill>
                  <a:schemeClr val="tx1"/>
                </a:solidFill>
              </a:rPr>
              <a:t> pour chaq case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</a:t>
            </a:r>
            <a:r>
              <a:rPr sz="1000">
                <a:solidFill>
                  <a:srgbClr val="18AB5A"/>
                </a:solidFill>
              </a:rPr>
              <a:t>background îletsVierge </a:t>
            </a:r>
            <a:r>
              <a:rPr sz="1000"/>
              <a:t>=&gt; display none lorsqu cocoNut </a:t>
            </a:r>
            <a:endParaRPr sz="1000"/>
          </a:p>
          <a:p>
            <a:pPr>
              <a:defRPr/>
            </a:pPr>
            <a:r>
              <a:rPr sz="1000"/>
              <a:t> </a:t>
            </a:r>
            <a:r>
              <a:rPr sz="1000" b="1"/>
              <a:t>ou</a:t>
            </a:r>
            <a:r>
              <a:rPr sz="1000"/>
              <a:t> </a:t>
            </a:r>
            <a:r>
              <a:rPr sz="1000">
                <a:solidFill>
                  <a:srgbClr val="FF0000"/>
                </a:solidFill>
              </a:rPr>
              <a:t>remet image si pas de cocoNut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Coconut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000"/>
              <a:t>aléatoirement</a:t>
            </a:r>
            <a:endParaRPr sz="1000"/>
          </a:p>
          <a:p>
            <a:pPr>
              <a:defRPr/>
            </a:pPr>
            <a:r>
              <a:rPr sz="1000"/>
              <a:t> ! losrsq plusieurs fois ds la mêm case -&gt; l’image reste fixe </a:t>
            </a:r>
            <a:endParaRPr sz="1000"/>
          </a:p>
          <a:p>
            <a:pPr>
              <a:defRPr/>
            </a:pPr>
            <a:r>
              <a:rPr sz="1000"/>
              <a:t> </a:t>
            </a:r>
            <a:r>
              <a:rPr sz="1000">
                <a:solidFill>
                  <a:srgbClr val="FF0000"/>
                </a:solidFill>
              </a:rPr>
              <a:t>=&gt; ? intéger un temps entre chaque apparition de limg ?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if click s/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Coconut</a:t>
            </a:r>
            <a:r>
              <a:rPr sz="1000"/>
              <a:t> =&gt; </a:t>
            </a:r>
            <a:r>
              <a:rPr sz="1000"/>
              <a:t>CocoTree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430324722" name=""/>
          <p:cNvSpPr txBox="1"/>
          <p:nvPr/>
        </p:nvSpPr>
        <p:spPr bwMode="auto">
          <a:xfrm flipH="0" flipV="0">
            <a:off x="302644" y="139578"/>
            <a:ext cx="1807699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204696645" name=""/>
          <p:cNvSpPr/>
          <p:nvPr/>
        </p:nvSpPr>
        <p:spPr bwMode="auto">
          <a:xfrm flipH="0" flipV="0">
            <a:off x="2189097" y="247725"/>
            <a:ext cx="746122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5624687" name=""/>
          <p:cNvSpPr/>
          <p:nvPr/>
        </p:nvSpPr>
        <p:spPr bwMode="auto">
          <a:xfrm rot="13478889" flipH="0" flipV="0">
            <a:off x="2319098" y="253512"/>
            <a:ext cx="466740" cy="444911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9589546" name=""/>
          <p:cNvSpPr txBox="1"/>
          <p:nvPr/>
        </p:nvSpPr>
        <p:spPr bwMode="auto">
          <a:xfrm flipH="0" flipV="0">
            <a:off x="2634185" y="608670"/>
            <a:ext cx="241362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94755580" name=""/>
          <p:cNvSpPr txBox="1"/>
          <p:nvPr/>
        </p:nvSpPr>
        <p:spPr bwMode="auto">
          <a:xfrm flipH="0" flipV="0">
            <a:off x="6144696" y="3184308"/>
            <a:ext cx="2211912" cy="2987399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&lt;container&gt;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 !— score&gt;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 !— timer&gt;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&lt;div grid&gt;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524480957" name=""/>
          <p:cNvSpPr txBox="1"/>
          <p:nvPr/>
        </p:nvSpPr>
        <p:spPr bwMode="auto">
          <a:xfrm flipH="0" flipV="0">
            <a:off x="9035001" y="2659747"/>
            <a:ext cx="2872855" cy="1158597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1375092630" name=""/>
          <p:cNvSpPr txBox="1"/>
          <p:nvPr/>
        </p:nvSpPr>
        <p:spPr bwMode="auto">
          <a:xfrm flipH="0" flipV="0">
            <a:off x="9010734" y="4381282"/>
            <a:ext cx="2955802" cy="1920600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</a:t>
            </a:r>
            <a:r>
              <a:rPr sz="1000" strike="sngStrike"/>
              <a:t>3 cases</a:t>
            </a:r>
            <a:r>
              <a:rPr sz="1000"/>
              <a:t>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6 cases</a:t>
            </a:r>
            <a:endParaRPr sz="1000"/>
          </a:p>
          <a:p>
            <a:pPr>
              <a:defRPr/>
            </a:pPr>
            <a:r>
              <a:rPr sz="1000"/>
              <a:t>&gt; 6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1 back groud îlet vierge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&gt;  1 back groud îlet +coco</a:t>
            </a:r>
            <a:r>
              <a:rPr sz="1000"/>
              <a:t>nut </a:t>
            </a:r>
            <a:endParaRPr sz="1000"/>
          </a:p>
          <a:p>
            <a:pPr>
              <a:defRPr/>
            </a:pPr>
            <a:r>
              <a:rPr sz="1000"/>
              <a:t>          =&gt; aléatoire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&gt;  1 back groud îlet cocotier</a:t>
            </a:r>
            <a:r>
              <a:rPr sz="1000"/>
              <a:t> </a:t>
            </a:r>
            <a:endParaRPr sz="1000"/>
          </a:p>
          <a:p>
            <a:pPr>
              <a:defRPr/>
            </a:pPr>
            <a:r>
              <a:rPr sz="1000"/>
              <a:t>           =&gt; lorsq click s/coconut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2089019887" name=""/>
          <p:cNvCxnSpPr/>
          <p:nvPr/>
        </p:nvCxnSpPr>
        <p:spPr bwMode="auto">
          <a:xfrm flipH="1" flipV="0">
            <a:off x="8185283" y="595997"/>
            <a:ext cx="920747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602673" name=""/>
          <p:cNvCxnSpPr/>
          <p:nvPr/>
        </p:nvCxnSpPr>
        <p:spPr bwMode="auto">
          <a:xfrm flipH="1" flipV="0">
            <a:off x="8137658" y="1854658"/>
            <a:ext cx="968373" cy="1843632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96607" name=""/>
          <p:cNvCxnSpPr/>
          <p:nvPr/>
        </p:nvCxnSpPr>
        <p:spPr bwMode="auto">
          <a:xfrm flipH="1" flipV="1">
            <a:off x="8149565" y="2397250"/>
            <a:ext cx="992184" cy="482256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520305" name=""/>
          <p:cNvCxnSpPr/>
          <p:nvPr/>
        </p:nvCxnSpPr>
        <p:spPr bwMode="auto">
          <a:xfrm flipH="1" flipV="0">
            <a:off x="8185284" y="4679046"/>
            <a:ext cx="920746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795861" name=""/>
          <p:cNvSpPr txBox="1"/>
          <p:nvPr/>
        </p:nvSpPr>
        <p:spPr bwMode="auto">
          <a:xfrm flipH="0" flipV="0">
            <a:off x="126459" y="1138158"/>
            <a:ext cx="2907038" cy="353603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Plan proposé par GPT :</a:t>
            </a: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Étapes 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–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Le squelette HTML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 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cs typeface="Times New Roman"/>
              </a:rPr>
              <a:t>&gt; page accueil.html</a:t>
            </a:r>
            <a:endParaRPr sz="1200" b="0" i="0" u="none" strike="noStrike" cap="none" spc="0">
              <a:solidFill>
                <a:srgbClr val="18AB5A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cs typeface="Times New Roman"/>
              </a:rPr>
              <a:t> &gt; page jeux.html</a:t>
            </a:r>
            <a:endParaRPr lang="fr-FR" sz="1200" b="0" i="0" u="none" strike="noStrike" cap="none" spc="0">
              <a:solidFill>
                <a:srgbClr val="18AB5A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–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Le style CS</a:t>
            </a:r>
            <a:r>
              <a:rPr sz="1400" b="1" i="0" u="none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S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/>
              <a:t> </a:t>
            </a:r>
            <a:r>
              <a:rPr sz="1000" b="0"/>
              <a:t>&gt; global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.css</a:t>
            </a:r>
            <a:endParaRPr sz="1000" b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0"/>
              <a:t> &gt; Homepage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.css</a:t>
            </a:r>
            <a:endParaRPr sz="1000" b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0"/>
              <a:t> &gt; jeu.css</a:t>
            </a:r>
            <a:endParaRPr sz="1000" b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 – </a:t>
            </a:r>
            <a:r>
              <a:rPr sz="1200" b="0" i="0" u="none">
                <a:solidFill>
                  <a:srgbClr val="000ABF"/>
                </a:solidFill>
                <a:latin typeface="Times New Roman"/>
                <a:ea typeface="Times New Roman"/>
                <a:cs typeface="Times New Roman"/>
              </a:rPr>
              <a:t>La logique JS</a:t>
            </a:r>
            <a:endParaRPr sz="1000" b="1"/>
          </a:p>
          <a:p>
            <a:pPr>
              <a:defRPr/>
            </a:pP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/>
              <a:t>&gt; 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21244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70" y="925194"/>
            <a:ext cx="9398135" cy="5600699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fr-FR" sz="1400">
                <a:solidFill>
                  <a:srgbClr val="002060"/>
                </a:solidFill>
              </a:rPr>
              <a:t>Image background</a:t>
            </a:r>
            <a:endParaRPr lang="fr-FR" sz="1400"/>
          </a:p>
        </p:txBody>
      </p:sp>
      <p:sp>
        <p:nvSpPr>
          <p:cNvPr id="1206861855" name="Zone de texte 1838115843"/>
          <p:cNvSpPr txBox="1"/>
          <p:nvPr/>
        </p:nvSpPr>
        <p:spPr bwMode="auto">
          <a:xfrm flipH="0" flipV="0">
            <a:off x="2506456" y="4098289"/>
            <a:ext cx="9398784" cy="2426969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(si j’opte pour autre solution :</a:t>
            </a:r>
            <a:endParaRPr lang="fr-FR" sz="1400" b="0" i="0" u="none" strike="noStrike" cap="none" spc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Image 1er plan de p.Jeu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|&gt; Passe au 2eme plan)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2031485648" name="Zone de texte 5"/>
          <p:cNvSpPr txBox="1"/>
          <p:nvPr/>
        </p:nvSpPr>
        <p:spPr bwMode="auto">
          <a:xfrm flipH="0" flipV="0">
            <a:off x="6025248" y="1183788"/>
            <a:ext cx="2349613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2600" b="1"/>
              <a:t>Tittle</a:t>
            </a:r>
            <a:endParaRPr lang="fr-FR" sz="1400"/>
          </a:p>
        </p:txBody>
      </p:sp>
      <p:sp>
        <p:nvSpPr>
          <p:cNvPr id="1227910664" name="Subtitle 2"/>
          <p:cNvSpPr>
            <a:spLocks noGrp="1"/>
          </p:cNvSpPr>
          <p:nvPr/>
        </p:nvSpPr>
        <p:spPr bwMode="auto">
          <a:xfrm flipH="0" flipV="0">
            <a:off x="6025248" y="1883732"/>
            <a:ext cx="2361199" cy="2337957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Picture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Accueil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90611968" name="Zone de texte 5"/>
          <p:cNvSpPr txBox="1"/>
          <p:nvPr/>
        </p:nvSpPr>
        <p:spPr bwMode="auto">
          <a:xfrm flipH="0" flipV="0">
            <a:off x="4654264" y="4996776"/>
            <a:ext cx="5079999" cy="1027193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400" b="1">
                <a:latin typeface="Calibri"/>
                <a:ea typeface="Calibri"/>
                <a:cs typeface="Calibri"/>
              </a:rPr>
              <a:t>How to play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lang="fr-FR" sz="1400"/>
          </a:p>
        </p:txBody>
      </p:sp>
      <p:sp>
        <p:nvSpPr>
          <p:cNvPr id="1387242348" name="Zone de texte 5"/>
          <p:cNvSpPr txBox="1"/>
          <p:nvPr/>
        </p:nvSpPr>
        <p:spPr bwMode="auto">
          <a:xfrm flipH="0" flipV="0">
            <a:off x="2506470" y="6229411"/>
            <a:ext cx="9398135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000" b="1"/>
              <a:t>Footer</a:t>
            </a:r>
            <a:endParaRPr lang="fr-FR" sz="1400"/>
          </a:p>
        </p:txBody>
      </p:sp>
      <p:sp>
        <p:nvSpPr>
          <p:cNvPr id="1050322067" name="Zone de texte 5"/>
          <p:cNvSpPr txBox="1"/>
          <p:nvPr/>
        </p:nvSpPr>
        <p:spPr bwMode="auto">
          <a:xfrm flipH="0" flipV="0">
            <a:off x="2658870" y="1035865"/>
            <a:ext cx="2163482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000"/>
              <a:t>Version 1.00</a:t>
            </a:r>
            <a:endParaRPr lang="fr-FR" sz="1400"/>
          </a:p>
        </p:txBody>
      </p:sp>
      <p:sp>
        <p:nvSpPr>
          <p:cNvPr id="146634316" name=""/>
          <p:cNvSpPr txBox="1"/>
          <p:nvPr/>
        </p:nvSpPr>
        <p:spPr bwMode="auto">
          <a:xfrm flipH="0" flipV="0">
            <a:off x="302646" y="4137647"/>
            <a:ext cx="17369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72358655" name="Subtitle 2"/>
          <p:cNvSpPr>
            <a:spLocks noGrp="1"/>
          </p:cNvSpPr>
          <p:nvPr/>
        </p:nvSpPr>
        <p:spPr bwMode="auto">
          <a:xfrm flipH="0" flipV="0">
            <a:off x="6013663" y="4320706"/>
            <a:ext cx="2361197" cy="326720"/>
          </a:xfrm>
          <a:prstGeom prst="rect">
            <a:avLst/>
          </a:prstGeom>
          <a:solidFill>
            <a:srgbClr val="18AB5A"/>
          </a:solidFill>
          <a:ln w="12699">
            <a:solidFill>
              <a:schemeClr val="accent2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1">
                <a:solidFill>
                  <a:schemeClr val="accent2">
                    <a:lumMod val="50000"/>
                  </a:schemeClr>
                </a:solidFill>
                <a:latin typeface="Arial Black"/>
                <a:ea typeface="Arial Black"/>
                <a:cs typeface="Arial Black"/>
              </a:rPr>
              <a:t>JOUER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78659738" name="Zone de texte 5"/>
          <p:cNvSpPr txBox="1"/>
          <p:nvPr/>
        </p:nvSpPr>
        <p:spPr bwMode="auto">
          <a:xfrm flipH="0" flipV="0">
            <a:off x="2490781" y="470225"/>
            <a:ext cx="2163481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ACCUEIL</a:t>
            </a:r>
            <a:endParaRPr lang="fr-FR" sz="1400"/>
          </a:p>
        </p:txBody>
      </p:sp>
      <p:sp>
        <p:nvSpPr>
          <p:cNvPr id="303147734" name=""/>
          <p:cNvSpPr/>
          <p:nvPr/>
        </p:nvSpPr>
        <p:spPr bwMode="auto">
          <a:xfrm flipH="0" flipV="0">
            <a:off x="322624" y="564249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27121" name=""/>
          <p:cNvSpPr/>
          <p:nvPr/>
        </p:nvSpPr>
        <p:spPr bwMode="auto">
          <a:xfrm rot="13478958" flipH="0" flipV="0">
            <a:off x="452625" y="570035"/>
            <a:ext cx="466742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323827" name=""/>
          <p:cNvSpPr txBox="1"/>
          <p:nvPr/>
        </p:nvSpPr>
        <p:spPr bwMode="auto">
          <a:xfrm flipH="0" flipV="0">
            <a:off x="767712" y="925193"/>
            <a:ext cx="2406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65615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70" y="925194"/>
            <a:ext cx="9398135" cy="5600699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Picture background</a:t>
            </a:r>
            <a:endParaRPr lang="fr-FR" sz="1400"/>
          </a:p>
        </p:txBody>
      </p:sp>
      <p:sp>
        <p:nvSpPr>
          <p:cNvPr id="121781184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858355" y="3686759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1276229" name="Subtitle 2"/>
          <p:cNvSpPr>
            <a:spLocks noGrp="1"/>
          </p:cNvSpPr>
          <p:nvPr/>
        </p:nvSpPr>
        <p:spPr bwMode="auto">
          <a:xfrm flipH="0" flipV="0">
            <a:off x="6469529" y="3013659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99192500" name="Subtitle 2"/>
          <p:cNvSpPr>
            <a:spLocks noGrp="1"/>
          </p:cNvSpPr>
          <p:nvPr/>
        </p:nvSpPr>
        <p:spPr bwMode="auto">
          <a:xfrm flipH="0" flipV="0">
            <a:off x="9006989" y="2724734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5230914" name="Zone de texte 1838115843"/>
          <p:cNvSpPr txBox="1"/>
          <p:nvPr/>
        </p:nvSpPr>
        <p:spPr bwMode="auto">
          <a:xfrm flipH="0" flipV="0">
            <a:off x="2506456" y="4098289"/>
            <a:ext cx="9398784" cy="2426969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1er plan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495221079" name="Zone de texte 4"/>
          <p:cNvSpPr txBox="1"/>
          <p:nvPr/>
        </p:nvSpPr>
        <p:spPr bwMode="auto">
          <a:xfrm>
            <a:off x="2765051" y="1127759"/>
            <a:ext cx="716278" cy="518159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996605248" name="Zone de texte 5"/>
          <p:cNvSpPr txBox="1"/>
          <p:nvPr/>
        </p:nvSpPr>
        <p:spPr bwMode="auto">
          <a:xfrm>
            <a:off x="3691516" y="1127759"/>
            <a:ext cx="716278" cy="518159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1048038400" name="Zone de texte 5"/>
          <p:cNvSpPr txBox="1"/>
          <p:nvPr/>
        </p:nvSpPr>
        <p:spPr bwMode="auto">
          <a:xfrm flipH="0" flipV="0">
            <a:off x="2490781" y="470225"/>
            <a:ext cx="6832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 </a:t>
            </a:r>
            <a:r>
              <a:rPr lang="fr-FR" sz="1400" b="1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_ Version 1_jeu  _ </a:t>
            </a:r>
            <a:r>
              <a:rPr lang="fr-FR" sz="14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box Display On/None   ou oppacity 0&gt;100%</a:t>
            </a:r>
            <a:endParaRPr lang="fr-FR" sz="1400"/>
          </a:p>
        </p:txBody>
      </p:sp>
      <p:sp>
        <p:nvSpPr>
          <p:cNvPr id="1129757186" name="Zone de texte 5"/>
          <p:cNvSpPr txBox="1"/>
          <p:nvPr/>
        </p:nvSpPr>
        <p:spPr bwMode="auto">
          <a:xfrm flipH="0" flipV="0">
            <a:off x="10676709" y="1021078"/>
            <a:ext cx="892789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409705580" name="Subtitle 2"/>
          <p:cNvSpPr>
            <a:spLocks noGrp="1"/>
          </p:cNvSpPr>
          <p:nvPr/>
        </p:nvSpPr>
        <p:spPr bwMode="auto">
          <a:xfrm flipH="0" flipV="0">
            <a:off x="3858355" y="4349747"/>
            <a:ext cx="1591815" cy="162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32871784" name="Subtitle 2"/>
          <p:cNvSpPr>
            <a:spLocks noGrp="1"/>
          </p:cNvSpPr>
          <p:nvPr/>
        </p:nvSpPr>
        <p:spPr bwMode="auto">
          <a:xfrm flipH="0" flipV="0">
            <a:off x="3858355" y="3950283"/>
            <a:ext cx="1591815" cy="16250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8489025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262283" name=""/>
          <p:cNvSpPr/>
          <p:nvPr/>
        </p:nvSpPr>
        <p:spPr bwMode="auto">
          <a:xfrm rot="13478958" flipH="0" flipV="0">
            <a:off x="452625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3269581" name=""/>
          <p:cNvSpPr txBox="1"/>
          <p:nvPr/>
        </p:nvSpPr>
        <p:spPr bwMode="auto">
          <a:xfrm flipH="0" flipV="0">
            <a:off x="767712" y="925192"/>
            <a:ext cx="241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20861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69" y="925193"/>
            <a:ext cx="9398135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Picture background</a:t>
            </a:r>
            <a:endParaRPr lang="fr-FR" sz="1400"/>
          </a:p>
        </p:txBody>
      </p:sp>
      <p:sp>
        <p:nvSpPr>
          <p:cNvPr id="42764495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969480" y="2874251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7745731" name="Subtitle 2"/>
          <p:cNvSpPr>
            <a:spLocks noGrp="1"/>
          </p:cNvSpPr>
          <p:nvPr/>
        </p:nvSpPr>
        <p:spPr bwMode="auto">
          <a:xfrm flipH="0" flipV="0">
            <a:off x="6469529" y="3013659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2242448" name="Subtitle 2"/>
          <p:cNvSpPr>
            <a:spLocks noGrp="1"/>
          </p:cNvSpPr>
          <p:nvPr/>
        </p:nvSpPr>
        <p:spPr bwMode="auto">
          <a:xfrm flipH="0" flipV="0">
            <a:off x="9006989" y="2724733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7521159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1er plan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485902993" name="Zone de texte 4"/>
          <p:cNvSpPr txBox="1"/>
          <p:nvPr/>
        </p:nvSpPr>
        <p:spPr bwMode="auto">
          <a:xfrm>
            <a:off x="2765050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536473882" name="Zone de texte 5"/>
          <p:cNvSpPr txBox="1"/>
          <p:nvPr/>
        </p:nvSpPr>
        <p:spPr bwMode="auto">
          <a:xfrm>
            <a:off x="3691515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188889781" name="Zone de texte 5"/>
          <p:cNvSpPr txBox="1"/>
          <p:nvPr/>
        </p:nvSpPr>
        <p:spPr bwMode="auto">
          <a:xfrm flipH="0" flipV="0">
            <a:off x="2490782" y="470224"/>
            <a:ext cx="445171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</a:t>
            </a:r>
            <a:r>
              <a:rPr lang="fr-FR" sz="1400"/>
              <a:t> </a:t>
            </a:r>
            <a:r>
              <a:rPr lang="fr-FR" sz="1400" b="1">
                <a:solidFill>
                  <a:srgbClr val="7030A0"/>
                </a:solidFill>
              </a:rPr>
              <a:t>_ Version 2_jeu _ </a:t>
            </a:r>
            <a:r>
              <a:rPr lang="fr-FR" sz="1400" b="1">
                <a:solidFill>
                  <a:srgbClr val="FF0000"/>
                </a:solidFill>
              </a:rPr>
              <a:t>box flex up/down</a:t>
            </a:r>
            <a:endParaRPr lang="fr-FR" sz="1400"/>
          </a:p>
        </p:txBody>
      </p:sp>
      <p:sp>
        <p:nvSpPr>
          <p:cNvPr id="1068037722" name="Zone de texte 5"/>
          <p:cNvSpPr txBox="1"/>
          <p:nvPr/>
        </p:nvSpPr>
        <p:spPr bwMode="auto">
          <a:xfrm flipH="0" flipV="0">
            <a:off x="10676709" y="1021078"/>
            <a:ext cx="892789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1064910788" name="Subtitle 2"/>
          <p:cNvSpPr>
            <a:spLocks noGrp="1"/>
          </p:cNvSpPr>
          <p:nvPr/>
        </p:nvSpPr>
        <p:spPr bwMode="auto">
          <a:xfrm flipH="0" flipV="0">
            <a:off x="3858355" y="4349747"/>
            <a:ext cx="1591815" cy="162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78930799" name="Subtitle 2"/>
          <p:cNvSpPr>
            <a:spLocks noGrp="1"/>
          </p:cNvSpPr>
          <p:nvPr/>
        </p:nvSpPr>
        <p:spPr bwMode="auto">
          <a:xfrm flipH="0" flipV="0">
            <a:off x="3858355" y="3950283"/>
            <a:ext cx="1591815" cy="16250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9595480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349050" name=""/>
          <p:cNvSpPr/>
          <p:nvPr/>
        </p:nvSpPr>
        <p:spPr bwMode="auto">
          <a:xfrm rot="13478958" flipH="0" flipV="0">
            <a:off x="452625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83302" name=""/>
          <p:cNvSpPr txBox="1"/>
          <p:nvPr/>
        </p:nvSpPr>
        <p:spPr bwMode="auto">
          <a:xfrm flipH="0" flipV="0">
            <a:off x="767712" y="925192"/>
            <a:ext cx="241363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21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55208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69" y="925193"/>
            <a:ext cx="9398135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fr-FR" sz="1400">
                <a:solidFill>
                  <a:srgbClr val="002060"/>
                </a:solidFill>
              </a:rPr>
              <a:t>Image background</a:t>
            </a:r>
            <a:endParaRPr lang="fr-FR" sz="1400"/>
          </a:p>
        </p:txBody>
      </p:sp>
      <p:sp>
        <p:nvSpPr>
          <p:cNvPr id="1453913775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Image 1er plan de p.Jeu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|&gt; Passe au 2eme plan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542430448" name="Zone de texte 5"/>
          <p:cNvSpPr txBox="1"/>
          <p:nvPr/>
        </p:nvSpPr>
        <p:spPr bwMode="auto">
          <a:xfrm flipH="0" flipV="0">
            <a:off x="6025249" y="1183788"/>
            <a:ext cx="2349613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2600" b="1"/>
              <a:t>Tittle</a:t>
            </a:r>
            <a:endParaRPr lang="fr-FR" sz="1400"/>
          </a:p>
        </p:txBody>
      </p:sp>
      <p:sp>
        <p:nvSpPr>
          <p:cNvPr id="515145090" name="Subtitle 2"/>
          <p:cNvSpPr>
            <a:spLocks noGrp="1"/>
          </p:cNvSpPr>
          <p:nvPr/>
        </p:nvSpPr>
        <p:spPr bwMode="auto">
          <a:xfrm flipH="0" flipV="0">
            <a:off x="6025249" y="1883732"/>
            <a:ext cx="2361197" cy="2337957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Picture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Accueil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46882159" name="Zone de texte 5"/>
          <p:cNvSpPr txBox="1"/>
          <p:nvPr/>
        </p:nvSpPr>
        <p:spPr bwMode="auto">
          <a:xfrm flipH="0" flipV="0">
            <a:off x="4654263" y="4996775"/>
            <a:ext cx="5079998" cy="1027192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400" b="1">
                <a:latin typeface="Calibri"/>
                <a:ea typeface="Calibri"/>
                <a:cs typeface="Calibri"/>
              </a:rPr>
              <a:t>How to play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lang="fr-FR" sz="1400"/>
          </a:p>
        </p:txBody>
      </p:sp>
      <p:sp>
        <p:nvSpPr>
          <p:cNvPr id="325982425" name="Zone de texte 5"/>
          <p:cNvSpPr txBox="1"/>
          <p:nvPr/>
        </p:nvSpPr>
        <p:spPr bwMode="auto">
          <a:xfrm flipH="0" flipV="0">
            <a:off x="2506469" y="6229410"/>
            <a:ext cx="9398135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000" b="1"/>
              <a:t>Footer</a:t>
            </a:r>
            <a:endParaRPr lang="fr-FR" sz="1400"/>
          </a:p>
        </p:txBody>
      </p:sp>
      <p:sp>
        <p:nvSpPr>
          <p:cNvPr id="146189274" name="Zone de texte 5"/>
          <p:cNvSpPr txBox="1"/>
          <p:nvPr/>
        </p:nvSpPr>
        <p:spPr bwMode="auto">
          <a:xfrm flipH="0" flipV="0">
            <a:off x="2658870" y="1035864"/>
            <a:ext cx="2163481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000"/>
              <a:t>Version 1.00</a:t>
            </a:r>
            <a:endParaRPr lang="fr-FR" sz="1400"/>
          </a:p>
        </p:txBody>
      </p:sp>
      <p:sp>
        <p:nvSpPr>
          <p:cNvPr id="1072905232" name=""/>
          <p:cNvSpPr txBox="1"/>
          <p:nvPr/>
        </p:nvSpPr>
        <p:spPr bwMode="auto">
          <a:xfrm flipH="0" flipV="0">
            <a:off x="302645" y="4137646"/>
            <a:ext cx="1736910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93854360" name="Subtitle 2"/>
          <p:cNvSpPr>
            <a:spLocks noGrp="1"/>
          </p:cNvSpPr>
          <p:nvPr/>
        </p:nvSpPr>
        <p:spPr bwMode="auto">
          <a:xfrm flipH="0" flipV="0">
            <a:off x="6013663" y="4320705"/>
            <a:ext cx="2361197" cy="326720"/>
          </a:xfrm>
          <a:prstGeom prst="rect">
            <a:avLst/>
          </a:prstGeom>
          <a:solidFill>
            <a:srgbClr val="18AB5A"/>
          </a:solidFill>
          <a:ln w="12699">
            <a:solidFill>
              <a:schemeClr val="accent2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1">
                <a:solidFill>
                  <a:schemeClr val="accent2">
                    <a:lumMod val="50000"/>
                  </a:schemeClr>
                </a:solidFill>
                <a:latin typeface="Arial Black"/>
                <a:ea typeface="Arial Black"/>
                <a:cs typeface="Arial Black"/>
              </a:rPr>
              <a:t>JOUER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65214596" name="Zone de texte 5"/>
          <p:cNvSpPr txBox="1"/>
          <p:nvPr/>
        </p:nvSpPr>
        <p:spPr bwMode="auto">
          <a:xfrm flipH="0" flipV="0">
            <a:off x="2490782" y="470225"/>
            <a:ext cx="4292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ACCUEIL</a:t>
            </a:r>
            <a:r>
              <a:rPr lang="fr-FR" sz="1400"/>
              <a:t> </a:t>
            </a:r>
            <a:r>
              <a:rPr lang="fr-FR" sz="1400" b="1">
                <a:solidFill>
                  <a:srgbClr val="7030A0"/>
                </a:solidFill>
              </a:rPr>
              <a:t>_ Avancée V3 _ Accueil</a:t>
            </a:r>
            <a:endParaRPr lang="fr-FR" sz="1400"/>
          </a:p>
        </p:txBody>
      </p:sp>
      <p:sp>
        <p:nvSpPr>
          <p:cNvPr id="471278069" name="Zone de texte 5"/>
          <p:cNvSpPr txBox="1"/>
          <p:nvPr/>
        </p:nvSpPr>
        <p:spPr bwMode="auto">
          <a:xfrm flipH="0" flipV="0">
            <a:off x="2658870" y="1442868"/>
            <a:ext cx="2163481" cy="295848"/>
          </a:xfrm>
          <a:prstGeom prst="rect">
            <a:avLst/>
          </a:prstGeom>
          <a:solidFill>
            <a:srgbClr val="0070C0"/>
          </a:solidFill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fr-FR" sz="1000"/>
              <a:t>Créer un compte</a:t>
            </a:r>
            <a:endParaRPr lang="fr-FR" sz="1400"/>
          </a:p>
        </p:txBody>
      </p:sp>
      <p:sp>
        <p:nvSpPr>
          <p:cNvPr id="463639709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3816845" name=""/>
          <p:cNvSpPr/>
          <p:nvPr/>
        </p:nvSpPr>
        <p:spPr bwMode="auto">
          <a:xfrm rot="13478958" flipH="0" flipV="0">
            <a:off x="452624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080241" name=""/>
          <p:cNvSpPr txBox="1"/>
          <p:nvPr/>
        </p:nvSpPr>
        <p:spPr bwMode="auto">
          <a:xfrm flipH="0" flipV="0">
            <a:off x="767712" y="925192"/>
            <a:ext cx="242083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51362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490781" y="925193"/>
            <a:ext cx="9398134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>
                <a:solidFill>
                  <a:srgbClr val="002060"/>
                </a:solidFill>
              </a:rPr>
              <a:t>Picture background</a:t>
            </a:r>
            <a:endParaRPr lang="fr-FR" sz="1400"/>
          </a:p>
        </p:txBody>
      </p:sp>
      <p:sp>
        <p:nvSpPr>
          <p:cNvPr id="66064873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828564" y="3686760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976113" name="Subtitle 2"/>
          <p:cNvSpPr>
            <a:spLocks noGrp="1"/>
          </p:cNvSpPr>
          <p:nvPr/>
        </p:nvSpPr>
        <p:spPr bwMode="auto">
          <a:xfrm flipH="0" flipV="0">
            <a:off x="6469528" y="3013659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1103293" name="Subtitle 2"/>
          <p:cNvSpPr>
            <a:spLocks noGrp="1"/>
          </p:cNvSpPr>
          <p:nvPr/>
        </p:nvSpPr>
        <p:spPr bwMode="auto">
          <a:xfrm flipH="0" flipV="0">
            <a:off x="9006988" y="2724733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7596183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200">
                <a:solidFill>
                  <a:srgbClr val="7030A0"/>
                </a:solidFill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>
                <a:solidFill>
                  <a:srgbClr val="7030A0"/>
                </a:solidFill>
              </a:rPr>
              <a:t>1er plan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976701647" name="Zone de texte 4"/>
          <p:cNvSpPr txBox="1"/>
          <p:nvPr/>
        </p:nvSpPr>
        <p:spPr bwMode="auto">
          <a:xfrm>
            <a:off x="2765050" y="1127758"/>
            <a:ext cx="716278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366122766" name="Zone de texte 5"/>
          <p:cNvSpPr txBox="1"/>
          <p:nvPr/>
        </p:nvSpPr>
        <p:spPr bwMode="auto">
          <a:xfrm>
            <a:off x="3691515" y="1127758"/>
            <a:ext cx="716278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449161379" name="Zone de texte 5"/>
          <p:cNvSpPr txBox="1"/>
          <p:nvPr/>
        </p:nvSpPr>
        <p:spPr bwMode="auto">
          <a:xfrm flipH="0" flipV="0">
            <a:off x="2490781" y="470225"/>
            <a:ext cx="3403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</a:t>
            </a:r>
            <a:r>
              <a:rPr lang="fr-FR" sz="1400" b="1"/>
              <a:t> </a:t>
            </a:r>
            <a:r>
              <a:rPr lang="fr-FR" sz="1400" b="1">
                <a:solidFill>
                  <a:srgbClr val="7030A0"/>
                </a:solidFill>
              </a:rPr>
              <a:t> _ avancée</a:t>
            </a:r>
            <a:r>
              <a:rPr lang="fr-FR" sz="1400"/>
              <a:t> </a:t>
            </a:r>
            <a:r>
              <a:rPr lang="fr-FR" sz="1400">
                <a:solidFill>
                  <a:srgbClr val="7030A0"/>
                </a:solidFill>
              </a:rPr>
              <a:t>V3 _ jeu</a:t>
            </a:r>
            <a:endParaRPr lang="fr-FR" sz="1400"/>
          </a:p>
        </p:txBody>
      </p:sp>
      <p:sp>
        <p:nvSpPr>
          <p:cNvPr id="1716672263" name="Zone de texte 5"/>
          <p:cNvSpPr txBox="1"/>
          <p:nvPr/>
        </p:nvSpPr>
        <p:spPr bwMode="auto">
          <a:xfrm>
            <a:off x="4560193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Pause</a:t>
            </a:r>
            <a:endParaRPr lang="fr-FR" sz="1400"/>
          </a:p>
        </p:txBody>
      </p:sp>
      <p:sp>
        <p:nvSpPr>
          <p:cNvPr id="636908611" name="Zone de texte 5"/>
          <p:cNvSpPr txBox="1"/>
          <p:nvPr/>
        </p:nvSpPr>
        <p:spPr bwMode="auto">
          <a:xfrm flipH="0" flipV="0">
            <a:off x="10676709" y="1021079"/>
            <a:ext cx="892790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132025939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8532751" name=""/>
          <p:cNvSpPr/>
          <p:nvPr/>
        </p:nvSpPr>
        <p:spPr bwMode="auto">
          <a:xfrm rot="13478958" flipH="0" flipV="0">
            <a:off x="452624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891929" name=""/>
          <p:cNvSpPr txBox="1"/>
          <p:nvPr/>
        </p:nvSpPr>
        <p:spPr bwMode="auto">
          <a:xfrm flipH="0" flipV="0">
            <a:off x="767712" y="925192"/>
            <a:ext cx="242442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2012-12-03T06:56:00Z</dcterms:created>
  <dcterms:modified xsi:type="dcterms:W3CDTF">2025-07-11T09:19:15Z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8B1DAED4CA5E468E88EBEE451A96AACC_12</vt:lpwstr>
  </property>
  <property fmtid="{D5CDD505-2E9C-101B-9397-08002B2CF9AE}" pid="3" name="KSOProductBuildVer">
    <vt:lpwstr>1036-12.2.0.21546</vt:lpwstr>
  </property>
</Properties>
</file>