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8449250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04269480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/>
            </a:fld>
            <a:endParaRPr lang="fr-FR"/>
          </a:p>
        </p:txBody>
      </p:sp>
      <p:sp>
        <p:nvSpPr>
          <p:cNvPr id="1439394077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365583144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04576320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116819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3957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969805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88979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CCBE19-477F-6181-B3C5-B77E13C5F9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6285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414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4907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9B992E-20FD-E53E-8C68-7EBEAEE4096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350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8894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5343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3503F-9C19-8376-9E34-DBFDD0F5C0D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218638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7512908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6681435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740853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88097757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50428494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53B2DF-B89C-B3A6-F660-0803274FC3BC}" type="slidenum">
              <a:rPr lang="fr-FR"/>
              <a:t/>
            </a:fld>
            <a:endParaRPr lang="fr-FR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5672589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90439961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39140669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4B073A-30EE-A4E3-FFEB-BA3258A32D33}" type="slidenum">
              <a:rPr lang="fr-FR"/>
              <a:t/>
            </a:fld>
            <a:endParaRPr lang="fr-FR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0949405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509333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787405981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2729D-901D-FC40-C798-BE55BD9686C9}" type="slidenum">
              <a:rPr lang="fr-FR"/>
              <a:t/>
            </a:fld>
            <a:endParaRPr lang="fr-FR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808531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59529560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953571470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BD448D-7D58-F845-9A99-81490C12B008}" type="slidenum">
              <a:rPr lang="fr-FR"/>
              <a:t/>
            </a:fld>
            <a:endParaRPr lang="fr-FR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5781647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535492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1117885206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/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807398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626487715" name="Sous-titr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127269964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2087386454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549616927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623403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636574750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523328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1040188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0230026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5960130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834853376" name="Espace réservé du texte vertical 2"/>
          <p:cNvSpPr>
            <a:spLocks noGrp="1"/>
          </p:cNvSpPr>
          <p:nvPr>
            <p:ph type="body" orient="vert" idx="1" hasCustomPrompt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32190597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4267656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7622795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99174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557243800" name="Espace réservé du contenu 2"/>
          <p:cNvSpPr>
            <a:spLocks noGrp="1"/>
          </p:cNvSpPr>
          <p:nvPr>
            <p:ph idx="1" hasCustomPrompt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80493305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87474787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0826125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366479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449669370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18587988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329661290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93052425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3848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79727062" name="Espace réservé du contenu 2"/>
          <p:cNvSpPr>
            <a:spLocks noGrp="1"/>
          </p:cNvSpPr>
          <p:nvPr>
            <p:ph sz="half" idx="1" hasCustomPrompt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197486323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430726746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182815507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2386034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398425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12745818" name="Espace réservé du texte 2"/>
          <p:cNvSpPr>
            <a:spLocks noGrp="1"/>
          </p:cNvSpPr>
          <p:nvPr>
            <p:ph type="body" idx="1" hasCustomPrompt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944701773" name="Espace réservé du contenu 3"/>
          <p:cNvSpPr>
            <a:spLocks noGrp="1"/>
          </p:cNvSpPr>
          <p:nvPr>
            <p:ph sz="half" idx="2" hasCustomPrompt="1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685578911" name="Espace réservé du texte 4"/>
          <p:cNvSpPr>
            <a:spLocks noGrp="1"/>
          </p:cNvSpPr>
          <p:nvPr>
            <p:ph type="body" sz="quarter" idx="3" hasCustomPrompt="1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28827756" name="Espace réservé du contenu 5"/>
          <p:cNvSpPr>
            <a:spLocks noGrp="1"/>
          </p:cNvSpPr>
          <p:nvPr>
            <p:ph sz="quarter" idx="4" hasCustomPrompt="1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972922512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319730402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83788566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8987617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70826131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96459687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837294114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010879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34376035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44077970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695305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669945772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47710627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1473398766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103679359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95536148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035077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139117996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753092878" name="Espace réservé du texte 3"/>
          <p:cNvSpPr>
            <a:spLocks noGrp="1"/>
          </p:cNvSpPr>
          <p:nvPr>
            <p:ph type="body" sz="half" idx="2" hasCustomPrompt="1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319141134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104364997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79329916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611715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60129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 lang="fr-FR"/>
          </a:p>
          <a:p>
            <a:pPr lvl="1">
              <a:defRPr/>
            </a:pPr>
            <a:r>
              <a:rPr lang="fr-FR"/>
              <a:t>Deuxième niveau</a:t>
            </a:r>
            <a:endParaRPr lang="fr-FR"/>
          </a:p>
          <a:p>
            <a:pPr lvl="2">
              <a:defRPr/>
            </a:pPr>
            <a:r>
              <a:rPr lang="fr-FR"/>
              <a:t>Troisième niveau</a:t>
            </a:r>
            <a:endParaRPr lang="fr-FR"/>
          </a:p>
          <a:p>
            <a:pPr lvl="3">
              <a:defRPr/>
            </a:pPr>
            <a:r>
              <a:rPr lang="fr-FR"/>
              <a:t>Quatrième niveau</a:t>
            </a:r>
            <a:endParaRPr lang="fr-FR"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87392820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/>
            </a:fld>
            <a:endParaRPr lang="fr-FR"/>
          </a:p>
        </p:txBody>
      </p:sp>
      <p:sp>
        <p:nvSpPr>
          <p:cNvPr id="769720864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32688350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8805896" name="Espace réservé du contenu 2"/>
          <p:cNvSpPr>
            <a:spLocks noGrp="1"/>
          </p:cNvSpPr>
          <p:nvPr>
            <p:ph idx="1" hasCustomPrompt="1"/>
          </p:nvPr>
        </p:nvSpPr>
        <p:spPr bwMode="auto">
          <a:xfrm flipH="0" flipV="0">
            <a:off x="203199" y="163417"/>
            <a:ext cx="3423858" cy="3463473"/>
          </a:xfrm>
        </p:spPr>
        <p:txBody>
          <a:bodyPr/>
          <a:lstStyle/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Thème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univers rétro / rétro-futuriste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Interactions :</a:t>
            </a:r>
            <a:r>
              <a:rPr sz="1000">
                <a:highlight>
                  <a:srgbClr val="D3D3D3"/>
                </a:highlight>
                <a:latin typeface="Arial"/>
                <a:ea typeface="Arial"/>
                <a:cs typeface="Arial"/>
              </a:rPr>
              <a:t>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HTML, CSS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TypeScript.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compétences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TypeScript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en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algo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rithmie de base et en manipulation du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DOM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3"/>
              </a:lnSpc>
              <a:spcBef>
                <a:spcPts val="0"/>
              </a:spcBef>
              <a:buFont typeface="Arial"/>
              <a:buNone/>
              <a:defRPr/>
            </a:pP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Sans Canvas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Utilisation d'un </a:t>
            </a: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menu burger</a:t>
            </a:r>
            <a:endParaRPr sz="1000" b="1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>
                <a:latin typeface="Arial"/>
                <a:ea typeface="Arial"/>
                <a:cs typeface="Arial"/>
              </a:rPr>
              <a:t>Bouton 		}  </a:t>
            </a:r>
            <a:r>
              <a:rPr sz="1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même apparence</a:t>
            </a:r>
            <a:endParaRPr sz="1000">
              <a:latin typeface="Arial"/>
              <a:cs typeface="Arial"/>
            </a:endParaRPr>
          </a:p>
          <a:p>
            <a:pPr>
              <a:lnSpc>
                <a:spcPts val="1414"/>
              </a:lnSpc>
              <a:spcBef>
                <a:spcPts val="0"/>
              </a:spcBef>
              <a:buFont typeface="Arial"/>
              <a:buChar char="–"/>
              <a:defRPr/>
            </a:pPr>
            <a:r>
              <a:rPr sz="1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champs de formulaire</a:t>
            </a:r>
            <a:r>
              <a:rPr sz="1000">
                <a:latin typeface="Arial"/>
                <a:ea typeface="Arial"/>
                <a:cs typeface="Arial"/>
              </a:rPr>
              <a:t>	} </a:t>
            </a:r>
            <a:endParaRPr sz="1000">
              <a:latin typeface="Arial"/>
              <a:cs typeface="Arial"/>
            </a:endParaRPr>
          </a:p>
          <a:p>
            <a:pPr marL="0" indent="0">
              <a:lnSpc>
                <a:spcPts val="1414"/>
              </a:lnSpc>
              <a:spcBef>
                <a:spcPts val="0"/>
              </a:spcBef>
              <a:buFont typeface="Arial"/>
              <a:buNone/>
              <a:defRPr/>
            </a:pPr>
            <a:endParaRPr sz="1000">
              <a:latin typeface="Arial"/>
              <a:cs typeface="Arial"/>
            </a:endParaRPr>
          </a:p>
        </p:txBody>
      </p:sp>
      <p:sp>
        <p:nvSpPr>
          <p:cNvPr id="1087523933" name=""/>
          <p:cNvSpPr txBox="1"/>
          <p:nvPr/>
        </p:nvSpPr>
        <p:spPr bwMode="auto">
          <a:xfrm flipH="0" flipV="0">
            <a:off x="4430147" y="308970"/>
            <a:ext cx="7359663" cy="27467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charte graphique</a:t>
            </a:r>
            <a:r>
              <a:rPr sz="1200">
                <a:solidFill>
                  <a:schemeClr val="tx1"/>
                </a:solidFill>
              </a:rPr>
              <a:t> </a:t>
            </a:r>
            <a:endParaRPr sz="1000">
              <a:solidFill>
                <a:schemeClr val="tx1"/>
              </a:solidFill>
            </a:endParaRPr>
          </a:p>
        </p:txBody>
      </p:sp>
      <p:sp>
        <p:nvSpPr>
          <p:cNvPr id="2108024606" name=""/>
          <p:cNvSpPr txBox="1"/>
          <p:nvPr/>
        </p:nvSpPr>
        <p:spPr bwMode="auto">
          <a:xfrm flipH="0" flipV="0">
            <a:off x="203199" y="5874558"/>
            <a:ext cx="7414962" cy="8918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5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Livrables :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   </a:t>
            </a:r>
            <a:r>
              <a:rPr sz="1050" b="1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Pour</a:t>
            </a:r>
            <a:r>
              <a:rPr sz="1050" b="1" i="1" u="sng">
                <a:solidFill>
                  <a:srgbClr val="00000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</a:rPr>
              <a:t> le 11/07/2025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dépôt GitHub public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URL du projet publié en ligne (GitHub Pages)</a:t>
            </a:r>
            <a:endParaRPr/>
          </a:p>
          <a:p>
            <a:pPr marL="201271" indent="-201271">
              <a:buFont typeface="Arial"/>
              <a:buChar char="–"/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Support de présentation du jeu (3 slides : présentation du projet - difficultés rencontrées et solutions adoptées - vos axes de progressions)</a:t>
            </a:r>
            <a:endParaRPr sz="105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89565072" name=""/>
          <p:cNvSpPr txBox="1"/>
          <p:nvPr/>
        </p:nvSpPr>
        <p:spPr bwMode="auto">
          <a:xfrm flipH="0" flipV="0">
            <a:off x="203199" y="4104374"/>
            <a:ext cx="3659889" cy="16157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000" b="1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Critères de performance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Interface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responsive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Desktop - à +++ 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=&gt; flex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A</a:t>
            </a:r>
            <a:r>
              <a:rPr lang="fr-FR" sz="1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ccessibilité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(a11y)</a:t>
            </a:r>
            <a:endParaRPr sz="1000"/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Structure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HTML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sémantique (utilisation de balises appropriées)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Création d'un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projet TypeScript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avec sa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configuration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et un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versionnement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pertinent</a:t>
            </a:r>
            <a:r>
              <a:rPr sz="1000"/>
              <a:t> avec Git</a:t>
            </a:r>
            <a:endParaRPr sz="1000">
              <a:latin typeface="Arial"/>
              <a:ea typeface="Arial"/>
              <a:cs typeface="Arial"/>
            </a:endParaRPr>
          </a:p>
          <a:p>
            <a:pPr marL="0" marR="0" indent="0"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Organisation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 claire des </a:t>
            </a:r>
            <a:r>
              <a:rPr sz="1000" b="1">
                <a:solidFill>
                  <a:srgbClr val="000ABF"/>
                </a:solidFill>
                <a:latin typeface="Arial"/>
                <a:ea typeface="Arial"/>
                <a:cs typeface="Arial"/>
              </a:rPr>
              <a:t>fichiers et des assets</a:t>
            </a:r>
            <a:endParaRPr sz="1000" b="1">
              <a:solidFill>
                <a:srgbClr val="000ABF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100000"/>
              </a:lnSpc>
              <a:spcAft>
                <a:spcPts val="0"/>
              </a:spcAft>
              <a:defRPr/>
            </a:pP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- </a:t>
            </a:r>
            <a:r>
              <a:rPr sz="100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Un commit Git par jour </a:t>
            </a:r>
            <a:r>
              <a:rPr sz="1000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minimum, avec un message de commit explicite</a:t>
            </a:r>
            <a:endParaRPr sz="1000"/>
          </a:p>
        </p:txBody>
      </p:sp>
      <p:sp>
        <p:nvSpPr>
          <p:cNvPr id="912931729" name=""/>
          <p:cNvSpPr txBox="1"/>
          <p:nvPr/>
        </p:nvSpPr>
        <p:spPr bwMode="auto">
          <a:xfrm flipH="0" flipV="0">
            <a:off x="4522961" y="700514"/>
            <a:ext cx="1793788" cy="23596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Font :       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=&gt;  </a:t>
            </a:r>
            <a:r>
              <a:rPr sz="1000" b="0" i="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pixel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 :</a:t>
            </a:r>
            <a:endParaRPr sz="1000"/>
          </a:p>
          <a:p>
            <a:pPr marL="195764" indent="-195764">
              <a:lnSpc>
                <a:spcPts val="1384"/>
              </a:lnSpc>
              <a:buFont typeface="Arial"/>
              <a:buChar char="–"/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h1 :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3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&gt; 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Rubik 80s </a:t>
            </a:r>
            <a:r>
              <a:rPr sz="1000" b="0" i="0" u="none" strike="sngStrike">
                <a:solidFill>
                  <a:srgbClr val="1F1F1F"/>
                </a:solidFill>
                <a:latin typeface="Arial"/>
                <a:ea typeface="Arial"/>
                <a:cs typeface="Arial"/>
              </a:rPr>
              <a:t>Fade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&gt; </a:t>
            </a:r>
            <a:r>
              <a:rPr sz="1000" b="0" i="0" u="none">
                <a:solidFill>
                  <a:srgbClr val="1F1F1F"/>
                </a:solidFill>
                <a:latin typeface="Arial"/>
                <a:ea typeface="Arial"/>
                <a:cs typeface="Arial"/>
              </a:rPr>
              <a:t>Jersey 15 Charted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195764" indent="-195764">
              <a:lnSpc>
                <a:spcPts val="1383"/>
              </a:lnSpc>
              <a:buFont typeface="Arial"/>
              <a:buChar char="–"/>
              <a:defRPr/>
            </a:pP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h2 : Press Start 2P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3"/>
              </a:lnSpc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+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ombres, etc.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ts val="1384"/>
              </a:lnSpc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/>
              <a:t>Colors : </a:t>
            </a:r>
            <a:r>
              <a:rPr lang="fr-FR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couleurs flashy,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/>
              <a:t>-</a:t>
            </a:r>
            <a:r>
              <a:rPr sz="1000"/>
              <a:t> blue sky</a:t>
            </a:r>
            <a:endParaRPr sz="1000"/>
          </a:p>
          <a:p>
            <a:pPr>
              <a:defRPr/>
            </a:pPr>
            <a:r>
              <a:rPr sz="1000"/>
              <a:t>- aqua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endParaRPr/>
          </a:p>
        </p:txBody>
      </p:sp>
      <p:sp>
        <p:nvSpPr>
          <p:cNvPr id="1437760570" name=""/>
          <p:cNvSpPr txBox="1"/>
          <p:nvPr/>
        </p:nvSpPr>
        <p:spPr bwMode="auto">
          <a:xfrm flipH="0" flipV="0">
            <a:off x="4522962" y="2683209"/>
            <a:ext cx="2339912" cy="2987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Picture Accueil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endParaRPr sz="1000" b="0"/>
          </a:p>
          <a:p>
            <a:pPr>
              <a:defRPr/>
            </a:pPr>
            <a:endParaRPr sz="1000" b="0"/>
          </a:p>
          <a:p>
            <a:pPr>
              <a:defRPr/>
            </a:pPr>
            <a:r>
              <a:rPr sz="1000" b="1"/>
              <a:t>Picture Backgroun</a:t>
            </a:r>
            <a:r>
              <a:rPr sz="1000" b="1"/>
              <a:t>d 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lang="fr-FR" sz="10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000"/>
              <a:t>ciel + soleil + oiseaux</a:t>
            </a:r>
            <a:endParaRPr sz="1000"/>
          </a:p>
          <a:p>
            <a:pPr>
              <a:defRPr/>
            </a:pPr>
            <a:r>
              <a:rPr sz="1000"/>
              <a:t>+ horizon</a:t>
            </a:r>
            <a:endParaRPr sz="1000"/>
          </a:p>
          <a:p>
            <a:pPr>
              <a:defRPr/>
            </a:pPr>
            <a:r>
              <a:rPr sz="1000"/>
              <a:t>+ mer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Picture</a:t>
            </a:r>
            <a:r>
              <a:rPr sz="1000" b="1"/>
              <a:t> 1er plan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pixelisée</a:t>
            </a:r>
            <a:endParaRPr sz="1000"/>
          </a:p>
          <a:p>
            <a:pPr>
              <a:defRPr/>
            </a:pPr>
            <a:r>
              <a:rPr sz="1000"/>
              <a:t>= bas de la background (rognée)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Pictures mobiles </a:t>
            </a:r>
            <a:r>
              <a:rPr lang="fr-FR" sz="1000" b="1" i="0" u="none" strike="noStrike" cap="none" spc="0">
                <a:solidFill>
                  <a:srgbClr val="000ABF"/>
                </a:solidFill>
                <a:latin typeface="Arial"/>
                <a:ea typeface="Arial"/>
                <a:cs typeface="Arial"/>
              </a:rPr>
              <a:t>oldies</a:t>
            </a:r>
            <a:endParaRPr sz="1000" b="1"/>
          </a:p>
          <a:p>
            <a:pPr>
              <a:defRPr/>
            </a:pPr>
            <a:r>
              <a:rPr sz="1000"/>
              <a:t>- iîe sable </a:t>
            </a:r>
            <a:endParaRPr sz="1000"/>
          </a:p>
          <a:p>
            <a:pPr>
              <a:defRPr/>
            </a:pPr>
            <a:r>
              <a:rPr sz="1000"/>
              <a:t>- île sable + coco</a:t>
            </a:r>
            <a:endParaRPr sz="1000"/>
          </a:p>
          <a:p>
            <a:pPr>
              <a:defRPr/>
            </a:pPr>
            <a:r>
              <a:rPr sz="1000"/>
              <a:t>- île cocotiers/board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Colors :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 sz="1000"/>
          </a:p>
          <a:p>
            <a:pPr>
              <a:defRPr/>
            </a:pPr>
            <a:r>
              <a:rPr sz="1000"/>
              <a:t>-</a:t>
            </a:r>
            <a:endParaRPr/>
          </a:p>
        </p:txBody>
      </p:sp>
      <p:sp>
        <p:nvSpPr>
          <p:cNvPr id="1064774778" name=""/>
          <p:cNvSpPr txBox="1"/>
          <p:nvPr/>
        </p:nvSpPr>
        <p:spPr bwMode="auto">
          <a:xfrm flipH="0" flipV="0">
            <a:off x="203199" y="3040749"/>
            <a:ext cx="3659169" cy="901005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50" b="0" i="0" u="none" strike="noStrike" cap="none" spc="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réalisable dans le temps imparti avec vos compétences actuelle</a:t>
            </a:r>
            <a:endParaRPr>
              <a:highlight>
                <a:srgbClr val="FFFF00"/>
              </a:highlight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👉 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un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projet simple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 mais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terminé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, avec la </a:t>
            </a:r>
            <a:r>
              <a:rPr sz="1050" b="1">
                <a:solidFill>
                  <a:srgbClr val="000000"/>
                </a:solidFill>
                <a:latin typeface="Arial"/>
                <a:ea typeface="Arial"/>
                <a:cs typeface="Arial"/>
              </a:rPr>
              <a:t>possibilité d’ajouter des fonctionnalités</a:t>
            </a: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s bonus ensuite, plutôt que de voir trop grand et ne pas finir.</a:t>
            </a:r>
            <a:endParaRPr sz="1050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</p:txBody>
      </p:sp>
      <p:pic>
        <p:nvPicPr>
          <p:cNvPr id="11512752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978828" y="866541"/>
            <a:ext cx="2723323" cy="634329"/>
          </a:xfrm>
          <a:prstGeom prst="rect">
            <a:avLst/>
          </a:prstGeom>
        </p:spPr>
      </p:pic>
      <p:pic>
        <p:nvPicPr>
          <p:cNvPr id="58093574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259377" y="583648"/>
            <a:ext cx="1380172" cy="282892"/>
          </a:xfrm>
          <a:prstGeom prst="rect">
            <a:avLst/>
          </a:prstGeom>
        </p:spPr>
      </p:pic>
      <p:pic>
        <p:nvPicPr>
          <p:cNvPr id="81025655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9638249" y="1664207"/>
            <a:ext cx="1851621" cy="2309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2187485" name=""/>
          <p:cNvSpPr txBox="1"/>
          <p:nvPr/>
        </p:nvSpPr>
        <p:spPr bwMode="auto">
          <a:xfrm flipH="0" flipV="0">
            <a:off x="77949" y="1957167"/>
            <a:ext cx="2808401" cy="34826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ToDo-List           </a:t>
            </a:r>
            <a:r>
              <a:rPr sz="1000" b="1">
                <a:highlight>
                  <a:srgbClr val="FF00FF"/>
                </a:highlight>
              </a:rPr>
              <a:t>ou Trello</a:t>
            </a:r>
            <a:endParaRPr sz="1000"/>
          </a:p>
          <a:p>
            <a:pPr marL="0" marR="0" indent="0">
              <a:spcBef>
                <a:spcPts val="0"/>
              </a:spcBef>
              <a:spcAft>
                <a:spcPts val="0"/>
              </a:spcAft>
              <a:defRPr/>
            </a:pP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ensemble du projet :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fonctionnalités sont nécessaires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Quelles mécaniques de jeu voulez-vous mettre en place ?</a:t>
            </a:r>
            <a:endParaRPr sz="1050">
              <a:highlight>
                <a:srgbClr val="D3D3D3"/>
              </a:highlight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05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sz="1050">
                <a:solidFill>
                  <a:srgbClr val="000000"/>
                </a:solidFill>
                <a:highlight>
                  <a:srgbClr val="D3D3D3"/>
                </a:highlight>
                <a:latin typeface="Arial"/>
                <a:ea typeface="Arial"/>
                <a:cs typeface="Arial"/>
              </a:rPr>
              <a:t>Comment allez-vous structurer votre code ?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 b="1"/>
              <a:t>- Dossier départ :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dist</a:t>
            </a:r>
            <a:endParaRPr sz="1000"/>
          </a:p>
          <a:p>
            <a:pPr>
              <a:defRPr/>
            </a:pPr>
            <a:r>
              <a:rPr sz="1000"/>
              <a:t>. src</a:t>
            </a:r>
            <a:endParaRPr sz="1000"/>
          </a:p>
          <a:p>
            <a:pPr>
              <a:defRPr/>
            </a:pPr>
            <a:r>
              <a:rPr sz="1000"/>
              <a:t>. idex.html</a:t>
            </a:r>
            <a:endParaRPr sz="1000"/>
          </a:p>
          <a:p>
            <a:pPr>
              <a:defRPr/>
            </a:pPr>
            <a:r>
              <a:rPr sz="1000"/>
              <a:t>.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style.css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grille pour placer les 3 îlets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=&gt; a creer avec CSS (ou+ difficile Dom)</a:t>
            </a: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fr-FR"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000"/>
              <a:t>_____</a:t>
            </a: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1/ faire avec des boites de color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2/ integrer les images</a:t>
            </a:r>
            <a:endParaRPr sz="1000"/>
          </a:p>
          <a:p>
            <a:pPr>
              <a:defRPr/>
            </a:pPr>
            <a:endParaRPr lang="fr-FR"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459494175" name=""/>
          <p:cNvSpPr txBox="1"/>
          <p:nvPr/>
        </p:nvSpPr>
        <p:spPr bwMode="auto">
          <a:xfrm flipH="0" flipV="0">
            <a:off x="3219162" y="349308"/>
            <a:ext cx="2234955" cy="2530199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118044009" name=""/>
          <p:cNvSpPr txBox="1"/>
          <p:nvPr/>
        </p:nvSpPr>
        <p:spPr bwMode="auto">
          <a:xfrm flipH="0" flipV="0">
            <a:off x="6095998" y="349308"/>
            <a:ext cx="2863705" cy="146340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289177847" name=""/>
          <p:cNvSpPr txBox="1"/>
          <p:nvPr/>
        </p:nvSpPr>
        <p:spPr bwMode="auto">
          <a:xfrm flipH="0" flipV="0">
            <a:off x="9579807" y="349308"/>
            <a:ext cx="2256553" cy="2225399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2057286304" name=""/>
          <p:cNvSpPr txBox="1"/>
          <p:nvPr/>
        </p:nvSpPr>
        <p:spPr bwMode="auto">
          <a:xfrm flipH="0" flipV="0">
            <a:off x="302646" y="139580"/>
            <a:ext cx="1807701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1319289708" name=""/>
          <p:cNvSpPr/>
          <p:nvPr/>
        </p:nvSpPr>
        <p:spPr bwMode="auto">
          <a:xfrm flipH="0" flipV="0">
            <a:off x="2189098" y="247727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8628751" name=""/>
          <p:cNvSpPr/>
          <p:nvPr/>
        </p:nvSpPr>
        <p:spPr bwMode="auto">
          <a:xfrm rot="13478958" flipH="0" flipV="0">
            <a:off x="2319100" y="253513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7701031" name=""/>
          <p:cNvSpPr txBox="1"/>
          <p:nvPr/>
        </p:nvSpPr>
        <p:spPr bwMode="auto">
          <a:xfrm flipH="0" flipV="0">
            <a:off x="2634187" y="608671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2145473017" name=""/>
          <p:cNvSpPr txBox="1"/>
          <p:nvPr/>
        </p:nvSpPr>
        <p:spPr bwMode="auto">
          <a:xfrm flipH="0" flipV="0">
            <a:off x="3219162" y="3184309"/>
            <a:ext cx="2183474" cy="2530199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491508331" name=""/>
          <p:cNvSpPr txBox="1"/>
          <p:nvPr/>
        </p:nvSpPr>
        <p:spPr bwMode="auto">
          <a:xfrm flipH="0" flipV="0">
            <a:off x="6109467" y="2659749"/>
            <a:ext cx="2872857" cy="1158599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199843" name=""/>
          <p:cNvSpPr txBox="1"/>
          <p:nvPr/>
        </p:nvSpPr>
        <p:spPr bwMode="auto">
          <a:xfrm flipH="0" flipV="0">
            <a:off x="6085200" y="4381284"/>
            <a:ext cx="2902524" cy="1158599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411263725" name=""/>
          <p:cNvCxnSpPr/>
          <p:nvPr/>
        </p:nvCxnSpPr>
        <p:spPr bwMode="auto">
          <a:xfrm flipH="1" flipV="0">
            <a:off x="5259749" y="595998"/>
            <a:ext cx="920749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889265" name=""/>
          <p:cNvCxnSpPr/>
          <p:nvPr/>
        </p:nvCxnSpPr>
        <p:spPr bwMode="auto">
          <a:xfrm flipH="1" flipV="0">
            <a:off x="5212125" y="1691374"/>
            <a:ext cx="968373" cy="1843634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3754353" name=""/>
          <p:cNvCxnSpPr/>
          <p:nvPr/>
        </p:nvCxnSpPr>
        <p:spPr bwMode="auto">
          <a:xfrm flipH="1" flipV="1">
            <a:off x="5224031" y="2397252"/>
            <a:ext cx="992186" cy="482257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4954260" name=""/>
          <p:cNvCxnSpPr/>
          <p:nvPr/>
        </p:nvCxnSpPr>
        <p:spPr bwMode="auto">
          <a:xfrm flipH="1" flipV="0">
            <a:off x="5259750" y="4679048"/>
            <a:ext cx="920748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7981493" name=""/>
          <p:cNvSpPr txBox="1"/>
          <p:nvPr/>
        </p:nvSpPr>
        <p:spPr bwMode="auto">
          <a:xfrm flipH="0" flipV="0">
            <a:off x="126461" y="1138159"/>
            <a:ext cx="2833601" cy="70139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Game :  </a:t>
            </a:r>
            <a:r>
              <a:rPr lang="fr-FR" sz="10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Tape-Taupe</a:t>
            </a:r>
            <a:r>
              <a:rPr sz="1000" b="1"/>
              <a:t> (Point and Click</a:t>
            </a:r>
            <a:r>
              <a:rPr sz="1000"/>
              <a:t> ?)</a:t>
            </a: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845664" name=""/>
          <p:cNvSpPr txBox="1"/>
          <p:nvPr/>
        </p:nvSpPr>
        <p:spPr bwMode="auto">
          <a:xfrm flipH="0" flipV="0">
            <a:off x="3219161" y="349308"/>
            <a:ext cx="2234954" cy="2530198"/>
          </a:xfrm>
          <a:prstGeom prst="rect">
            <a:avLst/>
          </a:prstGeom>
          <a:noFill/>
          <a:ln w="28575">
            <a:solidFill>
              <a:srgbClr val="0BD0D9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ind</a:t>
            </a:r>
            <a:r>
              <a:rPr sz="1000">
                <a:highlight>
                  <a:srgbClr val="00FFFF"/>
                </a:highlight>
              </a:rPr>
              <a:t>ex.html</a:t>
            </a:r>
            <a:r>
              <a:rPr sz="1000"/>
              <a:t>  =&gt; </a:t>
            </a:r>
            <a:r>
              <a:rPr sz="1000" b="1"/>
              <a:t>Home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&lt;head&gt;</a:t>
            </a:r>
            <a:endParaRPr sz="1000"/>
          </a:p>
          <a:p>
            <a:pPr>
              <a:defRPr/>
            </a:pPr>
            <a:r>
              <a:rPr sz="1000"/>
              <a:t>&lt;body&gt;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   &lt;div&gt;</a:t>
            </a:r>
            <a:endParaRPr sz="1000"/>
          </a:p>
          <a:p>
            <a:pPr>
              <a:defRPr/>
            </a:pPr>
            <a:r>
              <a:rPr sz="1000"/>
              <a:t>  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classs=cocoboard&gt;</a:t>
            </a:r>
            <a:endParaRPr sz="1000"/>
          </a:p>
          <a:p>
            <a:pPr>
              <a:defRPr/>
            </a:pPr>
            <a:r>
              <a:rPr sz="1000"/>
              <a:t>   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1386021029" name=""/>
          <p:cNvSpPr txBox="1"/>
          <p:nvPr/>
        </p:nvSpPr>
        <p:spPr bwMode="auto">
          <a:xfrm flipH="0" flipV="0">
            <a:off x="6095997" y="349308"/>
            <a:ext cx="2864424" cy="1646280"/>
          </a:xfrm>
          <a:prstGeom prst="rect">
            <a:avLst/>
          </a:prstGeom>
          <a:noFill/>
          <a:ln w="28575">
            <a:solidFill>
              <a:srgbClr val="000A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glogal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- H1,H2</a:t>
            </a:r>
            <a:endParaRPr sz="1000"/>
          </a:p>
          <a:p>
            <a:pPr>
              <a:defRPr/>
            </a:pPr>
            <a:r>
              <a:rPr sz="1000"/>
              <a:t>- Font</a:t>
            </a:r>
            <a:endParaRPr sz="1000"/>
          </a:p>
          <a:p>
            <a:pPr>
              <a:defRPr/>
            </a:pPr>
            <a:r>
              <a:rPr sz="1000"/>
              <a:t>- &lt;p&gt;,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Flexbox </a:t>
            </a:r>
            <a:endParaRPr sz="1000"/>
          </a:p>
          <a:p>
            <a:pPr>
              <a:defRPr/>
            </a:pPr>
            <a:r>
              <a:rPr sz="1000"/>
              <a:t> =&gt; image background =&gt; responsive</a:t>
            </a:r>
            <a:endParaRPr sz="10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position absolue…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1540816571" name=""/>
          <p:cNvSpPr txBox="1"/>
          <p:nvPr/>
        </p:nvSpPr>
        <p:spPr bwMode="auto">
          <a:xfrm flipH="0" flipV="0">
            <a:off x="9579807" y="349308"/>
            <a:ext cx="2256552" cy="222539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TypeScript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objectif :</a:t>
            </a:r>
            <a:endParaRPr sz="1000"/>
          </a:p>
          <a:p>
            <a:pPr>
              <a:defRPr/>
            </a:pPr>
            <a:r>
              <a:rPr sz="1000"/>
              <a:t>if click s/ taupe =&gt;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V1 :</a:t>
            </a:r>
            <a:endParaRPr sz="1000"/>
          </a:p>
          <a:p>
            <a:pPr>
              <a:defRPr/>
            </a:pPr>
            <a:r>
              <a:rPr sz="1000"/>
              <a:t>img dipslay : on or none</a:t>
            </a:r>
            <a:endParaRPr sz="1000"/>
          </a:p>
          <a:p>
            <a:pPr>
              <a:defRPr/>
            </a:pPr>
            <a:r>
              <a:rPr sz="1000"/>
              <a:t>&gt;aleatoire sur les 3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V2</a:t>
            </a:r>
            <a:endParaRPr sz="1000"/>
          </a:p>
          <a:p>
            <a:pPr>
              <a:defRPr/>
            </a:pPr>
            <a:r>
              <a:rPr sz="1000"/>
              <a:t>image en haut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display : </a:t>
            </a:r>
            <a:r>
              <a:rPr sz="1000"/>
              <a:t>on</a:t>
            </a:r>
            <a:endParaRPr sz="1000"/>
          </a:p>
          <a:p>
            <a:pPr>
              <a:defRPr/>
            </a:pPr>
            <a:r>
              <a:rPr sz="1000"/>
              <a:t>image en bas &gt; </a:t>
            </a:r>
            <a:r>
              <a:rPr sz="1000"/>
              <a:t>display : none </a:t>
            </a:r>
            <a:endParaRPr sz="1000"/>
          </a:p>
          <a:p>
            <a:pPr>
              <a:defRPr/>
            </a:pPr>
            <a:endParaRPr sz="1000"/>
          </a:p>
        </p:txBody>
      </p:sp>
      <p:sp>
        <p:nvSpPr>
          <p:cNvPr id="2024317702" name=""/>
          <p:cNvSpPr txBox="1"/>
          <p:nvPr/>
        </p:nvSpPr>
        <p:spPr bwMode="auto">
          <a:xfrm flipH="0" flipV="0">
            <a:off x="302645" y="139579"/>
            <a:ext cx="1807700" cy="8804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>
              <a:defRPr/>
            </a:pPr>
            <a:r>
              <a:rPr sz="900">
                <a:solidFill>
                  <a:schemeClr val="tx1"/>
                </a:solidFill>
                <a:latin typeface="Arial"/>
                <a:ea typeface="Arial"/>
                <a:cs typeface="Arial"/>
              </a:rPr>
              <a:t>Tâches à faire</a:t>
            </a:r>
            <a:r>
              <a:rPr sz="900">
                <a:solidFill>
                  <a:schemeClr val="tx1"/>
                </a:solidFill>
              </a:rPr>
              <a:t> </a:t>
            </a:r>
            <a:endParaRPr sz="900">
              <a:latin typeface="Arial"/>
              <a:ea typeface="Arial"/>
              <a:cs typeface="Arial"/>
            </a:endParaRPr>
          </a:p>
          <a:p>
            <a:pPr marR="0">
              <a:defRPr/>
            </a:pPr>
            <a:r>
              <a:rPr sz="900">
                <a:solidFill>
                  <a:srgbClr val="0070C0"/>
                </a:solidFill>
                <a:latin typeface="Arial"/>
                <a:ea typeface="Arial"/>
                <a:cs typeface="Arial"/>
              </a:rPr>
              <a:t>Tâches en cours</a:t>
            </a:r>
            <a:endParaRPr sz="900">
              <a:solidFill>
                <a:srgbClr val="0070C0"/>
              </a:solidFill>
            </a:endParaRPr>
          </a:p>
          <a:p>
            <a:pPr marR="0">
              <a:defRPr/>
            </a:pPr>
            <a:r>
              <a:rPr lang="fr-FR" sz="9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Done</a:t>
            </a:r>
            <a:endParaRPr sz="900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900">
                <a:solidFill>
                  <a:srgbClr val="FF0000"/>
                </a:solidFill>
                <a:latin typeface="Arial"/>
                <a:ea typeface="Arial"/>
                <a:cs typeface="Arial"/>
              </a:rPr>
              <a:t>Problèmes bugs </a:t>
            </a:r>
            <a:endParaRPr sz="900">
              <a:solidFill>
                <a:srgbClr val="FF0000"/>
              </a:solidFill>
            </a:endParaRPr>
          </a:p>
          <a:p>
            <a:pPr>
              <a:defRPr/>
            </a:pPr>
            <a:r>
              <a:rPr sz="900">
                <a:solidFill>
                  <a:srgbClr val="FFC000"/>
                </a:solidFill>
              </a:rPr>
              <a:t>Attention !</a:t>
            </a:r>
            <a:endParaRPr sz="900">
              <a:solidFill>
                <a:srgbClr val="FFC000"/>
              </a:solidFill>
            </a:endParaRPr>
          </a:p>
        </p:txBody>
      </p:sp>
      <p:sp>
        <p:nvSpPr>
          <p:cNvPr id="878929787" name=""/>
          <p:cNvSpPr/>
          <p:nvPr/>
        </p:nvSpPr>
        <p:spPr bwMode="auto">
          <a:xfrm flipH="0" flipV="0">
            <a:off x="2189097" y="247726"/>
            <a:ext cx="746123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3988709" name=""/>
          <p:cNvSpPr/>
          <p:nvPr/>
        </p:nvSpPr>
        <p:spPr bwMode="auto">
          <a:xfrm rot="13478923" flipH="0" flipV="0">
            <a:off x="2319099" y="253512"/>
            <a:ext cx="466740" cy="444912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58962218" name=""/>
          <p:cNvSpPr txBox="1"/>
          <p:nvPr/>
        </p:nvSpPr>
        <p:spPr bwMode="auto">
          <a:xfrm flipH="0" flipV="0">
            <a:off x="2634186" y="608670"/>
            <a:ext cx="241002" cy="39659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  <p:sp>
        <p:nvSpPr>
          <p:cNvPr id="1185378455" name=""/>
          <p:cNvSpPr txBox="1"/>
          <p:nvPr/>
        </p:nvSpPr>
        <p:spPr bwMode="auto">
          <a:xfrm flipH="0" flipV="0">
            <a:off x="3219161" y="3184308"/>
            <a:ext cx="2183473" cy="2530198"/>
          </a:xfrm>
          <a:prstGeom prst="rect">
            <a:avLst/>
          </a:prstGeom>
          <a:noFill/>
          <a:ln w="28575">
            <a:solidFill>
              <a:srgbClr val="1397BF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>
                <a:highlight>
                  <a:srgbClr val="00FFFF"/>
                </a:highlight>
              </a:rPr>
              <a:t>jeu.</a:t>
            </a:r>
            <a:r>
              <a:rPr sz="1000">
                <a:highlight>
                  <a:srgbClr val="00FFFF"/>
                </a:highlight>
              </a:rPr>
              <a:t>html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&lt;head&gt;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&lt;body&gt;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&lt;img classs=background&gt;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&lt;header&gt;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&lt;div&gt;</a:t>
            </a:r>
            <a:endParaRPr lang="fr-FR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&lt;container&gt;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classs=sable&gt;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classs=coco&gt;</a:t>
            </a: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&lt;img classs=cocoboard&gt;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&lt;footer&gt;</a:t>
            </a:r>
            <a:r>
              <a:rPr sz="1000"/>
              <a:t>. </a:t>
            </a:r>
            <a:endParaRPr sz="1000"/>
          </a:p>
        </p:txBody>
      </p:sp>
      <p:sp>
        <p:nvSpPr>
          <p:cNvPr id="379884055" name=""/>
          <p:cNvSpPr txBox="1"/>
          <p:nvPr/>
        </p:nvSpPr>
        <p:spPr bwMode="auto">
          <a:xfrm flipH="0" flipV="0">
            <a:off x="6109466" y="2659748"/>
            <a:ext cx="2872856" cy="1158598"/>
          </a:xfrm>
          <a:prstGeom prst="rect">
            <a:avLst/>
          </a:prstGeom>
          <a:noFill/>
          <a:ln w="28575">
            <a:solidFill>
              <a:srgbClr val="18AB5A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h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om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epage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How to play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sp>
        <p:nvSpPr>
          <p:cNvPr id="546295290" name=""/>
          <p:cNvSpPr txBox="1"/>
          <p:nvPr/>
        </p:nvSpPr>
        <p:spPr bwMode="auto">
          <a:xfrm flipH="0" flipV="0">
            <a:off x="6085199" y="4381283"/>
            <a:ext cx="2902523" cy="1158598"/>
          </a:xfrm>
          <a:prstGeom prst="rect">
            <a:avLst/>
          </a:prstGeom>
          <a:noFill/>
          <a:ln w="28575">
            <a:solidFill>
              <a:srgbClr val="F55AC1"/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jeu</a:t>
            </a:r>
            <a:r>
              <a:rPr lang="fr-FR" sz="1000" b="0" i="0" u="none" strike="noStrike" cap="none" spc="0">
                <a:solidFill>
                  <a:schemeClr val="tx1"/>
                </a:solidFill>
                <a:highlight>
                  <a:srgbClr val="00FF00"/>
                </a:highlight>
                <a:latin typeface="Arial"/>
                <a:ea typeface="Arial"/>
                <a:cs typeface="Arial"/>
              </a:rPr>
              <a:t>.css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&gt; grid = 3 cases</a:t>
            </a:r>
            <a:endParaRPr sz="1000"/>
          </a:p>
          <a:p>
            <a:pPr>
              <a:defRPr/>
            </a:pPr>
            <a:r>
              <a:rPr sz="1000"/>
              <a:t>&gt; 3 </a:t>
            </a:r>
            <a:r>
              <a:rPr sz="1000"/>
              <a:t>img supperposées</a:t>
            </a:r>
            <a:endParaRPr sz="1000"/>
          </a:p>
          <a:p>
            <a:pPr>
              <a:defRPr/>
            </a:pPr>
            <a:r>
              <a:rPr sz="1000"/>
              <a:t>   &gt; 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sz="1000"/>
              <a:t> </a:t>
            </a:r>
            <a:endParaRPr sz="1000"/>
          </a:p>
        </p:txBody>
      </p:sp>
      <p:cxnSp>
        <p:nvCxnSpPr>
          <p:cNvPr id="148096610" name=""/>
          <p:cNvCxnSpPr/>
          <p:nvPr/>
        </p:nvCxnSpPr>
        <p:spPr bwMode="auto">
          <a:xfrm flipH="1" flipV="0">
            <a:off x="5259748" y="595998"/>
            <a:ext cx="920748" cy="0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490852" name=""/>
          <p:cNvCxnSpPr/>
          <p:nvPr/>
        </p:nvCxnSpPr>
        <p:spPr bwMode="auto">
          <a:xfrm flipH="1" flipV="0">
            <a:off x="5212123" y="1854659"/>
            <a:ext cx="968373" cy="1843633"/>
          </a:xfrm>
          <a:prstGeom prst="line">
            <a:avLst/>
          </a:prstGeom>
          <a:ln w="38099" cap="flat" cmpd="sng" algn="ctr">
            <a:solidFill>
              <a:srgbClr val="000ABF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35781" name=""/>
          <p:cNvCxnSpPr/>
          <p:nvPr/>
        </p:nvCxnSpPr>
        <p:spPr bwMode="auto">
          <a:xfrm flipH="1" flipV="1">
            <a:off x="5224030" y="2397251"/>
            <a:ext cx="992185" cy="482256"/>
          </a:xfrm>
          <a:prstGeom prst="line">
            <a:avLst/>
          </a:prstGeom>
          <a:ln w="38099" cap="flat" cmpd="sng" algn="ctr">
            <a:solidFill>
              <a:srgbClr val="18AB5A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593251" name=""/>
          <p:cNvCxnSpPr/>
          <p:nvPr/>
        </p:nvCxnSpPr>
        <p:spPr bwMode="auto">
          <a:xfrm flipH="1" flipV="0">
            <a:off x="5259749" y="4679047"/>
            <a:ext cx="920747" cy="0"/>
          </a:xfrm>
          <a:prstGeom prst="line">
            <a:avLst/>
          </a:prstGeom>
          <a:ln w="38099" cap="flat" cmpd="sng" algn="ctr">
            <a:solidFill>
              <a:srgbClr val="F55AC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612651" name=""/>
          <p:cNvSpPr txBox="1"/>
          <p:nvPr/>
        </p:nvSpPr>
        <p:spPr bwMode="auto">
          <a:xfrm flipH="0" flipV="0">
            <a:off x="126460" y="1138158"/>
            <a:ext cx="2864920" cy="2956919"/>
          </a:xfrm>
          <a:prstGeom prst="rect">
            <a:avLst/>
          </a:prstGeom>
          <a:noFill/>
          <a:ln w="1269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000" b="1"/>
              <a:t>Plan proposé par GPT :</a:t>
            </a: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Étapes :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 –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Le squelette HTML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2 – Le style CS</a:t>
            </a:r>
            <a:r>
              <a:rPr sz="1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</a:t>
            </a:r>
            <a:endParaRPr sz="1000" b="1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 – La logique JS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4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– Modularisation TypeScript</a:t>
            </a:r>
            <a:endParaRPr lang="fr-FR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5 – Bonu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 : sons tropicaux 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sons</a:t>
            </a:r>
            <a:r>
              <a:rPr lang="fr-FR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tropicaux quand le joueur clique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(bruit de vague, cri d’oiseau, percussion)</a:t>
            </a: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endParaRPr sz="1000" b="1"/>
          </a:p>
          <a:p>
            <a:pPr>
              <a:defRPr/>
            </a:pPr>
            <a:r>
              <a:rPr sz="1000" b="1"/>
              <a:t>  </a:t>
            </a:r>
            <a:endParaRPr sz="1000" b="1"/>
          </a:p>
          <a:p>
            <a:pPr>
              <a:defRPr/>
            </a:pPr>
            <a:endParaRPr sz="1000"/>
          </a:p>
          <a:p>
            <a:pPr>
              <a:defRPr/>
            </a:pPr>
            <a:endParaRPr sz="1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92493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1483590963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(si j’opte pour autre solution :</a:t>
            </a:r>
            <a:endParaRPr lang="fr-FR" sz="1400" b="0" i="0" u="none" strike="noStrike" cap="none" spc="0">
              <a:solidFill>
                <a:srgbClr val="002060"/>
              </a:solidFill>
              <a:latin typeface="Arial"/>
              <a:ea typeface="Arial"/>
              <a:cs typeface="Arial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plan)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651459732" name="Zone de texte 5"/>
          <p:cNvSpPr txBox="1"/>
          <p:nvPr/>
        </p:nvSpPr>
        <p:spPr bwMode="auto">
          <a:xfrm flipH="0" flipV="0">
            <a:off x="6025248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1745131881" name="Subtitle 2"/>
          <p:cNvSpPr>
            <a:spLocks noGrp="1"/>
          </p:cNvSpPr>
          <p:nvPr/>
        </p:nvSpPr>
        <p:spPr bwMode="auto">
          <a:xfrm flipH="0" flipV="0">
            <a:off x="6025248" y="1883732"/>
            <a:ext cx="2361199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2846873" name="Zone de texte 5"/>
          <p:cNvSpPr txBox="1"/>
          <p:nvPr/>
        </p:nvSpPr>
        <p:spPr bwMode="auto">
          <a:xfrm flipH="0" flipV="0">
            <a:off x="4654264" y="4996776"/>
            <a:ext cx="5079999" cy="1027193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228632596" name="Zone de texte 5"/>
          <p:cNvSpPr txBox="1"/>
          <p:nvPr/>
        </p:nvSpPr>
        <p:spPr bwMode="auto">
          <a:xfrm flipH="0" flipV="0">
            <a:off x="2506470" y="6229411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2140187911" name="Zone de texte 5"/>
          <p:cNvSpPr txBox="1"/>
          <p:nvPr/>
        </p:nvSpPr>
        <p:spPr bwMode="auto">
          <a:xfrm flipH="0" flipV="0">
            <a:off x="2658870" y="1035865"/>
            <a:ext cx="2163482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119876784" name=""/>
          <p:cNvSpPr txBox="1"/>
          <p:nvPr/>
        </p:nvSpPr>
        <p:spPr bwMode="auto">
          <a:xfrm flipH="0" flipV="0">
            <a:off x="302646" y="4137647"/>
            <a:ext cx="17369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441662309" name="Subtitle 2"/>
          <p:cNvSpPr>
            <a:spLocks noGrp="1"/>
          </p:cNvSpPr>
          <p:nvPr/>
        </p:nvSpPr>
        <p:spPr bwMode="auto">
          <a:xfrm flipH="0" flipV="0">
            <a:off x="6013663" y="4320706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03223221" name="Zone de texte 5"/>
          <p:cNvSpPr txBox="1"/>
          <p:nvPr/>
        </p:nvSpPr>
        <p:spPr bwMode="auto">
          <a:xfrm flipH="0" flipV="0">
            <a:off x="2490781" y="470225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endParaRPr lang="fr-FR" sz="1400"/>
          </a:p>
        </p:txBody>
      </p:sp>
      <p:sp>
        <p:nvSpPr>
          <p:cNvPr id="1941621122" name=""/>
          <p:cNvSpPr/>
          <p:nvPr/>
        </p:nvSpPr>
        <p:spPr bwMode="auto">
          <a:xfrm flipH="0" flipV="0">
            <a:off x="322624" y="564249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0161635" name=""/>
          <p:cNvSpPr/>
          <p:nvPr/>
        </p:nvSpPr>
        <p:spPr bwMode="auto">
          <a:xfrm rot="13478958" flipH="0" flipV="0">
            <a:off x="452625" y="570035"/>
            <a:ext cx="466742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6024506" name=""/>
          <p:cNvSpPr txBox="1"/>
          <p:nvPr/>
        </p:nvSpPr>
        <p:spPr bwMode="auto">
          <a:xfrm flipH="0" flipV="0">
            <a:off x="767712" y="925193"/>
            <a:ext cx="24064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668729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70" y="925194"/>
            <a:ext cx="9398135" cy="5600699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Picture background</a:t>
            </a:r>
            <a:endParaRPr lang="fr-FR" sz="1400"/>
          </a:p>
        </p:txBody>
      </p:sp>
      <p:sp>
        <p:nvSpPr>
          <p:cNvPr id="1283589098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58355" y="36867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48402156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8578147" name="Subtitle 2"/>
          <p:cNvSpPr>
            <a:spLocks noGrp="1"/>
          </p:cNvSpPr>
          <p:nvPr/>
        </p:nvSpPr>
        <p:spPr bwMode="auto">
          <a:xfrm flipH="0" flipV="0">
            <a:off x="9006989" y="2724734"/>
            <a:ext cx="1591816" cy="1625014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97606004" name="Zone de texte 1838115843"/>
          <p:cNvSpPr txBox="1"/>
          <p:nvPr/>
        </p:nvSpPr>
        <p:spPr bwMode="auto">
          <a:xfrm flipH="0" flipV="0">
            <a:off x="2506456" y="4098289"/>
            <a:ext cx="9398784" cy="2426969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88171566" name="Zone de texte 4"/>
          <p:cNvSpPr txBox="1"/>
          <p:nvPr/>
        </p:nvSpPr>
        <p:spPr bwMode="auto">
          <a:xfrm>
            <a:off x="2765051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84544197" name="Zone de texte 5"/>
          <p:cNvSpPr txBox="1"/>
          <p:nvPr/>
        </p:nvSpPr>
        <p:spPr bwMode="auto">
          <a:xfrm>
            <a:off x="3691516" y="1127759"/>
            <a:ext cx="716278" cy="518159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255559112" name="Zone de texte 5"/>
          <p:cNvSpPr txBox="1"/>
          <p:nvPr/>
        </p:nvSpPr>
        <p:spPr bwMode="auto">
          <a:xfrm flipH="0" flipV="0">
            <a:off x="2490781" y="470225"/>
            <a:ext cx="683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 </a:t>
            </a:r>
            <a:r>
              <a:rPr lang="fr-FR" sz="1400" b="1" i="0" u="none" strike="noStrike" cap="none" spc="0">
                <a:solidFill>
                  <a:srgbClr val="7030A0"/>
                </a:solidFill>
                <a:latin typeface="+mn-lt"/>
                <a:ea typeface="+mn-ea"/>
                <a:cs typeface="+mn-cs"/>
              </a:rPr>
              <a:t>_ Version 1_jeu  _ </a:t>
            </a:r>
            <a:r>
              <a:rPr lang="fr-FR" sz="1400" b="1" i="0" u="none" strike="noStrike" cap="none" spc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box Display On/None   ou oppacity 0&gt;100%</a:t>
            </a:r>
            <a:endParaRPr lang="fr-FR" sz="1400"/>
          </a:p>
        </p:txBody>
      </p:sp>
      <p:sp>
        <p:nvSpPr>
          <p:cNvPr id="513695786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484477496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94704423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03401869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6529230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8711246" name=""/>
          <p:cNvSpPr txBox="1"/>
          <p:nvPr/>
        </p:nvSpPr>
        <p:spPr bwMode="auto">
          <a:xfrm flipH="0" flipV="0">
            <a:off x="767712" y="925192"/>
            <a:ext cx="24100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6769461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Picture background</a:t>
            </a:r>
            <a:endParaRPr lang="fr-FR" sz="1400"/>
          </a:p>
        </p:txBody>
      </p:sp>
      <p:sp>
        <p:nvSpPr>
          <p:cNvPr id="146231374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969480" y="2874251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16014207" name="Subtitle 2"/>
          <p:cNvSpPr>
            <a:spLocks noGrp="1"/>
          </p:cNvSpPr>
          <p:nvPr/>
        </p:nvSpPr>
        <p:spPr bwMode="auto">
          <a:xfrm flipH="0" flipV="0">
            <a:off x="6469529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5196571" name="Subtitle 2"/>
          <p:cNvSpPr>
            <a:spLocks noGrp="1"/>
          </p:cNvSpPr>
          <p:nvPr/>
        </p:nvSpPr>
        <p:spPr bwMode="auto">
          <a:xfrm flipH="0" flipV="0">
            <a:off x="9006989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08327643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rgbClr val="7030A0"/>
                </a:solidFill>
                <a:latin typeface="Arial"/>
                <a:ea typeface="Arial"/>
                <a:cs typeface="Arial"/>
              </a:rPr>
              <a:t>1er plan</a:t>
            </a: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431510655" name="Zone de texte 4"/>
          <p:cNvSpPr txBox="1"/>
          <p:nvPr/>
        </p:nvSpPr>
        <p:spPr bwMode="auto">
          <a:xfrm>
            <a:off x="2765050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1075354066" name="Zone de texte 5"/>
          <p:cNvSpPr txBox="1"/>
          <p:nvPr/>
        </p:nvSpPr>
        <p:spPr bwMode="auto">
          <a:xfrm>
            <a:off x="3691515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709400916" name="Zone de texte 5"/>
          <p:cNvSpPr txBox="1"/>
          <p:nvPr/>
        </p:nvSpPr>
        <p:spPr bwMode="auto">
          <a:xfrm flipH="0" flipV="0">
            <a:off x="2490782" y="470224"/>
            <a:ext cx="445171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Version 2_jeu _ </a:t>
            </a:r>
            <a:r>
              <a:rPr lang="fr-FR" sz="1400" b="1">
                <a:solidFill>
                  <a:srgbClr val="FF0000"/>
                </a:solidFill>
              </a:rPr>
              <a:t>box flex up/down</a:t>
            </a:r>
            <a:endParaRPr lang="fr-FR" sz="1400"/>
          </a:p>
        </p:txBody>
      </p:sp>
      <p:sp>
        <p:nvSpPr>
          <p:cNvPr id="1479127772" name="Zone de texte 5"/>
          <p:cNvSpPr txBox="1"/>
          <p:nvPr/>
        </p:nvSpPr>
        <p:spPr bwMode="auto">
          <a:xfrm flipH="0" flipV="0">
            <a:off x="10676709" y="1021078"/>
            <a:ext cx="892789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289527549" name="Subtitle 2"/>
          <p:cNvSpPr>
            <a:spLocks noGrp="1"/>
          </p:cNvSpPr>
          <p:nvPr/>
        </p:nvSpPr>
        <p:spPr bwMode="auto">
          <a:xfrm flipH="0" flipV="0">
            <a:off x="3858355" y="4349747"/>
            <a:ext cx="1591815" cy="16250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03866737" name="Subtitle 2"/>
          <p:cNvSpPr>
            <a:spLocks noGrp="1"/>
          </p:cNvSpPr>
          <p:nvPr/>
        </p:nvSpPr>
        <p:spPr bwMode="auto">
          <a:xfrm flipH="0" flipV="0">
            <a:off x="3858355" y="3950283"/>
            <a:ext cx="1591815" cy="1625013"/>
          </a:xfrm>
          <a:prstGeom prst="rect">
            <a:avLst/>
          </a:prstGeom>
          <a:solidFill>
            <a:srgbClr val="92D050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0583196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3008596" name=""/>
          <p:cNvSpPr/>
          <p:nvPr/>
        </p:nvSpPr>
        <p:spPr bwMode="auto">
          <a:xfrm rot="13478958" flipH="0" flipV="0">
            <a:off x="452625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3207232" name=""/>
          <p:cNvSpPr txBox="1"/>
          <p:nvPr/>
        </p:nvSpPr>
        <p:spPr bwMode="auto">
          <a:xfrm flipH="0" flipV="0">
            <a:off x="767712" y="925192"/>
            <a:ext cx="24136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21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35717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506469" y="925193"/>
            <a:ext cx="9398135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r">
              <a:defRPr/>
            </a:pPr>
            <a:r>
              <a:rPr lang="fr-FR" sz="1400">
                <a:solidFill>
                  <a:srgbClr val="002060"/>
                </a:solidFill>
              </a:rPr>
              <a:t>Image background</a:t>
            </a:r>
            <a:endParaRPr lang="fr-FR" sz="1400"/>
          </a:p>
        </p:txBody>
      </p:sp>
      <p:sp>
        <p:nvSpPr>
          <p:cNvPr id="942024204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Image 1er plan de p.Jeu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r>
              <a:rPr lang="fr-FR" sz="1400" b="0" i="0" u="none" strike="noStrike" cap="none" spc="0">
                <a:solidFill>
                  <a:srgbClr val="002060"/>
                </a:solidFill>
                <a:latin typeface="Arial"/>
                <a:ea typeface="Arial"/>
                <a:cs typeface="Arial"/>
              </a:rPr>
              <a:t> |&gt; Passe au 2eme plan</a:t>
            </a: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r">
              <a:defRPr/>
            </a:pPr>
            <a:endParaRPr lang="fr-FR" sz="1400" b="0" i="0" u="none" strike="noStrike" cap="none" spc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026572690" name="Zone de texte 5"/>
          <p:cNvSpPr txBox="1"/>
          <p:nvPr/>
        </p:nvSpPr>
        <p:spPr bwMode="auto">
          <a:xfrm flipH="0" flipV="0">
            <a:off x="6025249" y="1183788"/>
            <a:ext cx="2349613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2600" b="1"/>
              <a:t>Tittle</a:t>
            </a:r>
            <a:endParaRPr lang="fr-FR" sz="1400"/>
          </a:p>
        </p:txBody>
      </p:sp>
      <p:sp>
        <p:nvSpPr>
          <p:cNvPr id="1870945663" name="Subtitle 2"/>
          <p:cNvSpPr>
            <a:spLocks noGrp="1"/>
          </p:cNvSpPr>
          <p:nvPr/>
        </p:nvSpPr>
        <p:spPr bwMode="auto">
          <a:xfrm flipH="0" flipV="0">
            <a:off x="6025249" y="1883732"/>
            <a:ext cx="2361197" cy="2337957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Picture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Accueil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05914987" name="Zone de texte 5"/>
          <p:cNvSpPr txBox="1"/>
          <p:nvPr/>
        </p:nvSpPr>
        <p:spPr bwMode="auto">
          <a:xfrm flipH="0" flipV="0">
            <a:off x="4654263" y="4996775"/>
            <a:ext cx="5079998" cy="1027192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400" b="1">
                <a:latin typeface="Calibri"/>
                <a:ea typeface="Calibri"/>
                <a:cs typeface="Calibri"/>
              </a:rPr>
              <a:t>How to play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endParaRPr sz="1400"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 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endParaRPr sz="1400" b="0" i="0" u="none" strike="noStrike" cap="none" spc="0">
              <a:solidFill>
                <a:schemeClr val="tx1"/>
              </a:solidFill>
              <a:latin typeface="Calibri"/>
              <a:cs typeface="Calibri"/>
            </a:endParaRPr>
          </a:p>
          <a:p>
            <a:pPr algn="ctr">
              <a:defRPr/>
            </a:pPr>
            <a:r>
              <a:rPr lang="fr-FR" sz="1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Blablabla bla blabla</a:t>
            </a:r>
            <a:r>
              <a:rPr lang="fr-FR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sz="1400"/>
          </a:p>
          <a:p>
            <a:pPr algn="ctr">
              <a:defRPr/>
            </a:pPr>
            <a:endParaRPr lang="fr-FR" sz="1400"/>
          </a:p>
        </p:txBody>
      </p:sp>
      <p:sp>
        <p:nvSpPr>
          <p:cNvPr id="794047275" name="Zone de texte 5"/>
          <p:cNvSpPr txBox="1"/>
          <p:nvPr/>
        </p:nvSpPr>
        <p:spPr bwMode="auto">
          <a:xfrm flipH="0" flipV="0">
            <a:off x="2506469" y="6229410"/>
            <a:ext cx="9398135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ctr">
              <a:defRPr/>
            </a:pPr>
            <a:r>
              <a:rPr lang="fr-FR" sz="1000" b="1"/>
              <a:t>Footer</a:t>
            </a:r>
            <a:endParaRPr lang="fr-FR" sz="1400"/>
          </a:p>
        </p:txBody>
      </p:sp>
      <p:sp>
        <p:nvSpPr>
          <p:cNvPr id="73446259" name="Zone de texte 5"/>
          <p:cNvSpPr txBox="1"/>
          <p:nvPr/>
        </p:nvSpPr>
        <p:spPr bwMode="auto">
          <a:xfrm flipH="0" flipV="0">
            <a:off x="2658870" y="1035864"/>
            <a:ext cx="2163481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000"/>
              <a:t>Version 1.00</a:t>
            </a:r>
            <a:endParaRPr lang="fr-FR" sz="1400"/>
          </a:p>
        </p:txBody>
      </p:sp>
      <p:sp>
        <p:nvSpPr>
          <p:cNvPr id="1694610788" name=""/>
          <p:cNvSpPr txBox="1"/>
          <p:nvPr/>
        </p:nvSpPr>
        <p:spPr bwMode="auto">
          <a:xfrm flipH="0" flipV="0">
            <a:off x="302645" y="4137646"/>
            <a:ext cx="1736910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493464758" name="Subtitle 2"/>
          <p:cNvSpPr>
            <a:spLocks noGrp="1"/>
          </p:cNvSpPr>
          <p:nvPr/>
        </p:nvSpPr>
        <p:spPr bwMode="auto">
          <a:xfrm flipH="0" flipV="0">
            <a:off x="6013663" y="4320705"/>
            <a:ext cx="2361197" cy="326720"/>
          </a:xfrm>
          <a:prstGeom prst="rect">
            <a:avLst/>
          </a:prstGeom>
          <a:solidFill>
            <a:srgbClr val="18AB5A"/>
          </a:solidFill>
          <a:ln w="12699">
            <a:solidFill>
              <a:schemeClr val="accent2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85000" lnSpcReduction="3000"/>
          </a:bodyPr>
          <a:lstStyle>
            <a:lvl1pPr marL="0" indent="0" algn="ctr" defTabSz="91440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2400" b="1">
                <a:solidFill>
                  <a:schemeClr val="accent2">
                    <a:lumMod val="50000"/>
                  </a:schemeClr>
                </a:solidFill>
                <a:latin typeface="Arial Black"/>
                <a:ea typeface="Arial Black"/>
                <a:cs typeface="Arial Black"/>
              </a:rPr>
              <a:t>JOUER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43814926" name="Zone de texte 5"/>
          <p:cNvSpPr txBox="1"/>
          <p:nvPr/>
        </p:nvSpPr>
        <p:spPr bwMode="auto">
          <a:xfrm flipH="0" flipV="0">
            <a:off x="2490782" y="470225"/>
            <a:ext cx="4292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ACCUEIL</a:t>
            </a:r>
            <a:r>
              <a:rPr lang="fr-FR" sz="1400"/>
              <a:t> </a:t>
            </a:r>
            <a:r>
              <a:rPr lang="fr-FR" sz="1400" b="1">
                <a:solidFill>
                  <a:srgbClr val="7030A0"/>
                </a:solidFill>
              </a:rPr>
              <a:t>_ Avancée V3 _ Accueil</a:t>
            </a:r>
            <a:endParaRPr lang="fr-FR" sz="1400"/>
          </a:p>
        </p:txBody>
      </p:sp>
      <p:sp>
        <p:nvSpPr>
          <p:cNvPr id="1296315035" name="Zone de texte 5"/>
          <p:cNvSpPr txBox="1"/>
          <p:nvPr/>
        </p:nvSpPr>
        <p:spPr bwMode="auto">
          <a:xfrm flipH="0" flipV="0">
            <a:off x="2658870" y="1442868"/>
            <a:ext cx="2163481" cy="295848"/>
          </a:xfrm>
          <a:prstGeom prst="rect">
            <a:avLst/>
          </a:prstGeom>
          <a:solidFill>
            <a:srgbClr val="0070C0"/>
          </a:solidFill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Autofit/>
          </a:bodyPr>
          <a:p>
            <a:pPr algn="ctr">
              <a:defRPr/>
            </a:pPr>
            <a:r>
              <a:rPr lang="fr-FR" sz="1000"/>
              <a:t>Créer un compte</a:t>
            </a:r>
            <a:endParaRPr lang="fr-FR" sz="1400"/>
          </a:p>
        </p:txBody>
      </p:sp>
      <p:sp>
        <p:nvSpPr>
          <p:cNvPr id="754625025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9817209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36803714" name=""/>
          <p:cNvSpPr txBox="1"/>
          <p:nvPr/>
        </p:nvSpPr>
        <p:spPr bwMode="auto">
          <a:xfrm flipH="0" flipV="0">
            <a:off x="767712" y="925192"/>
            <a:ext cx="242083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1705889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2490781" y="925193"/>
            <a:ext cx="9398134" cy="5600698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 sz="1400">
                <a:solidFill>
                  <a:srgbClr val="002060"/>
                </a:solidFill>
              </a:rPr>
              <a:t>Picture background</a:t>
            </a:r>
            <a:endParaRPr lang="fr-FR" sz="1400"/>
          </a:p>
        </p:txBody>
      </p:sp>
      <p:sp>
        <p:nvSpPr>
          <p:cNvPr id="112408676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828564" y="3686760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L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3675407" name="Subtitle 2"/>
          <p:cNvSpPr>
            <a:spLocks noGrp="1"/>
          </p:cNvSpPr>
          <p:nvPr/>
        </p:nvSpPr>
        <p:spPr bwMode="auto">
          <a:xfrm flipH="0" flipV="0">
            <a:off x="6469528" y="3013659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M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043461590" name="Subtitle 2"/>
          <p:cNvSpPr>
            <a:spLocks noGrp="1"/>
          </p:cNvSpPr>
          <p:nvPr/>
        </p:nvSpPr>
        <p:spPr bwMode="auto">
          <a:xfrm flipH="0" flipV="0">
            <a:off x="9006988" y="2724733"/>
            <a:ext cx="1591815" cy="1625013"/>
          </a:xfrm>
          <a:prstGeom prst="rect">
            <a:avLst/>
          </a:prstGeom>
          <a:solidFill>
            <a:srgbClr val="18AB5A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>
              <a:lnSpc>
                <a:spcPct val="90000"/>
              </a:lnSpc>
              <a:spcBef>
                <a:spcPts val="998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498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Objet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mobile R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r>
              <a:rPr lang="fr-FR" sz="1400">
                <a:solidFill>
                  <a:schemeClr val="accent2">
                    <a:lumMod val="50000"/>
                  </a:schemeClr>
                </a:solidFill>
              </a:rPr>
              <a:t>2eme plan</a:t>
            </a:r>
            <a:endParaRPr lang="fr-FR" sz="14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5858999" name="Zone de texte 1838115843"/>
          <p:cNvSpPr txBox="1"/>
          <p:nvPr/>
        </p:nvSpPr>
        <p:spPr bwMode="auto">
          <a:xfrm flipH="0" flipV="0">
            <a:off x="2506455" y="4098288"/>
            <a:ext cx="9398783" cy="2426968"/>
          </a:xfrm>
          <a:prstGeom prst="rect">
            <a:avLst/>
          </a:prstGeom>
          <a:solidFill>
            <a:srgbClr val="07F7EF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Autofit/>
          </a:bodyPr>
          <a:p>
            <a:pPr>
              <a:defRPr/>
            </a:pPr>
            <a:r>
              <a:rPr sz="1200">
                <a:solidFill>
                  <a:srgbClr val="7030A0"/>
                </a:solidFill>
              </a:rPr>
              <a:t>Picture </a:t>
            </a:r>
            <a:endParaRPr sz="1200">
              <a:solidFill>
                <a:srgbClr val="7030A0"/>
              </a:solidFill>
            </a:endParaRPr>
          </a:p>
          <a:p>
            <a:pPr>
              <a:defRPr/>
            </a:pPr>
            <a:r>
              <a:rPr lang="fr-FR" sz="1200">
                <a:solidFill>
                  <a:srgbClr val="7030A0"/>
                </a:solidFill>
              </a:rPr>
              <a:t>1er plan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 lang="fr-FR"/>
          </a:p>
          <a:p>
            <a:pPr>
              <a:defRPr/>
            </a:pPr>
            <a:endParaRPr lang="fr-FR"/>
          </a:p>
          <a:p>
            <a:pPr>
              <a:defRPr/>
            </a:pPr>
            <a:r>
              <a:rPr lang="fr-FR"/>
              <a:t>.</a:t>
            </a:r>
            <a:endParaRPr lang="fr-FR"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941713755" name="Zone de texte 4"/>
          <p:cNvSpPr txBox="1"/>
          <p:nvPr/>
        </p:nvSpPr>
        <p:spPr bwMode="auto">
          <a:xfrm>
            <a:off x="2765050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Score</a:t>
            </a:r>
            <a:endParaRPr lang="fr-FR" sz="1400"/>
          </a:p>
        </p:txBody>
      </p:sp>
      <p:sp>
        <p:nvSpPr>
          <p:cNvPr id="299271613" name="Zone de texte 5"/>
          <p:cNvSpPr txBox="1"/>
          <p:nvPr/>
        </p:nvSpPr>
        <p:spPr bwMode="auto">
          <a:xfrm>
            <a:off x="3691515" y="1127758"/>
            <a:ext cx="716278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Timer</a:t>
            </a:r>
            <a:endParaRPr lang="fr-FR" sz="1400"/>
          </a:p>
        </p:txBody>
      </p:sp>
      <p:sp>
        <p:nvSpPr>
          <p:cNvPr id="1323586598" name="Zone de texte 5"/>
          <p:cNvSpPr txBox="1"/>
          <p:nvPr/>
        </p:nvSpPr>
        <p:spPr bwMode="auto">
          <a:xfrm flipH="0" flipV="0">
            <a:off x="2490781" y="470225"/>
            <a:ext cx="3403967" cy="295848"/>
          </a:xfrm>
          <a:prstGeom prst="rect">
            <a:avLst/>
          </a:prstGeom>
          <a:noFill/>
          <a:ln w="63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wrap="square" rtlCol="0">
            <a:noAutofit/>
          </a:bodyPr>
          <a:p>
            <a:pPr algn="l">
              <a:defRPr/>
            </a:pPr>
            <a:r>
              <a:rPr lang="fr-FR" sz="1400" b="1">
                <a:solidFill>
                  <a:srgbClr val="000ABF"/>
                </a:solidFill>
              </a:rPr>
              <a:t>Page JEU</a:t>
            </a:r>
            <a:r>
              <a:rPr lang="fr-FR" sz="1400" b="1"/>
              <a:t> </a:t>
            </a:r>
            <a:r>
              <a:rPr lang="fr-FR" sz="1400" b="1">
                <a:solidFill>
                  <a:srgbClr val="7030A0"/>
                </a:solidFill>
              </a:rPr>
              <a:t> _ avancée</a:t>
            </a:r>
            <a:r>
              <a:rPr lang="fr-FR" sz="1400"/>
              <a:t> </a:t>
            </a:r>
            <a:r>
              <a:rPr lang="fr-FR" sz="1400">
                <a:solidFill>
                  <a:srgbClr val="7030A0"/>
                </a:solidFill>
              </a:rPr>
              <a:t>V3 _ jeu</a:t>
            </a:r>
            <a:endParaRPr lang="fr-FR" sz="1400"/>
          </a:p>
        </p:txBody>
      </p:sp>
      <p:sp>
        <p:nvSpPr>
          <p:cNvPr id="223546748" name="Zone de texte 5"/>
          <p:cNvSpPr txBox="1"/>
          <p:nvPr/>
        </p:nvSpPr>
        <p:spPr bwMode="auto">
          <a:xfrm>
            <a:off x="4560193" y="1127758"/>
            <a:ext cx="716277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Pause</a:t>
            </a:r>
            <a:endParaRPr lang="fr-FR" sz="1400"/>
          </a:p>
        </p:txBody>
      </p:sp>
      <p:sp>
        <p:nvSpPr>
          <p:cNvPr id="657621644" name="Zone de texte 5"/>
          <p:cNvSpPr txBox="1"/>
          <p:nvPr/>
        </p:nvSpPr>
        <p:spPr bwMode="auto">
          <a:xfrm flipH="0" flipV="0">
            <a:off x="10676709" y="1021079"/>
            <a:ext cx="892790" cy="518158"/>
          </a:xfrm>
          <a:prstGeom prst="rect">
            <a:avLst/>
          </a:prstGeom>
          <a:solidFill>
            <a:srgbClr val="10EEC2"/>
          </a:solidFill>
        </p:spPr>
        <p:txBody>
          <a:bodyPr wrap="square" rtlCol="0">
            <a:noAutofit/>
          </a:bodyPr>
          <a:p>
            <a:pPr>
              <a:defRPr/>
            </a:pPr>
            <a:r>
              <a:rPr lang="fr-FR" sz="1400"/>
              <a:t>Retour Accueil</a:t>
            </a:r>
            <a:endParaRPr lang="fr-FR" sz="1400"/>
          </a:p>
        </p:txBody>
      </p:sp>
      <p:sp>
        <p:nvSpPr>
          <p:cNvPr id="1886819691" name=""/>
          <p:cNvSpPr/>
          <p:nvPr/>
        </p:nvSpPr>
        <p:spPr bwMode="auto">
          <a:xfrm flipH="0" flipV="0">
            <a:off x="322623" y="564248"/>
            <a:ext cx="746124" cy="6984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42438347" name=""/>
          <p:cNvSpPr/>
          <p:nvPr/>
        </p:nvSpPr>
        <p:spPr bwMode="auto">
          <a:xfrm rot="13478958" flipH="0" flipV="0">
            <a:off x="452624" y="570034"/>
            <a:ext cx="466741" cy="444913"/>
          </a:xfrm>
          <a:prstGeom prst="halfFrame">
            <a:avLst>
              <a:gd name="adj1" fmla="val 14924"/>
              <a:gd name="adj2" fmla="val 170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6105634" name=""/>
          <p:cNvSpPr txBox="1"/>
          <p:nvPr/>
        </p:nvSpPr>
        <p:spPr bwMode="auto">
          <a:xfrm flipH="0" flipV="0">
            <a:off x="767712" y="925192"/>
            <a:ext cx="242442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bg1"/>
                </a:solidFill>
              </a:rPr>
              <a:t>31</a:t>
            </a:r>
            <a:endParaRPr sz="20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638967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5508502"/>
          </a:xfrm>
          <a:prstGeom prst="rect">
            <a:avLst/>
          </a:prstGeom>
          <a:solidFill>
            <a:schemeClr val="accent1"/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fr-FR">
                <a:solidFill>
                  <a:srgbClr val="002060"/>
                </a:solidFill>
              </a:rPr>
              <a:t>Image fond</a:t>
            </a:r>
            <a:endParaRPr lang="fr-FR"/>
          </a:p>
        </p:txBody>
      </p:sp>
      <p:sp>
        <p:nvSpPr>
          <p:cNvPr id="708852853" name="Subtitle 2"/>
          <p:cNvSpPr>
            <a:spLocks noGrp="1"/>
          </p:cNvSpPr>
          <p:nvPr>
            <p:ph type="subTitle" idx="1"/>
          </p:nvPr>
        </p:nvSpPr>
        <p:spPr bwMode="auto">
          <a:xfrm>
            <a:off x="2769576" y="1776045"/>
            <a:ext cx="1591817" cy="2253761"/>
          </a:xfrm>
          <a:prstGeom prst="rect">
            <a:avLst/>
          </a:prstGeom>
          <a:solidFill>
            <a:srgbClr val="18AB5A"/>
          </a:solidFill>
        </p:spPr>
        <p:txBody>
          <a:bodyPr/>
          <a:lstStyle/>
          <a:p>
            <a:pPr>
              <a:defRPr/>
            </a:pPr>
            <a:r>
              <a:rPr lang="fr-FR"/>
              <a:t>Objet</a:t>
            </a:r>
            <a:endParaRPr lang="fr-FR"/>
          </a:p>
          <a:p>
            <a:pPr>
              <a:defRPr/>
            </a:pPr>
            <a:r>
              <a:rPr lang="fr-FR"/>
              <a:t>mobile</a:t>
            </a:r>
            <a:endParaRPr lang="fr-FR"/>
          </a:p>
        </p:txBody>
      </p:sp>
      <p:sp>
        <p:nvSpPr>
          <p:cNvPr id="1426851333" name="Zone de texte 1838115843"/>
          <p:cNvSpPr txBox="1"/>
          <p:nvPr/>
        </p:nvSpPr>
        <p:spPr bwMode="auto">
          <a:xfrm>
            <a:off x="1833604" y="4029806"/>
            <a:ext cx="8318576" cy="2560679"/>
          </a:xfrm>
          <a:prstGeom prst="rect">
            <a:avLst/>
          </a:prstGeom>
          <a:solidFill>
            <a:srgbClr val="FFFF00">
              <a:alpha val="31998"/>
            </a:srgb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image avant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.</a:t>
            </a:r>
            <a:endParaRPr/>
          </a:p>
        </p:txBody>
      </p:sp>
      <p:sp>
        <p:nvSpPr>
          <p:cNvPr id="1146657789" name=""/>
          <p:cNvSpPr txBox="1"/>
          <p:nvPr/>
        </p:nvSpPr>
        <p:spPr bwMode="auto">
          <a:xfrm flipH="0" flipV="0">
            <a:off x="396029" y="290293"/>
            <a:ext cx="841269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Page Essai / Vrac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2012-12-03T06:56:00Z</dcterms:created>
  <dcterms:modified xsi:type="dcterms:W3CDTF">2025-07-03T23:02:20Z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8B1DAED4CA5E468E88EBEE451A96AACC_12</vt:lpwstr>
  </property>
  <property fmtid="{D5CDD505-2E9C-101B-9397-08002B2CF9AE}" pid="3" name="KSOProductBuildVer">
    <vt:lpwstr>1036-12.2.0.21546</vt:lpwstr>
  </property>
</Properties>
</file>