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ce Forget Brisson" userId="f5903714b16d040f" providerId="LiveId" clId="{EA908DD7-A86C-4E1D-B584-36B201C195B2}"/>
    <pc:docChg chg="modSld">
      <pc:chgData name="Laurence Forget Brisson" userId="f5903714b16d040f" providerId="LiveId" clId="{EA908DD7-A86C-4E1D-B584-36B201C195B2}" dt="2022-04-18T17:38:17.522" v="2" actId="20577"/>
      <pc:docMkLst>
        <pc:docMk/>
      </pc:docMkLst>
      <pc:sldChg chg="modSp mod">
        <pc:chgData name="Laurence Forget Brisson" userId="f5903714b16d040f" providerId="LiveId" clId="{EA908DD7-A86C-4E1D-B584-36B201C195B2}" dt="2022-04-18T17:38:17.522" v="2" actId="20577"/>
        <pc:sldMkLst>
          <pc:docMk/>
          <pc:sldMk cId="1061178507" sldId="258"/>
        </pc:sldMkLst>
        <pc:spChg chg="mod">
          <ac:chgData name="Laurence Forget Brisson" userId="f5903714b16d040f" providerId="LiveId" clId="{EA908DD7-A86C-4E1D-B584-36B201C195B2}" dt="2022-04-18T17:38:17.522" v="2" actId="20577"/>
          <ac:spMkLst>
            <pc:docMk/>
            <pc:sldMk cId="1061178507" sldId="258"/>
            <ac:spMk id="3" creationId="{869A0277-E1D4-46C0-ACED-9FD1C77178B8}"/>
          </ac:spMkLst>
        </pc:spChg>
      </pc:sldChg>
      <pc:sldChg chg="modSp mod">
        <pc:chgData name="Laurence Forget Brisson" userId="f5903714b16d040f" providerId="LiveId" clId="{EA908DD7-A86C-4E1D-B584-36B201C195B2}" dt="2022-04-18T17:38:10.578" v="1" actId="14100"/>
        <pc:sldMkLst>
          <pc:docMk/>
          <pc:sldMk cId="1242487362" sldId="259"/>
        </pc:sldMkLst>
        <pc:spChg chg="mod">
          <ac:chgData name="Laurence Forget Brisson" userId="f5903714b16d040f" providerId="LiveId" clId="{EA908DD7-A86C-4E1D-B584-36B201C195B2}" dt="2022-04-18T17:38:10.578" v="1" actId="14100"/>
          <ac:spMkLst>
            <pc:docMk/>
            <pc:sldMk cId="1242487362" sldId="259"/>
            <ac:spMk id="2" creationId="{394AAB8E-82FC-4F4A-87D6-F0EC6D390E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FCAD6-1C03-4A36-B61C-585A92DA0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184927-197A-4661-B056-47D30AE0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8899C9-CBA6-4F04-B65D-251CF696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B5F4B-18A2-494B-91AB-D84C58E6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06C789-EC85-4721-AA8D-0218A5C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931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42B9F-0D5B-4AAC-8CC4-1BB1799C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D14989-490B-4BAE-97E5-297662DCE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BEFD0A-E6ED-4B89-9CC8-EA9B5788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3FF049-683F-4C49-B8C1-1A59AA33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8F58A-5E32-4B19-97CD-767DE64D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146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6A5B5D-2364-4648-8013-B6A319204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4B2183-8103-4388-8F2E-7F6DE2C87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3B5089-AD39-4764-903A-804F64BD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7890B-9C5E-44C1-ABFE-2CBB57D9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7B5CD0-4DC3-4154-A191-AEF42411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70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4040C-CBC0-4449-B01A-410CFBD7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D18A8-34B3-4803-A5DE-A87F0DF5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A183EE-C614-4951-8B81-F55312AD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90EF3-65A9-4AB3-9A4F-38FF87B5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EBD2A-27EC-4C82-82EC-97D0BCCB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690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90152-C2A1-4E1B-9031-F74A5945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5DFA86-C33A-4CD6-ABDF-29D22590B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4226E-E557-4600-A4F7-B0272D0D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3E0FC-FC5B-435C-ACA6-474F5B6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06564E-E468-4A7B-BD32-DFBC6BFE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229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4AB0C-3A69-459B-AF7F-15358CFC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64E85F-5A57-4B6B-AE0C-7BA1A5950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E178F-13D6-41BC-AAE5-6E2B8F9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F78AA7-5004-48C8-94D5-CABE25B1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32D0D2-1025-4470-9503-98D0579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C48E0-D333-4FEC-8214-F8B9669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060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DEB86-F219-48F0-931D-04D23A63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71732D-4373-4D36-9A2E-6257D4631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EF7AB2-A6DC-437A-AF23-B9DB9E1A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2D101F-D8EA-445F-BD72-39DE3A2BA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1275AC-FE47-40BA-A42B-CE4140B57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0647F3-8A96-4D22-915C-3232CED8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12A3CC-0B79-41F6-8796-5EF6A536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82703D-127C-4E10-A47D-A03AA3E3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62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67AC9-36CE-4BBC-BABB-FFED59A5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738194-F570-461E-8FC8-51315196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A179F4-5EFA-4975-A0F5-EAC5E3B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749162-B202-4C31-9961-B9686EC6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753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1ABF03-12AC-4AAF-82CC-2F01857A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92D2BD-1291-4345-917B-4701F174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3F17E-0045-45C8-93E2-C29BFA06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726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ECC2E-D5FB-48B6-AA20-7F2DDE0F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8A528-61DA-46B0-AE91-B82FAC519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3AD7B7-96CC-4A61-8331-69D55D052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675AF8-5568-4DCA-8A1D-0D6D13AD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0DDBF3-838E-4E72-A977-F37C9D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8978AF-5A50-4D6D-A585-52002415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473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54988-64B8-47D3-9F93-C971AB77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4C329F-3222-42A8-B239-CBCCE6A51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12100B-1794-450C-926B-69A139429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8B6037-1A68-4E33-BF1D-E2D22D2C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FA931D-A1DE-430C-88BD-DA5F6BF7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1FDA7-684C-4E70-B7FD-A95D9296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757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D29E4E-B27E-496A-B845-F13DD0A2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10582-3229-47E7-A4B8-FA11B255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8C69A2-4BB3-4AD2-B3AB-4363E19B2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69D5-7D53-402B-A0C2-53A659B2A8C5}" type="datetimeFigureOut">
              <a:rPr lang="fr-CA" smtClean="0"/>
              <a:t>17/04/22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5F64A5-FD01-4D7C-9A81-B37F2E546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6E59-A366-434E-826D-9619F27C1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8C052-6636-4743-B630-2E8F5474FC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501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Skier's Guide to Whitefish, Montana | POWDER Magazine">
            <a:extLst>
              <a:ext uri="{FF2B5EF4-FFF2-40B4-BE49-F238E27FC236}">
                <a16:creationId xmlns:a16="http://schemas.microsoft.com/office/drawing/2014/main" id="{9D0AA8D1-3268-4ABB-B8DC-21F3EDA1D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5" r="12810" b="714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73A397-A518-4095-B772-6B99F19B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fr-CA" sz="4800" b="1" dirty="0" err="1"/>
              <a:t>Guided</a:t>
            </a:r>
            <a:r>
              <a:rPr lang="fr-CA" sz="4800" b="1" dirty="0"/>
              <a:t> </a:t>
            </a:r>
            <a:r>
              <a:rPr lang="fr-CA" sz="4800" b="1" dirty="0" err="1"/>
              <a:t>Capstone</a:t>
            </a:r>
            <a:r>
              <a:rPr lang="fr-CA" sz="4800" b="1" dirty="0"/>
              <a:t> Project Report </a:t>
            </a:r>
            <a:br>
              <a:rPr lang="fr-CA" sz="4800" b="1" dirty="0"/>
            </a:br>
            <a:r>
              <a:rPr lang="fr-CA" sz="4800" b="1" dirty="0"/>
              <a:t>– </a:t>
            </a:r>
            <a:br>
              <a:rPr lang="fr-CA" sz="4800" b="1" dirty="0"/>
            </a:br>
            <a:r>
              <a:rPr lang="fr-CA" sz="4800" b="1" dirty="0"/>
              <a:t>Big </a:t>
            </a:r>
            <a:r>
              <a:rPr lang="fr-CA" sz="4800" b="1" dirty="0" err="1"/>
              <a:t>Mountain</a:t>
            </a:r>
            <a:r>
              <a:rPr lang="fr-CA" sz="4800" b="1" dirty="0"/>
              <a:t> </a:t>
            </a:r>
            <a:r>
              <a:rPr lang="fr-CA" sz="4800" b="1" dirty="0" err="1"/>
              <a:t>Resort</a:t>
            </a:r>
            <a:endParaRPr lang="fr-CA" sz="48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7BDCFC-A56B-4D55-91CF-6EE601939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CA" sz="2000" dirty="0"/>
              <a:t>By Laurence Forget Brisson</a:t>
            </a:r>
          </a:p>
          <a:p>
            <a:pPr algn="l"/>
            <a:r>
              <a:rPr lang="fr-CA" sz="2000" dirty="0" err="1"/>
              <a:t>Presented</a:t>
            </a:r>
            <a:r>
              <a:rPr lang="fr-CA" sz="2000" dirty="0"/>
              <a:t> to Ricardo D. Alanis-</a:t>
            </a:r>
            <a:r>
              <a:rPr lang="fr-CA" sz="2000" dirty="0" err="1"/>
              <a:t>Tamez</a:t>
            </a:r>
            <a:endParaRPr lang="fr-CA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4FBECE9-E61E-4CB7-93F5-47E077A76388}"/>
              </a:ext>
            </a:extLst>
          </p:cNvPr>
          <p:cNvSpPr txBox="1"/>
          <p:nvPr/>
        </p:nvSpPr>
        <p:spPr>
          <a:xfrm>
            <a:off x="7067550" y="6550213"/>
            <a:ext cx="6134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b="1" dirty="0">
                <a:solidFill>
                  <a:schemeClr val="accent5">
                    <a:lumMod val="50000"/>
                  </a:schemeClr>
                </a:solidFill>
              </a:rPr>
              <a:t>https://www.powder.com/resort-guide/2019-whitefish-montana/</a:t>
            </a:r>
          </a:p>
        </p:txBody>
      </p:sp>
    </p:spTree>
    <p:extLst>
      <p:ext uri="{BB962C8B-B14F-4D97-AF65-F5344CB8AC3E}">
        <p14:creationId xmlns:p14="http://schemas.microsoft.com/office/powerpoint/2010/main" val="175078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D7009-312F-403F-8F39-829ADE47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629266"/>
            <a:ext cx="4029074" cy="1622321"/>
          </a:xfrm>
        </p:spPr>
        <p:txBody>
          <a:bodyPr>
            <a:normAutofit/>
          </a:bodyPr>
          <a:lstStyle/>
          <a:p>
            <a:r>
              <a:rPr lang="fr-CA" b="1" dirty="0"/>
              <a:t>Big </a:t>
            </a:r>
            <a:r>
              <a:rPr lang="fr-CA" b="1" dirty="0" err="1"/>
              <a:t>Mountain</a:t>
            </a:r>
            <a:r>
              <a:rPr lang="fr-CA" b="1" dirty="0"/>
              <a:t> </a:t>
            </a:r>
            <a:r>
              <a:rPr lang="fr-CA" b="1" dirty="0" err="1"/>
              <a:t>Resort</a:t>
            </a:r>
            <a:r>
              <a:rPr lang="fr-CA" b="1" dirty="0"/>
              <a:t>, MT, USA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A0277-E1D4-46C0-ACED-9FD1C7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438400"/>
            <a:ext cx="4029073" cy="4191000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350,000 visitors per year;</a:t>
            </a:r>
          </a:p>
          <a:p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lifts, 2 T-bars and 1 magic carpet; </a:t>
            </a:r>
          </a:p>
          <a:p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investment: </a:t>
            </a:r>
            <a:r>
              <a:rPr lang="en-AU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AU" sz="2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chair lift</a:t>
            </a:r>
            <a:endParaRPr lang="en-A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in the increase of the operational costs by 1,540,000$ this season.</a:t>
            </a:r>
          </a:p>
          <a:p>
            <a:pPr marL="457200" lvl="1" indent="0">
              <a:buNone/>
            </a:pP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pricing strategy of the company needs to be adjusted to select a better value for the ticket price, aiming to maximize the capitalization of the facilities, according to the market.</a:t>
            </a:r>
            <a:endParaRPr lang="fr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CA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Whitefish Adds New Lift and Ski Terrain | First Tracks!! Online Ski Magazine">
            <a:extLst>
              <a:ext uri="{FF2B5EF4-FFF2-40B4-BE49-F238E27FC236}">
                <a16:creationId xmlns:a16="http://schemas.microsoft.com/office/drawing/2014/main" id="{21F72C96-EF82-4102-AF4C-6CD25C1B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743" y="807593"/>
            <a:ext cx="523956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30F752E-5223-4D00-9F96-C9FF6958836B}"/>
              </a:ext>
            </a:extLst>
          </p:cNvPr>
          <p:cNvSpPr txBox="1"/>
          <p:nvPr/>
        </p:nvSpPr>
        <p:spPr>
          <a:xfrm>
            <a:off x="5795743" y="5542845"/>
            <a:ext cx="5239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CA" sz="1400" b="1" dirty="0"/>
              <a:t>https://www.firsttracksonline.com/2014/11/06/whitefish-adds-new-lift-and-ski-terrain/</a:t>
            </a:r>
          </a:p>
        </p:txBody>
      </p:sp>
    </p:spTree>
    <p:extLst>
      <p:ext uri="{BB962C8B-B14F-4D97-AF65-F5344CB8AC3E}">
        <p14:creationId xmlns:p14="http://schemas.microsoft.com/office/powerpoint/2010/main" val="10611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3A394-BAF9-4FA4-B056-2E7BD4D1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629266"/>
            <a:ext cx="4099288" cy="1622321"/>
          </a:xfrm>
        </p:spPr>
        <p:txBody>
          <a:bodyPr>
            <a:normAutofit/>
          </a:bodyPr>
          <a:lstStyle/>
          <a:p>
            <a:r>
              <a:rPr lang="fr-CA" b="1" dirty="0" err="1"/>
              <a:t>Problem</a:t>
            </a:r>
            <a:r>
              <a:rPr lang="fr-CA" b="1" dirty="0"/>
              <a:t> identification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A27B9-6C6E-496C-9857-B6339DE01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2438400"/>
            <a:ext cx="4099288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CA" sz="23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specific problem to answer by this work:</a:t>
            </a:r>
          </a:p>
          <a:p>
            <a:pPr marL="0" indent="0">
              <a:lnSpc>
                <a:spcPct val="16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CA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“What are the options for Big Mountain Resort to adjust their pricing strategy in order to increase the capitalization rate and absorb the investment of a new chair lift (1,540,000$) this season?”</a:t>
            </a:r>
            <a:endParaRPr lang="fr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CA" sz="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itefish Mountain Resort - SkiMap.org">
            <a:extLst>
              <a:ext uri="{FF2B5EF4-FFF2-40B4-BE49-F238E27FC236}">
                <a16:creationId xmlns:a16="http://schemas.microsoft.com/office/drawing/2014/main" id="{4851FD6E-FF0B-4C08-8D24-D95BCDC8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207749"/>
            <a:ext cx="6019331" cy="44392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E9E77BE-89B8-4F08-BD29-D859633D7EEE}"/>
              </a:ext>
            </a:extLst>
          </p:cNvPr>
          <p:cNvSpPr txBox="1"/>
          <p:nvPr/>
        </p:nvSpPr>
        <p:spPr>
          <a:xfrm>
            <a:off x="8363095" y="5339228"/>
            <a:ext cx="3062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b="1" dirty="0"/>
              <a:t>https://skimap.org/skiAreas/view/367</a:t>
            </a:r>
          </a:p>
        </p:txBody>
      </p:sp>
    </p:spTree>
    <p:extLst>
      <p:ext uri="{BB962C8B-B14F-4D97-AF65-F5344CB8AC3E}">
        <p14:creationId xmlns:p14="http://schemas.microsoft.com/office/powerpoint/2010/main" val="83081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AAB8E-82FC-4F4A-87D6-F0EC6D39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9" y="629266"/>
            <a:ext cx="7178965" cy="1676603"/>
          </a:xfrm>
        </p:spPr>
        <p:txBody>
          <a:bodyPr>
            <a:normAutofit/>
          </a:bodyPr>
          <a:lstStyle/>
          <a:p>
            <a:r>
              <a:rPr lang="fr-CA" b="1" dirty="0" err="1"/>
              <a:t>Recommendation</a:t>
            </a:r>
            <a:r>
              <a:rPr lang="fr-CA" b="1" dirty="0"/>
              <a:t> and key </a:t>
            </a:r>
            <a:r>
              <a:rPr lang="fr-CA" b="1" dirty="0" err="1"/>
              <a:t>findings</a:t>
            </a:r>
            <a:endParaRPr lang="fr-CA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82F7CF-010B-49AB-BB2D-F299061DFA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364" y="1303894"/>
            <a:ext cx="3113280" cy="4250212"/>
          </a:xfrm>
          <a:prstGeom prst="rect">
            <a:avLst/>
          </a:prstGeom>
          <a:noFill/>
          <a:effectLst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EB5C3A-7EE9-416E-8A5F-9A8BBB4E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9" y="2438400"/>
            <a:ext cx="7267575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Assuming </a:t>
            </a:r>
            <a:r>
              <a:rPr lang="en-CA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350,000 visitors</a:t>
            </a: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the season and visitors skiing for </a:t>
            </a:r>
            <a:r>
              <a:rPr lang="en-CA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days</a:t>
            </a: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of different scenarios - Some results: </a:t>
            </a: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Closing one run makes no difference but closing 2 and 3 runs successively reduces support for ticket price or revenue. Closing 4 and 5 runs have the same impact than closing 3 runs, but increasing the closures down to 6 or more leads to a large drop in revenue.</a:t>
            </a: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the vertical drop by adding a run to a point 150 feet lower down, this requiring the installation of an additional chair lift to bring skiers back up, without additional snow making coverage support an increase of 1.99$ for ticket price. Over a season, this could lead to a profit of </a:t>
            </a:r>
            <a:r>
              <a:rPr lang="en-C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3,474,638$.</a:t>
            </a: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Doing the same modification as 2), but adding 2 acres of snow making cover don’t lead to an increase in profit.</a:t>
            </a: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the longest run by 0.2 mile to boast 3.5 miles length, requiring an additional snow making coverage of 4 acres, don’t leas to an increase in profit.</a:t>
            </a:r>
          </a:p>
          <a:p>
            <a:pPr marL="0" indent="0" algn="ctr">
              <a:spcAft>
                <a:spcPts val="800"/>
              </a:spcAft>
              <a:buNone/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upgrade instead of downgrading, </a:t>
            </a: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 2</a:t>
            </a: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would be support here. Considering that an increase of 14.87 ± 10.39$ is suggested by modeling, </a:t>
            </a: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1.99$ could be considered as a minimum increase to account for the investment of a new chairlift</a:t>
            </a: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C65FAC-CC9C-426F-AB69-B77D94DF2A3F}"/>
              </a:ext>
            </a:extLst>
          </p:cNvPr>
          <p:cNvSpPr txBox="1"/>
          <p:nvPr/>
        </p:nvSpPr>
        <p:spPr>
          <a:xfrm>
            <a:off x="487896" y="5791511"/>
            <a:ext cx="3666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 err="1"/>
              <a:t>Please</a:t>
            </a:r>
            <a:r>
              <a:rPr lang="fr-CA" sz="1400" dirty="0"/>
              <a:t> </a:t>
            </a:r>
            <a:r>
              <a:rPr lang="fr-CA" sz="1400" dirty="0" err="1"/>
              <a:t>refer</a:t>
            </a:r>
            <a:r>
              <a:rPr lang="fr-CA" sz="1400" dirty="0"/>
              <a:t> to the report for the figures </a:t>
            </a:r>
            <a:r>
              <a:rPr lang="fr-CA" sz="1400" dirty="0" err="1"/>
              <a:t>details</a:t>
            </a:r>
            <a:r>
              <a:rPr lang="fr-CA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248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6C15A-0689-4369-A3C1-DAF3ED92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629266"/>
            <a:ext cx="4238625" cy="1622321"/>
          </a:xfrm>
        </p:spPr>
        <p:txBody>
          <a:bodyPr>
            <a:noAutofit/>
          </a:bodyPr>
          <a:lstStyle/>
          <a:p>
            <a:r>
              <a:rPr lang="fr-CA" b="1" dirty="0"/>
              <a:t>Modeling </a:t>
            </a:r>
            <a:r>
              <a:rPr lang="fr-CA" b="1" dirty="0" err="1"/>
              <a:t>results</a:t>
            </a:r>
            <a:r>
              <a:rPr lang="fr-CA" b="1" dirty="0"/>
              <a:t> and </a:t>
            </a:r>
            <a:r>
              <a:rPr lang="fr-CA" b="1" dirty="0" err="1"/>
              <a:t>analysis</a:t>
            </a:r>
            <a:endParaRPr lang="fr-CA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D6930C-8CDD-F01F-6B5F-AA486B49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438400"/>
            <a:ext cx="398201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Target variable: Ticket price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Enclosed under “</a:t>
            </a:r>
            <a:r>
              <a:rPr lang="en-US" sz="1600" dirty="0" err="1"/>
              <a:t>AdultWeekday</a:t>
            </a:r>
            <a:r>
              <a:rPr lang="en-US" sz="1600" dirty="0"/>
              <a:t>” and “</a:t>
            </a:r>
            <a:r>
              <a:rPr lang="en-US" sz="1600" dirty="0" err="1"/>
              <a:t>AdultWeekend</a:t>
            </a:r>
            <a:r>
              <a:rPr lang="en-US" sz="1600" dirty="0"/>
              <a:t>” variables.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“</a:t>
            </a:r>
            <a:r>
              <a:rPr lang="en-US" sz="1600" dirty="0" err="1"/>
              <a:t>AdultWeekend</a:t>
            </a:r>
            <a:r>
              <a:rPr lang="en-US" sz="1600" dirty="0"/>
              <a:t>” less affected by missing value and favored for the analysis.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Exploration of trends in the variable.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Mean of ticket price by states.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PCA.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Correlation indicators.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D51C7BE-B451-4BC1-BB0D-DF617470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933" y="807593"/>
            <a:ext cx="593718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501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30C53-82D3-47FF-AB1B-838436E4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629266"/>
            <a:ext cx="4152900" cy="1622321"/>
          </a:xfrm>
        </p:spPr>
        <p:txBody>
          <a:bodyPr>
            <a:normAutofit/>
          </a:bodyPr>
          <a:lstStyle/>
          <a:p>
            <a:r>
              <a:rPr lang="fr-CA" b="1" dirty="0"/>
              <a:t>PCA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615972-B841-4E96-AA69-CE939BF3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4" y="2438400"/>
            <a:ext cx="421957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2 first components seem to account for over 75% of the variance and the first 4 components account for over 95%. </a:t>
            </a:r>
          </a:p>
          <a:p>
            <a:pPr marL="0" indent="0">
              <a:buNone/>
            </a:pPr>
            <a:endParaRPr lang="fr-CA" sz="2000" dirty="0"/>
          </a:p>
          <a:p>
            <a:pPr marL="0" indent="0">
              <a:buNone/>
            </a:pPr>
            <a:r>
              <a:rPr lang="fr-CA" sz="2000" dirty="0"/>
              <a:t>PCA </a:t>
            </a:r>
            <a:r>
              <a:rPr lang="fr-CA" sz="2000" dirty="0" err="1"/>
              <a:t>results</a:t>
            </a:r>
            <a:r>
              <a:rPr lang="fr-CA" sz="2000" dirty="0"/>
              <a:t> </a:t>
            </a:r>
            <a:r>
              <a:rPr lang="fr-CA" sz="2000" dirty="0" err="1"/>
              <a:t>could</a:t>
            </a:r>
            <a:r>
              <a:rPr lang="fr-CA" sz="2000" dirty="0"/>
              <a:t> </a:t>
            </a:r>
            <a:r>
              <a:rPr lang="fr-CA" sz="2000" dirty="0" err="1"/>
              <a:t>be</a:t>
            </a:r>
            <a:r>
              <a:rPr lang="fr-CA" sz="2000" dirty="0"/>
              <a:t> </a:t>
            </a:r>
            <a:r>
              <a:rPr lang="fr-CA" sz="2000" dirty="0" err="1"/>
              <a:t>used</a:t>
            </a:r>
            <a:r>
              <a:rPr lang="fr-CA" sz="2000" dirty="0"/>
              <a:t> to have more insights </a:t>
            </a:r>
            <a:r>
              <a:rPr lang="fr-CA" sz="2000" dirty="0" err="1"/>
              <a:t>into</a:t>
            </a:r>
            <a:r>
              <a:rPr lang="fr-CA" sz="2000" dirty="0"/>
              <a:t> the </a:t>
            </a:r>
            <a:r>
              <a:rPr lang="fr-CA" sz="2000" dirty="0" err="1"/>
              <a:t>market</a:t>
            </a:r>
            <a:r>
              <a:rPr lang="fr-CA" sz="2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/>
              <a:t>Do Vermont, New </a:t>
            </a:r>
            <a:r>
              <a:rPr lang="fr-CA" sz="1600" dirty="0" err="1"/>
              <a:t>Hamshire</a:t>
            </a:r>
            <a:r>
              <a:rPr lang="fr-CA" sz="1600" dirty="0"/>
              <a:t>, New York, Colorado, Michigan and California </a:t>
            </a:r>
            <a:r>
              <a:rPr lang="fr-CA" sz="1600" dirty="0" err="1"/>
              <a:t>should</a:t>
            </a:r>
            <a:r>
              <a:rPr lang="fr-CA" sz="1600" dirty="0"/>
              <a:t> </a:t>
            </a:r>
            <a:r>
              <a:rPr lang="fr-CA" sz="1600" dirty="0" err="1"/>
              <a:t>be</a:t>
            </a:r>
            <a:r>
              <a:rPr lang="fr-CA" sz="1600" dirty="0"/>
              <a:t> </a:t>
            </a:r>
            <a:r>
              <a:rPr lang="fr-CA" sz="1600" dirty="0" err="1"/>
              <a:t>included</a:t>
            </a:r>
            <a:r>
              <a:rPr lang="fr-CA" sz="1600" dirty="0"/>
              <a:t> in the </a:t>
            </a:r>
            <a:r>
              <a:rPr lang="fr-CA" sz="1600" dirty="0" err="1"/>
              <a:t>same</a:t>
            </a:r>
            <a:r>
              <a:rPr lang="fr-CA" sz="1600" dirty="0"/>
              <a:t> </a:t>
            </a:r>
            <a:r>
              <a:rPr lang="fr-CA" sz="1600" dirty="0" err="1"/>
              <a:t>market</a:t>
            </a:r>
            <a:r>
              <a:rPr lang="fr-CA" sz="1600" dirty="0"/>
              <a:t> as Montana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sz="1600" dirty="0"/>
              <a:t>This </a:t>
            </a:r>
            <a:r>
              <a:rPr lang="fr-CA" sz="1600" dirty="0" err="1"/>
              <a:t>should</a:t>
            </a:r>
            <a:r>
              <a:rPr lang="fr-CA" sz="1600" dirty="0"/>
              <a:t> </a:t>
            </a:r>
            <a:r>
              <a:rPr lang="fr-CA" sz="1600" dirty="0" err="1"/>
              <a:t>be</a:t>
            </a:r>
            <a:r>
              <a:rPr lang="fr-CA" sz="1600" dirty="0"/>
              <a:t> the </a:t>
            </a:r>
            <a:r>
              <a:rPr lang="fr-CA" sz="1600" dirty="0" err="1"/>
              <a:t>subject</a:t>
            </a:r>
            <a:r>
              <a:rPr lang="fr-CA" sz="1600" dirty="0"/>
              <a:t> of </a:t>
            </a:r>
            <a:r>
              <a:rPr lang="fr-CA" sz="1600" dirty="0" err="1"/>
              <a:t>further</a:t>
            </a:r>
            <a:r>
              <a:rPr lang="fr-CA" sz="1600" dirty="0"/>
              <a:t> </a:t>
            </a:r>
            <a:r>
              <a:rPr lang="fr-CA" sz="1600" dirty="0" err="1"/>
              <a:t>work</a:t>
            </a:r>
            <a:r>
              <a:rPr lang="fr-CA" sz="16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035FA5-3327-4EBF-83E0-9D67545A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878013"/>
            <a:ext cx="6353556" cy="5098728"/>
          </a:xfrm>
          <a:prstGeom prst="rect">
            <a:avLst/>
          </a:prstGeom>
          <a:effectLst/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2EA8BC6-BD3F-456D-A7E1-F54FFB29B8A2}"/>
              </a:ext>
            </a:extLst>
          </p:cNvPr>
          <p:cNvSpPr/>
          <p:nvPr/>
        </p:nvSpPr>
        <p:spPr>
          <a:xfrm>
            <a:off x="8321963" y="3962400"/>
            <a:ext cx="628073" cy="4987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30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1BE883-46B4-412C-B6C3-88A2FF74B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9B1629-BC9A-4AEF-9615-C85F5240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fr-CA" b="1" dirty="0" err="1"/>
              <a:t>Heat</a:t>
            </a:r>
            <a:r>
              <a:rPr lang="fr-CA" b="1" dirty="0"/>
              <a:t> </a:t>
            </a:r>
            <a:r>
              <a:rPr lang="fr-CA" b="1" dirty="0" err="1"/>
              <a:t>map</a:t>
            </a:r>
            <a:endParaRPr lang="fr-CA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692AA3-C3E6-4E27-87C9-DF1341626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239"/>
          <a:stretch/>
        </p:blipFill>
        <p:spPr bwMode="auto">
          <a:xfrm>
            <a:off x="520851" y="590550"/>
            <a:ext cx="6544463" cy="5655945"/>
          </a:xfrm>
          <a:prstGeom prst="rect">
            <a:avLst/>
          </a:prstGeom>
          <a:noFill/>
          <a:effectLst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CD42F2-196D-421E-9D86-FC0DF286F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“resorts_per_100kcapita” and “resorts_per_100ksq_mile” have a high correlation.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Ticket price is related to a lot of variables, including the number of chairs, the characteristics of the mountains, and the other facilities.</a:t>
            </a:r>
          </a:p>
        </p:txBody>
      </p:sp>
    </p:spTree>
    <p:extLst>
      <p:ext uri="{BB962C8B-B14F-4D97-AF65-F5344CB8AC3E}">
        <p14:creationId xmlns:p14="http://schemas.microsoft.com/office/powerpoint/2010/main" val="364243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BACDA-C00E-46C6-80E8-C8593194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629266"/>
            <a:ext cx="4239490" cy="1622321"/>
          </a:xfrm>
        </p:spPr>
        <p:txBody>
          <a:bodyPr>
            <a:normAutofit/>
          </a:bodyPr>
          <a:lstStyle/>
          <a:p>
            <a:r>
              <a:rPr lang="fr-CA" b="1" dirty="0" err="1"/>
              <a:t>Random</a:t>
            </a:r>
            <a:r>
              <a:rPr lang="fr-CA" b="1" dirty="0"/>
              <a:t> Forest and </a:t>
            </a:r>
            <a:r>
              <a:rPr lang="fr-CA" b="1" dirty="0" err="1"/>
              <a:t>linear</a:t>
            </a:r>
            <a:r>
              <a:rPr lang="fr-CA" b="1" dirty="0"/>
              <a:t>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DEF63B-6854-4B96-854C-462312C3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2438400"/>
            <a:ext cx="4239490" cy="414712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check the mean and median strategies for imputing missing values, with and without scaling.</a:t>
            </a:r>
          </a:p>
          <a:p>
            <a:pPr marL="0" indent="0">
              <a:buNone/>
            </a:pPr>
            <a:endParaRPr lang="en-C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Imputing with the median helps, but scaling the features does not.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inear model indicate that the top four dominant features related to ticket price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fastQuads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Making_ac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vertical_drop</a:t>
            </a:r>
            <a:endParaRPr lang="fr-CA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0EA93-0D7C-4D2C-87DB-847C2D3B4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012121"/>
            <a:ext cx="6019331" cy="483051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4910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764E2-B946-4EB4-811C-91A70467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309" y="629266"/>
            <a:ext cx="4230255" cy="1676603"/>
          </a:xfrm>
        </p:spPr>
        <p:txBody>
          <a:bodyPr>
            <a:normAutofit/>
          </a:bodyPr>
          <a:lstStyle/>
          <a:p>
            <a:r>
              <a:rPr lang="fr-CA" b="1" dirty="0" err="1"/>
              <a:t>Summary</a:t>
            </a:r>
            <a:r>
              <a:rPr lang="fr-CA" b="1" dirty="0"/>
              <a:t> and conclusion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Whitefish High Alpine Adventure - Glacier National Park Vacation Packages -  AllTrips">
            <a:extLst>
              <a:ext uri="{FF2B5EF4-FFF2-40B4-BE49-F238E27FC236}">
                <a16:creationId xmlns:a16="http://schemas.microsoft.com/office/drawing/2014/main" id="{8937EAA2-7ED7-450D-B25A-4EE69974E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3"/>
          <a:stretch/>
        </p:blipFill>
        <p:spPr bwMode="auto">
          <a:xfrm>
            <a:off x="561594" y="1015338"/>
            <a:ext cx="6429756" cy="48273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CCDDD-5B67-4038-BA7C-9AD3FD08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309" y="2438400"/>
            <a:ext cx="4230254" cy="425796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modelled price for Big Mountain is 95.87$, while the actual price is 81.00$.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Big Mountain resort seems to be charging much less that what is predicted.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1.99$ could be considered as a minimum increase.</a:t>
            </a:r>
          </a:p>
          <a:p>
            <a:r>
              <a:rPr lang="en-US" sz="1800" dirty="0"/>
              <a:t>For thought: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Possibility that ticket prices of other resorts may also be biased?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Possible variation of ticket price throughout the week?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Should we model the operational cost increase (or variation) as a function of visitor traffic, considering the investment of a new chairlift.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Should we modulate the modeled ticket price for Big Mountain according to a more defined market?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Should we test the ability to pay of the visitors?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4917D2-D803-40C7-8DCE-7AE721B5ADF5}"/>
              </a:ext>
            </a:extLst>
          </p:cNvPr>
          <p:cNvSpPr txBox="1"/>
          <p:nvPr/>
        </p:nvSpPr>
        <p:spPr>
          <a:xfrm>
            <a:off x="561594" y="556566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b="1" dirty="0">
                <a:solidFill>
                  <a:schemeClr val="bg1"/>
                </a:solidFill>
              </a:rPr>
              <a:t>https://www.allglacier.com/packages/view/whitefish-high-alpine-adventure</a:t>
            </a:r>
          </a:p>
        </p:txBody>
      </p:sp>
    </p:spTree>
    <p:extLst>
      <p:ext uri="{BB962C8B-B14F-4D97-AF65-F5344CB8AC3E}">
        <p14:creationId xmlns:p14="http://schemas.microsoft.com/office/powerpoint/2010/main" val="803385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794</Words>
  <Application>Microsoft Office PowerPoint</Application>
  <PresentationFormat>Grand écran</PresentationFormat>
  <Paragraphs>65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Guided Capstone Project Report  –  Big Mountain Resort</vt:lpstr>
      <vt:lpstr>Big Mountain Resort, MT, USA</vt:lpstr>
      <vt:lpstr>Problem identification</vt:lpstr>
      <vt:lpstr>Recommendation and key findings</vt:lpstr>
      <vt:lpstr>Modeling results and analysis</vt:lpstr>
      <vt:lpstr>PCA</vt:lpstr>
      <vt:lpstr>Heat map</vt:lpstr>
      <vt:lpstr>Random Forest and linear model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 Report  –  Big Mountain Resort</dc:title>
  <dc:creator>Laurence Forget Brisson</dc:creator>
  <cp:lastModifiedBy>Laurence Forget Brisson</cp:lastModifiedBy>
  <cp:revision>1</cp:revision>
  <dcterms:created xsi:type="dcterms:W3CDTF">2022-04-18T03:57:50Z</dcterms:created>
  <dcterms:modified xsi:type="dcterms:W3CDTF">2022-04-18T17:38:21Z</dcterms:modified>
</cp:coreProperties>
</file>