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8" r:id="rId2"/>
    <p:sldId id="260" r:id="rId3"/>
    <p:sldId id="263" r:id="rId4"/>
    <p:sldId id="262" r:id="rId5"/>
  </p:sldIdLst>
  <p:sldSz cx="17340263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0DB"/>
    <a:srgbClr val="425469"/>
    <a:srgbClr val="A4E0F2"/>
    <a:srgbClr val="F8F8F8"/>
    <a:srgbClr val="175154"/>
    <a:srgbClr val="464646"/>
    <a:srgbClr val="2FA6AD"/>
    <a:srgbClr val="17242F"/>
    <a:srgbClr val="165155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99"/>
    <p:restoredTop sz="94712"/>
  </p:normalViewPr>
  <p:slideViewPr>
    <p:cSldViewPr snapToGrid="0">
      <p:cViewPr varScale="1">
        <p:scale>
          <a:sx n="81" d="100"/>
          <a:sy n="81" d="100"/>
        </p:scale>
        <p:origin x="216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061659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4173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8766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693385" y="1638300"/>
            <a:ext cx="13953493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93385" y="5041900"/>
            <a:ext cx="13953493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693385" y="6362700"/>
            <a:ext cx="13953493" cy="471924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693385" y="4259094"/>
            <a:ext cx="13953493" cy="62581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1266510" y="0"/>
            <a:ext cx="19873282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2162851" y="289100"/>
            <a:ext cx="13005201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693385" y="6718300"/>
            <a:ext cx="13953493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93385" y="8153400"/>
            <a:ext cx="13953493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693385" y="3225800"/>
            <a:ext cx="13953493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3018459" y="613834"/>
            <a:ext cx="16535905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270039" y="635000"/>
            <a:ext cx="7112217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39" y="4724400"/>
            <a:ext cx="7112217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5448466" y="2586567"/>
            <a:ext cx="12573384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270039" y="2590800"/>
            <a:ext cx="7112217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60432" y="9296400"/>
            <a:ext cx="410369" cy="348813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270039" y="1270000"/>
            <a:ext cx="14800185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8907205" y="5029200"/>
            <a:ext cx="8073244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8670131" y="889001"/>
            <a:ext cx="7823439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3166630" y="889000"/>
            <a:ext cx="15977088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30427585-9D32-4752-9BC2-B5BC6C0D7D25}"/>
              </a:ext>
            </a:extLst>
          </p:cNvPr>
          <p:cNvSpPr/>
          <p:nvPr userDrawn="1"/>
        </p:nvSpPr>
        <p:spPr>
          <a:xfrm>
            <a:off x="0" y="0"/>
            <a:ext cx="17340263" cy="97536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270039" y="254000"/>
            <a:ext cx="14800185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270039" y="2590800"/>
            <a:ext cx="14800185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60432" y="9296400"/>
            <a:ext cx="410369" cy="348813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rgbClr val="FFFFFF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Registries">
            <a:extLst>
              <a:ext uri="{FF2B5EF4-FFF2-40B4-BE49-F238E27FC236}">
                <a16:creationId xmlns:a16="http://schemas.microsoft.com/office/drawing/2014/main" id="{3927B2D4-88A1-4347-AB46-E33AFD8B1B22}"/>
              </a:ext>
            </a:extLst>
          </p:cNvPr>
          <p:cNvSpPr/>
          <p:nvPr/>
        </p:nvSpPr>
        <p:spPr>
          <a:xfrm>
            <a:off x="537805" y="2677602"/>
            <a:ext cx="16267750" cy="5726742"/>
          </a:xfrm>
          <a:prstGeom prst="roundRect">
            <a:avLst>
              <a:gd name="adj" fmla="val 7483"/>
            </a:avLst>
          </a:prstGeom>
          <a:solidFill>
            <a:srgbClr val="F2F2F2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44" name="Line"/>
          <p:cNvSpPr/>
          <p:nvPr/>
        </p:nvSpPr>
        <p:spPr>
          <a:xfrm>
            <a:off x="2098265" y="5191644"/>
            <a:ext cx="243782" cy="2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pPr>
              <a:defRPr b="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039890-6A13-EB4E-B77D-005EAD70187C}"/>
              </a:ext>
            </a:extLst>
          </p:cNvPr>
          <p:cNvSpPr txBox="1"/>
          <p:nvPr/>
        </p:nvSpPr>
        <p:spPr>
          <a:xfrm>
            <a:off x="15423134" y="1972590"/>
            <a:ext cx="10265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N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1E5930-E555-4347-AE77-0A4960BE1969}"/>
              </a:ext>
            </a:extLst>
          </p:cNvPr>
          <p:cNvSpPr txBox="1"/>
          <p:nvPr/>
        </p:nvSpPr>
        <p:spPr>
          <a:xfrm>
            <a:off x="16021010" y="2517713"/>
            <a:ext cx="10265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N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5F571990-44F2-864A-8134-AC92E794C45D}"/>
              </a:ext>
            </a:extLst>
          </p:cNvPr>
          <p:cNvGrpSpPr/>
          <p:nvPr/>
        </p:nvGrpSpPr>
        <p:grpSpPr>
          <a:xfrm>
            <a:off x="12802926" y="2962948"/>
            <a:ext cx="3418068" cy="5190987"/>
            <a:chOff x="10228718" y="2037697"/>
            <a:chExt cx="3418068" cy="5190987"/>
          </a:xfrm>
        </p:grpSpPr>
        <p:sp>
          <p:nvSpPr>
            <p:cNvPr id="146" name="Provider"/>
            <p:cNvSpPr/>
            <p:nvPr/>
          </p:nvSpPr>
          <p:spPr>
            <a:xfrm>
              <a:off x="10228718" y="2037697"/>
              <a:ext cx="3418068" cy="5190987"/>
            </a:xfrm>
            <a:prstGeom prst="roundRect">
              <a:avLst>
                <a:gd name="adj" fmla="val 4145"/>
              </a:avLst>
            </a:prstGeom>
            <a:solidFill>
              <a:schemeClr val="tx2">
                <a:lumMod val="20000"/>
                <a:lumOff val="80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r">
                <a:defRPr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Provider</a:t>
              </a:r>
            </a:p>
          </p:txBody>
        </p: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EEDC85DA-7E55-B847-A5AE-CAE896E12D59}"/>
                </a:ext>
              </a:extLst>
            </p:cNvPr>
            <p:cNvGrpSpPr/>
            <p:nvPr/>
          </p:nvGrpSpPr>
          <p:grpSpPr>
            <a:xfrm>
              <a:off x="12155286" y="2777920"/>
              <a:ext cx="1329522" cy="2880000"/>
              <a:chOff x="15347937" y="2777920"/>
              <a:chExt cx="1329522" cy="2880000"/>
            </a:xfrm>
          </p:grpSpPr>
          <p:sp>
            <p:nvSpPr>
              <p:cNvPr id="113" name="proxy"/>
              <p:cNvSpPr/>
              <p:nvPr/>
            </p:nvSpPr>
            <p:spPr>
              <a:xfrm>
                <a:off x="15347937" y="2777920"/>
                <a:ext cx="1329522" cy="2880000"/>
              </a:xfrm>
              <a:prstGeom prst="roundRect">
                <a:avLst>
                  <a:gd name="adj" fmla="val 6831"/>
                </a:avLst>
              </a:prstGeom>
              <a:solidFill>
                <a:schemeClr val="bg1">
                  <a:lumMod val="75000"/>
                </a:schemeClr>
              </a:solidFill>
              <a:ln w="12700" cap="flat">
                <a:noFill/>
                <a:prstDash val="solid"/>
                <a:miter lim="4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1700" b="0"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proxy</a:t>
                </a:r>
              </a:p>
            </p:txBody>
          </p:sp>
          <p:sp>
            <p:nvSpPr>
              <p:cNvPr id="114" name="interface1"/>
              <p:cNvSpPr/>
              <p:nvPr/>
            </p:nvSpPr>
            <p:spPr>
              <a:xfrm>
                <a:off x="15463753" y="3376607"/>
                <a:ext cx="1123384" cy="238458"/>
              </a:xfrm>
              <a:prstGeom prst="round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500"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lang="en-US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service1</a:t>
                </a:r>
              </a:p>
            </p:txBody>
          </p:sp>
          <p:sp>
            <p:nvSpPr>
              <p:cNvPr id="115" name="interface2"/>
              <p:cNvSpPr/>
              <p:nvPr/>
            </p:nvSpPr>
            <p:spPr>
              <a:xfrm>
                <a:off x="15464641" y="3868276"/>
                <a:ext cx="1123384" cy="238460"/>
              </a:xfrm>
              <a:prstGeom prst="round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500"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lang="en-US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service2</a:t>
                </a:r>
              </a:p>
            </p:txBody>
          </p:sp>
          <p:sp>
            <p:nvSpPr>
              <p:cNvPr id="116" name="interface3"/>
              <p:cNvSpPr/>
              <p:nvPr/>
            </p:nvSpPr>
            <p:spPr>
              <a:xfrm>
                <a:off x="15465529" y="4359946"/>
                <a:ext cx="1123384" cy="238460"/>
              </a:xfrm>
              <a:prstGeom prst="round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500"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lang="en-US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service3</a:t>
                </a:r>
              </a:p>
            </p:txBody>
          </p:sp>
          <p:sp>
            <p:nvSpPr>
              <p:cNvPr id="117" name="…"/>
              <p:cNvSpPr/>
              <p:nvPr/>
            </p:nvSpPr>
            <p:spPr>
              <a:xfrm>
                <a:off x="15466417" y="4851616"/>
                <a:ext cx="1123384" cy="238460"/>
              </a:xfrm>
              <a:prstGeom prst="round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500"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…</a:t>
                </a:r>
              </a:p>
            </p:txBody>
          </p:sp>
        </p:grpSp>
        <p:sp>
          <p:nvSpPr>
            <p:cNvPr id="151" name="Registry">
              <a:extLst>
                <a:ext uri="{FF2B5EF4-FFF2-40B4-BE49-F238E27FC236}">
                  <a16:creationId xmlns:a16="http://schemas.microsoft.com/office/drawing/2014/main" id="{025FB938-9D4B-874A-8DB0-F228DB2AF3AC}"/>
                </a:ext>
              </a:extLst>
            </p:cNvPr>
            <p:cNvSpPr/>
            <p:nvPr/>
          </p:nvSpPr>
          <p:spPr>
            <a:xfrm>
              <a:off x="10399053" y="2156532"/>
              <a:ext cx="1756233" cy="417378"/>
            </a:xfrm>
            <a:prstGeom prst="roundRect">
              <a:avLst/>
            </a:prstGeom>
            <a:solidFill>
              <a:srgbClr val="F39019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>
                  <a:latin typeface="微软雅黑" panose="020B0503020204020204" pitchFamily="34" charset="-122"/>
                  <a:ea typeface="微软雅黑" panose="020B0503020204020204" pitchFamily="34" charset="-122"/>
                </a:rPr>
                <a:t>Registry</a:t>
              </a:r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C59A712B-4101-C24D-8F57-7C318D91C5DA}"/>
                </a:ext>
              </a:extLst>
            </p:cNvPr>
            <p:cNvGrpSpPr/>
            <p:nvPr/>
          </p:nvGrpSpPr>
          <p:grpSpPr>
            <a:xfrm>
              <a:off x="10449722" y="2761778"/>
              <a:ext cx="1337088" cy="2880000"/>
              <a:chOff x="13642373" y="2761778"/>
              <a:chExt cx="1337088" cy="2880000"/>
            </a:xfrm>
          </p:grpSpPr>
          <p:sp>
            <p:nvSpPr>
              <p:cNvPr id="217" name="codec">
                <a:extLst>
                  <a:ext uri="{FF2B5EF4-FFF2-40B4-BE49-F238E27FC236}">
                    <a16:creationId xmlns:a16="http://schemas.microsoft.com/office/drawing/2014/main" id="{92FFD5A5-42F9-AD41-8F11-9EAA9787B82F}"/>
                  </a:ext>
                </a:extLst>
              </p:cNvPr>
              <p:cNvSpPr/>
              <p:nvPr/>
            </p:nvSpPr>
            <p:spPr>
              <a:xfrm>
                <a:off x="13642373" y="2761778"/>
                <a:ext cx="1337088" cy="2880000"/>
              </a:xfrm>
              <a:prstGeom prst="roundRect">
                <a:avLst>
                  <a:gd name="adj" fmla="val 6344"/>
                </a:avLst>
              </a:prstGeom>
              <a:solidFill>
                <a:schemeClr val="bg1">
                  <a:lumMod val="75000"/>
                </a:schemeClr>
              </a:solidFill>
              <a:ln w="12700" cap="flat">
                <a:noFill/>
                <a:prstDash val="solid"/>
                <a:miter lim="4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r>
                  <a:rPr lang="en-US" altLang="zh-CN" sz="1700" b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invoker</a:t>
                </a:r>
                <a:endParaRPr sz="1700" b="0" dirty="0"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endParaRPr>
              </a:p>
            </p:txBody>
          </p:sp>
          <p:sp>
            <p:nvSpPr>
              <p:cNvPr id="218" name="jsonrpc 2.0">
                <a:extLst>
                  <a:ext uri="{FF2B5EF4-FFF2-40B4-BE49-F238E27FC236}">
                    <a16:creationId xmlns:a16="http://schemas.microsoft.com/office/drawing/2014/main" id="{6CF82384-8E1E-7E4A-A042-A4D6BE538B49}"/>
                  </a:ext>
                </a:extLst>
              </p:cNvPr>
              <p:cNvSpPr/>
              <p:nvPr/>
            </p:nvSpPr>
            <p:spPr>
              <a:xfrm>
                <a:off x="13699385" y="3277509"/>
                <a:ext cx="1219802" cy="384067"/>
              </a:xfrm>
              <a:prstGeom prst="roundRect">
                <a:avLst>
                  <a:gd name="adj" fmla="val 9824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lang="en-US" altLang="zh-CN"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grpc</a:t>
                </a:r>
                <a:endParaRPr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endParaRPr>
              </a:p>
            </p:txBody>
          </p:sp>
          <p:sp>
            <p:nvSpPr>
              <p:cNvPr id="219" name="jsonrpc 2.0">
                <a:extLst>
                  <a:ext uri="{FF2B5EF4-FFF2-40B4-BE49-F238E27FC236}">
                    <a16:creationId xmlns:a16="http://schemas.microsoft.com/office/drawing/2014/main" id="{5719FC6C-1A92-CD43-A8EC-DD34CDE91576}"/>
                  </a:ext>
                </a:extLst>
              </p:cNvPr>
              <p:cNvSpPr/>
              <p:nvPr/>
            </p:nvSpPr>
            <p:spPr>
              <a:xfrm>
                <a:off x="13699385" y="3875071"/>
                <a:ext cx="1219802" cy="384067"/>
              </a:xfrm>
              <a:prstGeom prst="roundRect">
                <a:avLst>
                  <a:gd name="adj" fmla="val 9824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lang="en-US" altLang="zh-CN"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rest</a:t>
                </a:r>
                <a:endParaRPr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endParaRPr>
              </a:p>
            </p:txBody>
          </p:sp>
          <p:sp>
            <p:nvSpPr>
              <p:cNvPr id="220" name="jsonrpc 2.0">
                <a:extLst>
                  <a:ext uri="{FF2B5EF4-FFF2-40B4-BE49-F238E27FC236}">
                    <a16:creationId xmlns:a16="http://schemas.microsoft.com/office/drawing/2014/main" id="{C8310379-CC2B-1541-B26D-C7FBA12BCB6D}"/>
                  </a:ext>
                </a:extLst>
              </p:cNvPr>
              <p:cNvSpPr/>
              <p:nvPr/>
            </p:nvSpPr>
            <p:spPr>
              <a:xfrm>
                <a:off x="13699385" y="5070194"/>
                <a:ext cx="1219802" cy="384067"/>
              </a:xfrm>
              <a:prstGeom prst="roundRect">
                <a:avLst>
                  <a:gd name="adj" fmla="val 9824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lang="en-US" altLang="zh-CN"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dubbo</a:t>
                </a:r>
                <a:endParaRPr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endParaRPr>
              </a:p>
            </p:txBody>
          </p:sp>
          <p:sp>
            <p:nvSpPr>
              <p:cNvPr id="221" name="jsonrpc 2.0">
                <a:extLst>
                  <a:ext uri="{FF2B5EF4-FFF2-40B4-BE49-F238E27FC236}">
                    <a16:creationId xmlns:a16="http://schemas.microsoft.com/office/drawing/2014/main" id="{BE756D3D-174B-C342-B88F-3CB685856201}"/>
                  </a:ext>
                </a:extLst>
              </p:cNvPr>
              <p:cNvSpPr/>
              <p:nvPr/>
            </p:nvSpPr>
            <p:spPr>
              <a:xfrm>
                <a:off x="13699385" y="4472633"/>
                <a:ext cx="1219802" cy="384067"/>
              </a:xfrm>
              <a:prstGeom prst="roundRect">
                <a:avLst>
                  <a:gd name="adj" fmla="val 9824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lang="en-US" altLang="zh-CN"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jsonrpc</a:t>
                </a:r>
                <a:endParaRPr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endParaRPr>
              </a:p>
            </p:txBody>
          </p:sp>
        </p:grp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2E2DA679-274A-0148-A019-D36996A899CC}"/>
              </a:ext>
            </a:extLst>
          </p:cNvPr>
          <p:cNvGrpSpPr/>
          <p:nvPr/>
        </p:nvGrpSpPr>
        <p:grpSpPr>
          <a:xfrm>
            <a:off x="698130" y="2980315"/>
            <a:ext cx="5701606" cy="5217304"/>
            <a:chOff x="662805" y="2037699"/>
            <a:chExt cx="5701606" cy="5217304"/>
          </a:xfrm>
        </p:grpSpPr>
        <p:sp>
          <p:nvSpPr>
            <p:cNvPr id="120" name="Consumer"/>
            <p:cNvSpPr/>
            <p:nvPr/>
          </p:nvSpPr>
          <p:spPr>
            <a:xfrm>
              <a:off x="662805" y="2037699"/>
              <a:ext cx="5701606" cy="5217304"/>
            </a:xfrm>
            <a:prstGeom prst="roundRect">
              <a:avLst>
                <a:gd name="adj" fmla="val 5322"/>
              </a:avLst>
            </a:prstGeom>
            <a:solidFill>
              <a:schemeClr val="tx2">
                <a:lumMod val="20000"/>
                <a:lumOff val="80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l">
                <a:defRPr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Consumer</a:t>
              </a:r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45A26D58-CBE7-3D42-9C2E-80B89B9DB92A}"/>
                </a:ext>
              </a:extLst>
            </p:cNvPr>
            <p:cNvGrpSpPr/>
            <p:nvPr/>
          </p:nvGrpSpPr>
          <p:grpSpPr>
            <a:xfrm>
              <a:off x="2286246" y="2858928"/>
              <a:ext cx="1122749" cy="2880000"/>
              <a:chOff x="2344808" y="2858928"/>
              <a:chExt cx="1122749" cy="2880000"/>
            </a:xfrm>
          </p:grpSpPr>
          <p:sp>
            <p:nvSpPr>
              <p:cNvPr id="130" name="cluster &amp; load balance"/>
              <p:cNvSpPr/>
              <p:nvPr/>
            </p:nvSpPr>
            <p:spPr>
              <a:xfrm>
                <a:off x="2344808" y="2858928"/>
                <a:ext cx="1106736" cy="2880000"/>
              </a:xfrm>
              <a:prstGeom prst="roundRect">
                <a:avLst>
                  <a:gd name="adj" fmla="val 3763"/>
                </a:avLst>
              </a:prstGeom>
              <a:solidFill>
                <a:schemeClr val="bg1">
                  <a:lumMod val="75000"/>
                </a:schemeClr>
              </a:solidFill>
              <a:ln w="12700" cap="flat">
                <a:noFill/>
                <a:prstDash val="solid"/>
                <a:miter lim="4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r>
                  <a:rPr sz="1700" b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cluster</a:t>
                </a:r>
              </a:p>
            </p:txBody>
          </p:sp>
          <p:sp>
            <p:nvSpPr>
              <p:cNvPr id="134" name="failover"/>
              <p:cNvSpPr/>
              <p:nvPr/>
            </p:nvSpPr>
            <p:spPr>
              <a:xfrm>
                <a:off x="2360821" y="3459657"/>
                <a:ext cx="1106736" cy="237600"/>
              </a:xfrm>
              <a:prstGeom prst="round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failover</a:t>
                </a:r>
              </a:p>
            </p:txBody>
          </p:sp>
          <p:sp>
            <p:nvSpPr>
              <p:cNvPr id="135" name="failfast"/>
              <p:cNvSpPr/>
              <p:nvPr/>
            </p:nvSpPr>
            <p:spPr>
              <a:xfrm>
                <a:off x="2360821" y="3951325"/>
                <a:ext cx="1106736" cy="238410"/>
              </a:xfrm>
              <a:prstGeom prst="round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failfast</a:t>
                </a:r>
              </a:p>
            </p:txBody>
          </p:sp>
          <p:sp>
            <p:nvSpPr>
              <p:cNvPr id="136" name="failsafe"/>
              <p:cNvSpPr/>
              <p:nvPr/>
            </p:nvSpPr>
            <p:spPr>
              <a:xfrm>
                <a:off x="2360821" y="4442995"/>
                <a:ext cx="1106736" cy="236192"/>
              </a:xfrm>
              <a:prstGeom prst="round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failsafe</a:t>
                </a:r>
              </a:p>
            </p:txBody>
          </p:sp>
          <p:sp>
            <p:nvSpPr>
              <p:cNvPr id="137" name="…"/>
              <p:cNvSpPr/>
              <p:nvPr/>
            </p:nvSpPr>
            <p:spPr>
              <a:xfrm>
                <a:off x="2360821" y="4934666"/>
                <a:ext cx="1106736" cy="238460"/>
              </a:xfrm>
              <a:prstGeom prst="round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…</a:t>
                </a:r>
              </a:p>
            </p:txBody>
          </p:sp>
        </p:grpSp>
        <p:sp>
          <p:nvSpPr>
            <p:cNvPr id="139" name="Registry"/>
            <p:cNvSpPr/>
            <p:nvPr/>
          </p:nvSpPr>
          <p:spPr>
            <a:xfrm>
              <a:off x="2863628" y="2206440"/>
              <a:ext cx="3182746" cy="417378"/>
            </a:xfrm>
            <a:prstGeom prst="roundRect">
              <a:avLst/>
            </a:prstGeom>
            <a:solidFill>
              <a:srgbClr val="F39019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>
                  <a:latin typeface="微软雅黑" panose="020B0503020204020204" pitchFamily="34" charset="-122"/>
                  <a:ea typeface="微软雅黑" panose="020B0503020204020204" pitchFamily="34" charset="-122"/>
                </a:rPr>
                <a:t>Registry</a:t>
              </a: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69ADBC21-D931-F743-8E32-235433EB456E}"/>
                </a:ext>
              </a:extLst>
            </p:cNvPr>
            <p:cNvGrpSpPr/>
            <p:nvPr/>
          </p:nvGrpSpPr>
          <p:grpSpPr>
            <a:xfrm>
              <a:off x="771306" y="2858928"/>
              <a:ext cx="1211554" cy="2880000"/>
              <a:chOff x="848796" y="2858928"/>
              <a:chExt cx="1211554" cy="2880000"/>
            </a:xfrm>
          </p:grpSpPr>
          <p:sp>
            <p:nvSpPr>
              <p:cNvPr id="206" name="proxy"/>
              <p:cNvSpPr/>
              <p:nvPr/>
            </p:nvSpPr>
            <p:spPr>
              <a:xfrm>
                <a:off x="848796" y="2858928"/>
                <a:ext cx="1211554" cy="2880000"/>
              </a:xfrm>
              <a:prstGeom prst="roundRect">
                <a:avLst>
                  <a:gd name="adj" fmla="val 6831"/>
                </a:avLst>
              </a:prstGeom>
              <a:solidFill>
                <a:schemeClr val="bg1">
                  <a:lumMod val="75000"/>
                </a:schemeClr>
              </a:solidFill>
              <a:ln w="12700" cap="flat">
                <a:noFill/>
                <a:prstDash val="solid"/>
                <a:miter lim="4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1700" b="0"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proxy</a:t>
                </a:r>
              </a:p>
            </p:txBody>
          </p:sp>
          <p:sp>
            <p:nvSpPr>
              <p:cNvPr id="207" name="interface1"/>
              <p:cNvSpPr/>
              <p:nvPr/>
            </p:nvSpPr>
            <p:spPr>
              <a:xfrm>
                <a:off x="905177" y="3459657"/>
                <a:ext cx="1123384" cy="238458"/>
              </a:xfrm>
              <a:prstGeom prst="round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500"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interface1</a:t>
                </a:r>
              </a:p>
            </p:txBody>
          </p:sp>
          <p:sp>
            <p:nvSpPr>
              <p:cNvPr id="208" name="interface2"/>
              <p:cNvSpPr/>
              <p:nvPr/>
            </p:nvSpPr>
            <p:spPr>
              <a:xfrm>
                <a:off x="906065" y="3951325"/>
                <a:ext cx="1123384" cy="238460"/>
              </a:xfrm>
              <a:prstGeom prst="round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500"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interface2</a:t>
                </a:r>
              </a:p>
            </p:txBody>
          </p:sp>
          <p:sp>
            <p:nvSpPr>
              <p:cNvPr id="209" name="interface3"/>
              <p:cNvSpPr/>
              <p:nvPr/>
            </p:nvSpPr>
            <p:spPr>
              <a:xfrm>
                <a:off x="906953" y="4442995"/>
                <a:ext cx="1123384" cy="238460"/>
              </a:xfrm>
              <a:prstGeom prst="round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500"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interface3</a:t>
                </a:r>
              </a:p>
            </p:txBody>
          </p:sp>
          <p:sp>
            <p:nvSpPr>
              <p:cNvPr id="210" name="…"/>
              <p:cNvSpPr/>
              <p:nvPr/>
            </p:nvSpPr>
            <p:spPr>
              <a:xfrm>
                <a:off x="907841" y="4934666"/>
                <a:ext cx="1123384" cy="238460"/>
              </a:xfrm>
              <a:prstGeom prst="round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500"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…</a:t>
                </a:r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86D45808-1AD8-9944-A29B-56DE98DD5446}"/>
                </a:ext>
              </a:extLst>
            </p:cNvPr>
            <p:cNvGrpSpPr/>
            <p:nvPr/>
          </p:nvGrpSpPr>
          <p:grpSpPr>
            <a:xfrm>
              <a:off x="5121247" y="2858928"/>
              <a:ext cx="1114186" cy="2880000"/>
              <a:chOff x="5291725" y="2858928"/>
              <a:chExt cx="1114186" cy="2880000"/>
            </a:xfrm>
          </p:grpSpPr>
          <p:sp>
            <p:nvSpPr>
              <p:cNvPr id="165" name="cluster &amp; load balance">
                <a:extLst>
                  <a:ext uri="{FF2B5EF4-FFF2-40B4-BE49-F238E27FC236}">
                    <a16:creationId xmlns:a16="http://schemas.microsoft.com/office/drawing/2014/main" id="{EFEFCE6D-8BEC-6C45-84B0-FAC308D99542}"/>
                  </a:ext>
                </a:extLst>
              </p:cNvPr>
              <p:cNvSpPr/>
              <p:nvPr/>
            </p:nvSpPr>
            <p:spPr>
              <a:xfrm>
                <a:off x="5291725" y="2858928"/>
                <a:ext cx="1114186" cy="2880000"/>
              </a:xfrm>
              <a:prstGeom prst="roundRect">
                <a:avLst>
                  <a:gd name="adj" fmla="val 3763"/>
                </a:avLst>
              </a:prstGeom>
              <a:solidFill>
                <a:schemeClr val="bg1">
                  <a:lumMod val="75000"/>
                </a:schemeClr>
              </a:solidFill>
              <a:ln w="12700" cap="flat">
                <a:noFill/>
                <a:prstDash val="solid"/>
                <a:miter lim="4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r>
                  <a:rPr lang="en-US" altLang="zh-CN" sz="1700" b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LB</a:t>
                </a:r>
                <a:endParaRPr sz="1700" b="0" dirty="0"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endParaRPr>
              </a:p>
            </p:txBody>
          </p:sp>
          <p:sp>
            <p:nvSpPr>
              <p:cNvPr id="131" name="random"/>
              <p:cNvSpPr/>
              <p:nvPr/>
            </p:nvSpPr>
            <p:spPr>
              <a:xfrm>
                <a:off x="5327763" y="3416656"/>
                <a:ext cx="1036375" cy="422299"/>
              </a:xfrm>
              <a:prstGeom prst="round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random</a:t>
                </a:r>
              </a:p>
            </p:txBody>
          </p:sp>
          <p:sp>
            <p:nvSpPr>
              <p:cNvPr id="132" name="round…"/>
              <p:cNvSpPr/>
              <p:nvPr/>
            </p:nvSpPr>
            <p:spPr>
              <a:xfrm>
                <a:off x="5331664" y="4089529"/>
                <a:ext cx="1028572" cy="402399"/>
              </a:xfrm>
              <a:prstGeom prst="roundRect">
                <a:avLst>
                  <a:gd name="adj" fmla="val 10262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lang="en-US" altLang="zh-CN"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RR</a:t>
                </a:r>
                <a:endParaRPr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endParaRPr>
              </a:p>
            </p:txBody>
          </p:sp>
          <p:sp>
            <p:nvSpPr>
              <p:cNvPr id="133" name="least…"/>
              <p:cNvSpPr/>
              <p:nvPr/>
            </p:nvSpPr>
            <p:spPr>
              <a:xfrm>
                <a:off x="5321497" y="4742502"/>
                <a:ext cx="1048906" cy="408016"/>
              </a:xfrm>
              <a:prstGeom prst="roundRect">
                <a:avLst>
                  <a:gd name="adj" fmla="val 11068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lang="en-US"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Lst atv</a:t>
                </a:r>
                <a:endParaRPr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endParaRPr>
              </a:p>
            </p:txBody>
          </p: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16B674FB-B27C-2B47-8EC3-4A6A05CF5786}"/>
                </a:ext>
              </a:extLst>
            </p:cNvPr>
            <p:cNvGrpSpPr/>
            <p:nvPr/>
          </p:nvGrpSpPr>
          <p:grpSpPr>
            <a:xfrm>
              <a:off x="3712381" y="2858928"/>
              <a:ext cx="1105481" cy="2880000"/>
              <a:chOff x="3791635" y="2858928"/>
              <a:chExt cx="1105481" cy="2880000"/>
            </a:xfrm>
          </p:grpSpPr>
          <p:sp>
            <p:nvSpPr>
              <p:cNvPr id="167" name="cluster &amp; load balance">
                <a:extLst>
                  <a:ext uri="{FF2B5EF4-FFF2-40B4-BE49-F238E27FC236}">
                    <a16:creationId xmlns:a16="http://schemas.microsoft.com/office/drawing/2014/main" id="{02566AE0-DBB1-CB4A-AF41-3033717F74BF}"/>
                  </a:ext>
                </a:extLst>
              </p:cNvPr>
              <p:cNvSpPr/>
              <p:nvPr/>
            </p:nvSpPr>
            <p:spPr>
              <a:xfrm>
                <a:off x="3798901" y="2858928"/>
                <a:ext cx="1098215" cy="2880000"/>
              </a:xfrm>
              <a:prstGeom prst="roundRect">
                <a:avLst>
                  <a:gd name="adj" fmla="val 3763"/>
                </a:avLst>
              </a:prstGeom>
              <a:solidFill>
                <a:schemeClr val="bg1">
                  <a:lumMod val="75000"/>
                </a:schemeClr>
              </a:solidFill>
              <a:ln w="12700" cap="flat">
                <a:noFill/>
                <a:prstDash val="solid"/>
                <a:miter lim="4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r>
                  <a:rPr lang="en-US" altLang="zh-CN" sz="1700" b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Router</a:t>
                </a:r>
                <a:endParaRPr sz="1700" b="0" dirty="0"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endParaRPr>
              </a:p>
            </p:txBody>
          </p:sp>
          <p:sp>
            <p:nvSpPr>
              <p:cNvPr id="169" name="failfast">
                <a:extLst>
                  <a:ext uri="{FF2B5EF4-FFF2-40B4-BE49-F238E27FC236}">
                    <a16:creationId xmlns:a16="http://schemas.microsoft.com/office/drawing/2014/main" id="{1862D8CC-B8A7-514C-84EF-EE4C76D950EE}"/>
                  </a:ext>
                </a:extLst>
              </p:cNvPr>
              <p:cNvSpPr/>
              <p:nvPr/>
            </p:nvSpPr>
            <p:spPr>
              <a:xfrm>
                <a:off x="3791635" y="3627217"/>
                <a:ext cx="1091255" cy="485530"/>
              </a:xfrm>
              <a:prstGeom prst="round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lang="en-US" altLang="zh-CN"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condition</a:t>
                </a:r>
                <a:endParaRPr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endParaRPr>
              </a:p>
            </p:txBody>
          </p:sp>
          <p:sp>
            <p:nvSpPr>
              <p:cNvPr id="141" name="generic…">
                <a:extLst>
                  <a:ext uri="{FF2B5EF4-FFF2-40B4-BE49-F238E27FC236}">
                    <a16:creationId xmlns:a16="http://schemas.microsoft.com/office/drawing/2014/main" id="{2CE078D3-4204-4A28-B88D-96AA59125FD3}"/>
                  </a:ext>
                </a:extLst>
              </p:cNvPr>
              <p:cNvSpPr/>
              <p:nvPr/>
            </p:nvSpPr>
            <p:spPr>
              <a:xfrm>
                <a:off x="3791635" y="4355824"/>
                <a:ext cx="1091255" cy="507307"/>
              </a:xfrm>
              <a:prstGeom prst="roundRect">
                <a:avLst>
                  <a:gd name="adj" fmla="val 11868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lang="en-US"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Hlty </a:t>
                </a:r>
                <a:r>
                  <a:rPr lang="en-US" altLang="zh-CN"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i</a:t>
                </a:r>
                <a:r>
                  <a:rPr lang="en-US"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nst</a:t>
                </a:r>
                <a:endParaRPr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endParaRPr>
              </a:p>
            </p:txBody>
          </p:sp>
        </p:grp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71625B8C-1CF8-9540-9297-4987F66EFAAD}"/>
              </a:ext>
            </a:extLst>
          </p:cNvPr>
          <p:cNvGrpSpPr/>
          <p:nvPr/>
        </p:nvGrpSpPr>
        <p:grpSpPr>
          <a:xfrm>
            <a:off x="7418543" y="2980315"/>
            <a:ext cx="4365577" cy="5220658"/>
            <a:chOff x="6497707" y="2037699"/>
            <a:chExt cx="4365577" cy="5220658"/>
          </a:xfrm>
        </p:grpSpPr>
        <p:sp>
          <p:nvSpPr>
            <p:cNvPr id="223" name="Consumer">
              <a:extLst>
                <a:ext uri="{FF2B5EF4-FFF2-40B4-BE49-F238E27FC236}">
                  <a16:creationId xmlns:a16="http://schemas.microsoft.com/office/drawing/2014/main" id="{EFD26152-B23D-F649-9DCB-AD85746C0790}"/>
                </a:ext>
              </a:extLst>
            </p:cNvPr>
            <p:cNvSpPr/>
            <p:nvPr/>
          </p:nvSpPr>
          <p:spPr>
            <a:xfrm>
              <a:off x="6497707" y="2037699"/>
              <a:ext cx="4365577" cy="5220658"/>
            </a:xfrm>
            <a:prstGeom prst="roundRect">
              <a:avLst>
                <a:gd name="adj" fmla="val 5322"/>
              </a:avLst>
            </a:prstGeom>
            <a:solidFill>
              <a:srgbClr val="E2F0DB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l">
                <a:defRPr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Common Modules</a:t>
              </a:r>
              <a:endParaRPr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7079120D-3757-D645-9D1C-A53A97A78D5E}"/>
                </a:ext>
              </a:extLst>
            </p:cNvPr>
            <p:cNvGrpSpPr/>
            <p:nvPr/>
          </p:nvGrpSpPr>
          <p:grpSpPr>
            <a:xfrm>
              <a:off x="9157816" y="2858928"/>
              <a:ext cx="1083600" cy="2880000"/>
              <a:chOff x="12722428" y="2770256"/>
              <a:chExt cx="1083600" cy="2880000"/>
            </a:xfrm>
          </p:grpSpPr>
          <p:sp>
            <p:nvSpPr>
              <p:cNvPr id="191" name="filter">
                <a:extLst>
                  <a:ext uri="{FF2B5EF4-FFF2-40B4-BE49-F238E27FC236}">
                    <a16:creationId xmlns:a16="http://schemas.microsoft.com/office/drawing/2014/main" id="{871C255B-59D1-1B46-8671-C3449CEC3898}"/>
                  </a:ext>
                </a:extLst>
              </p:cNvPr>
              <p:cNvSpPr/>
              <p:nvPr/>
            </p:nvSpPr>
            <p:spPr>
              <a:xfrm>
                <a:off x="12722428" y="2770256"/>
                <a:ext cx="1083600" cy="2880000"/>
              </a:xfrm>
              <a:prstGeom prst="roundRect">
                <a:avLst>
                  <a:gd name="adj" fmla="val 5299"/>
                </a:avLst>
              </a:prstGeom>
              <a:solidFill>
                <a:schemeClr val="bg1">
                  <a:lumMod val="75000"/>
                </a:schemeClr>
              </a:solidFill>
              <a:ln w="12700" cap="flat">
                <a:noFill/>
                <a:prstDash val="solid"/>
                <a:miter lim="4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r>
                  <a:rPr sz="1700" b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filter</a:t>
                </a:r>
              </a:p>
            </p:txBody>
          </p:sp>
          <p:sp>
            <p:nvSpPr>
              <p:cNvPr id="140" name="generic…">
                <a:extLst>
                  <a:ext uri="{FF2B5EF4-FFF2-40B4-BE49-F238E27FC236}">
                    <a16:creationId xmlns:a16="http://schemas.microsoft.com/office/drawing/2014/main" id="{90718863-7046-4577-A065-69C7ACB7064D}"/>
                  </a:ext>
                </a:extLst>
              </p:cNvPr>
              <p:cNvSpPr/>
              <p:nvPr/>
            </p:nvSpPr>
            <p:spPr>
              <a:xfrm>
                <a:off x="12819343" y="3989133"/>
                <a:ext cx="916642" cy="381745"/>
              </a:xfrm>
              <a:prstGeom prst="roundRect">
                <a:avLst>
                  <a:gd name="adj" fmla="val 11868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generic</a:t>
                </a:r>
              </a:p>
            </p:txBody>
          </p:sp>
          <p:sp>
            <p:nvSpPr>
              <p:cNvPr id="145" name="tps limit">
                <a:extLst>
                  <a:ext uri="{FF2B5EF4-FFF2-40B4-BE49-F238E27FC236}">
                    <a16:creationId xmlns:a16="http://schemas.microsoft.com/office/drawing/2014/main" id="{6152C54E-BC96-4DDB-AD41-E4E51D751F34}"/>
                  </a:ext>
                </a:extLst>
              </p:cNvPr>
              <p:cNvSpPr/>
              <p:nvPr/>
            </p:nvSpPr>
            <p:spPr>
              <a:xfrm>
                <a:off x="12813779" y="3267595"/>
                <a:ext cx="948427" cy="456919"/>
              </a:xfrm>
              <a:prstGeom prst="round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tps limit</a:t>
                </a:r>
              </a:p>
            </p:txBody>
          </p:sp>
          <p:sp>
            <p:nvSpPr>
              <p:cNvPr id="147" name="…">
                <a:extLst>
                  <a:ext uri="{FF2B5EF4-FFF2-40B4-BE49-F238E27FC236}">
                    <a16:creationId xmlns:a16="http://schemas.microsoft.com/office/drawing/2014/main" id="{CF11954F-683E-46B7-87E5-61BB6AF65C6D}"/>
                  </a:ext>
                </a:extLst>
              </p:cNvPr>
              <p:cNvSpPr/>
              <p:nvPr/>
            </p:nvSpPr>
            <p:spPr>
              <a:xfrm>
                <a:off x="12813779" y="4635496"/>
                <a:ext cx="916643" cy="387129"/>
              </a:xfrm>
              <a:prstGeom prst="round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…</a:t>
                </a:r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C533AF49-A37D-2947-B336-58FC12294F73}"/>
                </a:ext>
              </a:extLst>
            </p:cNvPr>
            <p:cNvGrpSpPr/>
            <p:nvPr/>
          </p:nvGrpSpPr>
          <p:grpSpPr>
            <a:xfrm>
              <a:off x="6997588" y="2858928"/>
              <a:ext cx="1337088" cy="2880000"/>
              <a:chOff x="10562200" y="2758483"/>
              <a:chExt cx="1337088" cy="2880000"/>
            </a:xfrm>
          </p:grpSpPr>
          <p:sp>
            <p:nvSpPr>
              <p:cNvPr id="156" name="codec">
                <a:extLst>
                  <a:ext uri="{FF2B5EF4-FFF2-40B4-BE49-F238E27FC236}">
                    <a16:creationId xmlns:a16="http://schemas.microsoft.com/office/drawing/2014/main" id="{1BC941CE-E8DF-C14D-AD87-6AE1A66A0262}"/>
                  </a:ext>
                </a:extLst>
              </p:cNvPr>
              <p:cNvSpPr/>
              <p:nvPr/>
            </p:nvSpPr>
            <p:spPr>
              <a:xfrm>
                <a:off x="10562200" y="2758483"/>
                <a:ext cx="1337088" cy="2880000"/>
              </a:xfrm>
              <a:prstGeom prst="roundRect">
                <a:avLst>
                  <a:gd name="adj" fmla="val 6344"/>
                </a:avLst>
              </a:prstGeom>
              <a:solidFill>
                <a:schemeClr val="bg1">
                  <a:lumMod val="75000"/>
                </a:schemeClr>
              </a:solidFill>
              <a:ln w="12700" cap="flat">
                <a:noFill/>
                <a:prstDash val="solid"/>
                <a:miter lim="4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r>
                  <a:rPr lang="en-US" altLang="zh-CN" sz="1700" b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protocol</a:t>
                </a:r>
                <a:endParaRPr sz="1700" b="0" dirty="0"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endParaRPr>
              </a:p>
            </p:txBody>
          </p:sp>
          <p:sp>
            <p:nvSpPr>
              <p:cNvPr id="157" name="jsonrpc 2.0">
                <a:extLst>
                  <a:ext uri="{FF2B5EF4-FFF2-40B4-BE49-F238E27FC236}">
                    <a16:creationId xmlns:a16="http://schemas.microsoft.com/office/drawing/2014/main" id="{31729B33-CB03-A949-928E-D642F68F10A4}"/>
                  </a:ext>
                </a:extLst>
              </p:cNvPr>
              <p:cNvSpPr/>
              <p:nvPr/>
            </p:nvSpPr>
            <p:spPr>
              <a:xfrm>
                <a:off x="10602753" y="3274214"/>
                <a:ext cx="1219802" cy="384067"/>
              </a:xfrm>
              <a:prstGeom prst="roundRect">
                <a:avLst>
                  <a:gd name="adj" fmla="val 9824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lang="en-US" altLang="zh-CN"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grpc</a:t>
                </a:r>
                <a:endParaRPr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endParaRPr>
              </a:p>
            </p:txBody>
          </p:sp>
          <p:sp>
            <p:nvSpPr>
              <p:cNvPr id="158" name="jsonrpc 2.0">
                <a:extLst>
                  <a:ext uri="{FF2B5EF4-FFF2-40B4-BE49-F238E27FC236}">
                    <a16:creationId xmlns:a16="http://schemas.microsoft.com/office/drawing/2014/main" id="{810C242C-F03E-1140-82C1-7B58537AFCC5}"/>
                  </a:ext>
                </a:extLst>
              </p:cNvPr>
              <p:cNvSpPr/>
              <p:nvPr/>
            </p:nvSpPr>
            <p:spPr>
              <a:xfrm>
                <a:off x="10602753" y="3786522"/>
                <a:ext cx="1219802" cy="344140"/>
              </a:xfrm>
              <a:prstGeom prst="roundRect">
                <a:avLst>
                  <a:gd name="adj" fmla="val 9824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lang="en-US" altLang="zh-CN"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rest</a:t>
                </a:r>
                <a:endParaRPr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endParaRPr>
              </a:p>
            </p:txBody>
          </p:sp>
          <p:sp>
            <p:nvSpPr>
              <p:cNvPr id="159" name="jsonrpc 2.0">
                <a:extLst>
                  <a:ext uri="{FF2B5EF4-FFF2-40B4-BE49-F238E27FC236}">
                    <a16:creationId xmlns:a16="http://schemas.microsoft.com/office/drawing/2014/main" id="{5307773E-988C-7148-96BD-95808C19D800}"/>
                  </a:ext>
                </a:extLst>
              </p:cNvPr>
              <p:cNvSpPr/>
              <p:nvPr/>
            </p:nvSpPr>
            <p:spPr>
              <a:xfrm>
                <a:off x="10602753" y="4731283"/>
                <a:ext cx="1219802" cy="289160"/>
              </a:xfrm>
              <a:prstGeom prst="roundRect">
                <a:avLst>
                  <a:gd name="adj" fmla="val 9824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lang="en-US" altLang="zh-CN"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dubbo</a:t>
                </a:r>
                <a:endParaRPr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0" name="jsonrpc 2.0">
                <a:extLst>
                  <a:ext uri="{FF2B5EF4-FFF2-40B4-BE49-F238E27FC236}">
                    <a16:creationId xmlns:a16="http://schemas.microsoft.com/office/drawing/2014/main" id="{71262FAD-AE26-CA4F-99D1-CE5AE48B29D3}"/>
                  </a:ext>
                </a:extLst>
              </p:cNvPr>
              <p:cNvSpPr/>
              <p:nvPr/>
            </p:nvSpPr>
            <p:spPr>
              <a:xfrm>
                <a:off x="10602753" y="4258903"/>
                <a:ext cx="1219802" cy="344140"/>
              </a:xfrm>
              <a:prstGeom prst="roundRect">
                <a:avLst>
                  <a:gd name="adj" fmla="val 9824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lang="en-US" altLang="zh-CN"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jsonrpc</a:t>
                </a:r>
                <a:endParaRPr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6" name="jsonrpc 2.0">
                <a:extLst>
                  <a:ext uri="{FF2B5EF4-FFF2-40B4-BE49-F238E27FC236}">
                    <a16:creationId xmlns:a16="http://schemas.microsoft.com/office/drawing/2014/main" id="{52A2F92A-CB8F-F04E-BF2A-1EEEB3FB6D12}"/>
                  </a:ext>
                </a:extLst>
              </p:cNvPr>
              <p:cNvSpPr/>
              <p:nvPr/>
            </p:nvSpPr>
            <p:spPr>
              <a:xfrm>
                <a:off x="10602753" y="5148683"/>
                <a:ext cx="1219802" cy="344140"/>
              </a:xfrm>
              <a:prstGeom prst="roundRect">
                <a:avLst>
                  <a:gd name="adj" fmla="val 9824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lang="en-US" sz="1500" b="0" dirty="0" err="1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grpc+json</a:t>
                </a:r>
                <a:endParaRPr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24" name="Group 160">
            <a:extLst>
              <a:ext uri="{FF2B5EF4-FFF2-40B4-BE49-F238E27FC236}">
                <a16:creationId xmlns:a16="http://schemas.microsoft.com/office/drawing/2014/main" id="{D91AB9E3-FAF9-9647-A82E-6A0037B8F99B}"/>
              </a:ext>
            </a:extLst>
          </p:cNvPr>
          <p:cNvGrpSpPr/>
          <p:nvPr/>
        </p:nvGrpSpPr>
        <p:grpSpPr>
          <a:xfrm>
            <a:off x="863011" y="6979072"/>
            <a:ext cx="5362071" cy="912659"/>
            <a:chOff x="11242638" y="6397973"/>
            <a:chExt cx="4072836" cy="912659"/>
          </a:xfrm>
        </p:grpSpPr>
        <p:sp>
          <p:nvSpPr>
            <p:cNvPr id="225" name="Config">
              <a:extLst>
                <a:ext uri="{FF2B5EF4-FFF2-40B4-BE49-F238E27FC236}">
                  <a16:creationId xmlns:a16="http://schemas.microsoft.com/office/drawing/2014/main" id="{7C3DE85E-F4E9-064A-8A15-B5A4FF937389}"/>
                </a:ext>
              </a:extLst>
            </p:cNvPr>
            <p:cNvSpPr/>
            <p:nvPr/>
          </p:nvSpPr>
          <p:spPr>
            <a:xfrm>
              <a:off x="11242638" y="6397973"/>
              <a:ext cx="4072836" cy="41737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Config</a:t>
              </a:r>
            </a:p>
          </p:txBody>
        </p:sp>
        <p:sp>
          <p:nvSpPr>
            <p:cNvPr id="226" name="Config">
              <a:extLst>
                <a:ext uri="{FF2B5EF4-FFF2-40B4-BE49-F238E27FC236}">
                  <a16:creationId xmlns:a16="http://schemas.microsoft.com/office/drawing/2014/main" id="{4C166646-5690-1E4F-8F66-C01705D8D20F}"/>
                </a:ext>
              </a:extLst>
            </p:cNvPr>
            <p:cNvSpPr/>
            <p:nvPr/>
          </p:nvSpPr>
          <p:spPr>
            <a:xfrm>
              <a:off x="11242638" y="6893254"/>
              <a:ext cx="4072836" cy="41737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Tracing</a:t>
              </a: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7" name="Group 160">
            <a:extLst>
              <a:ext uri="{FF2B5EF4-FFF2-40B4-BE49-F238E27FC236}">
                <a16:creationId xmlns:a16="http://schemas.microsoft.com/office/drawing/2014/main" id="{75200F34-E901-C942-BA79-FFE1216D47A8}"/>
              </a:ext>
            </a:extLst>
          </p:cNvPr>
          <p:cNvGrpSpPr/>
          <p:nvPr/>
        </p:nvGrpSpPr>
        <p:grpSpPr>
          <a:xfrm>
            <a:off x="13105820" y="6979072"/>
            <a:ext cx="2855689" cy="912659"/>
            <a:chOff x="11242638" y="6397973"/>
            <a:chExt cx="4072836" cy="912659"/>
          </a:xfrm>
        </p:grpSpPr>
        <p:sp>
          <p:nvSpPr>
            <p:cNvPr id="228" name="Config">
              <a:extLst>
                <a:ext uri="{FF2B5EF4-FFF2-40B4-BE49-F238E27FC236}">
                  <a16:creationId xmlns:a16="http://schemas.microsoft.com/office/drawing/2014/main" id="{D767C5DE-728B-6046-8717-366AB0A432D0}"/>
                </a:ext>
              </a:extLst>
            </p:cNvPr>
            <p:cNvSpPr/>
            <p:nvPr/>
          </p:nvSpPr>
          <p:spPr>
            <a:xfrm>
              <a:off x="11242638" y="6397973"/>
              <a:ext cx="4072836" cy="41737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Config</a:t>
              </a:r>
            </a:p>
          </p:txBody>
        </p:sp>
        <p:sp>
          <p:nvSpPr>
            <p:cNvPr id="229" name="Config">
              <a:extLst>
                <a:ext uri="{FF2B5EF4-FFF2-40B4-BE49-F238E27FC236}">
                  <a16:creationId xmlns:a16="http://schemas.microsoft.com/office/drawing/2014/main" id="{B66C3002-649E-6E46-8ABF-FA9605C69BF7}"/>
                </a:ext>
              </a:extLst>
            </p:cNvPr>
            <p:cNvSpPr/>
            <p:nvPr/>
          </p:nvSpPr>
          <p:spPr>
            <a:xfrm>
              <a:off x="11242638" y="6893254"/>
              <a:ext cx="4072836" cy="41737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Tracing</a:t>
              </a: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976BF3CA-9D71-6746-B244-43A08A49403A}"/>
              </a:ext>
            </a:extLst>
          </p:cNvPr>
          <p:cNvCxnSpPr>
            <a:endCxn id="228" idx="1"/>
          </p:cNvCxnSpPr>
          <p:nvPr/>
        </p:nvCxnSpPr>
        <p:spPr>
          <a:xfrm>
            <a:off x="6225082" y="7157436"/>
            <a:ext cx="6880738" cy="30325"/>
          </a:xfrm>
          <a:prstGeom prst="straightConnector1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272EBF6F-1D43-5145-90E5-B9BA91031F61}"/>
              </a:ext>
            </a:extLst>
          </p:cNvPr>
          <p:cNvCxnSpPr>
            <a:endCxn id="229" idx="1"/>
          </p:cNvCxnSpPr>
          <p:nvPr/>
        </p:nvCxnSpPr>
        <p:spPr>
          <a:xfrm>
            <a:off x="6225082" y="7653271"/>
            <a:ext cx="6880738" cy="29771"/>
          </a:xfrm>
          <a:prstGeom prst="straightConnector1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0" name="tcp">
            <a:extLst>
              <a:ext uri="{FF2B5EF4-FFF2-40B4-BE49-F238E27FC236}">
                <a16:creationId xmlns:a16="http://schemas.microsoft.com/office/drawing/2014/main" id="{15579AB4-6652-BC48-80C7-73F8AACD411D}"/>
              </a:ext>
            </a:extLst>
          </p:cNvPr>
          <p:cNvSpPr txBox="1"/>
          <p:nvPr/>
        </p:nvSpPr>
        <p:spPr>
          <a:xfrm>
            <a:off x="9078094" y="7238321"/>
            <a:ext cx="1327599" cy="4218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1800" b="1" dirty="0">
                <a:solidFill>
                  <a:srgbClr val="6C69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chain</a:t>
            </a:r>
            <a:endParaRPr sz="1800" b="1" dirty="0">
              <a:solidFill>
                <a:srgbClr val="6C69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0B9D5229-0904-6149-BE44-5317524DFF8B}"/>
              </a:ext>
            </a:extLst>
          </p:cNvPr>
          <p:cNvCxnSpPr/>
          <p:nvPr/>
        </p:nvCxnSpPr>
        <p:spPr>
          <a:xfrm>
            <a:off x="2018185" y="5136765"/>
            <a:ext cx="346513" cy="0"/>
          </a:xfrm>
          <a:prstGeom prst="straightConnector1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1" name="直线箭头连接符 230">
            <a:extLst>
              <a:ext uri="{FF2B5EF4-FFF2-40B4-BE49-F238E27FC236}">
                <a16:creationId xmlns:a16="http://schemas.microsoft.com/office/drawing/2014/main" id="{2E381F03-17E7-0243-89EC-6CE06341013B}"/>
              </a:ext>
            </a:extLst>
          </p:cNvPr>
          <p:cNvCxnSpPr/>
          <p:nvPr/>
        </p:nvCxnSpPr>
        <p:spPr>
          <a:xfrm>
            <a:off x="3408459" y="5136765"/>
            <a:ext cx="346513" cy="0"/>
          </a:xfrm>
          <a:prstGeom prst="straightConnector1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2" name="直线箭头连接符 231">
            <a:extLst>
              <a:ext uri="{FF2B5EF4-FFF2-40B4-BE49-F238E27FC236}">
                <a16:creationId xmlns:a16="http://schemas.microsoft.com/office/drawing/2014/main" id="{9DC0B83E-2F13-364A-B8E7-B954AADA522E}"/>
              </a:ext>
            </a:extLst>
          </p:cNvPr>
          <p:cNvCxnSpPr/>
          <p:nvPr/>
        </p:nvCxnSpPr>
        <p:spPr>
          <a:xfrm>
            <a:off x="4810059" y="5136765"/>
            <a:ext cx="346513" cy="0"/>
          </a:xfrm>
          <a:prstGeom prst="straightConnector1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3" name="直线箭头连接符 232">
            <a:extLst>
              <a:ext uri="{FF2B5EF4-FFF2-40B4-BE49-F238E27FC236}">
                <a16:creationId xmlns:a16="http://schemas.microsoft.com/office/drawing/2014/main" id="{93E3D6E6-21DD-6D48-9901-7443778C14F7}"/>
              </a:ext>
            </a:extLst>
          </p:cNvPr>
          <p:cNvCxnSpPr/>
          <p:nvPr/>
        </p:nvCxnSpPr>
        <p:spPr>
          <a:xfrm>
            <a:off x="14382981" y="5136765"/>
            <a:ext cx="346513" cy="0"/>
          </a:xfrm>
          <a:prstGeom prst="straightConnector1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D0425BF3-BEF2-9046-A069-6D13D7452FC2}"/>
              </a:ext>
            </a:extLst>
          </p:cNvPr>
          <p:cNvCxnSpPr>
            <a:cxnSpLocks/>
          </p:cNvCxnSpPr>
          <p:nvPr/>
        </p:nvCxnSpPr>
        <p:spPr>
          <a:xfrm>
            <a:off x="6421454" y="5127029"/>
            <a:ext cx="1496970" cy="1665"/>
          </a:xfrm>
          <a:prstGeom prst="straightConnector1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4" name="直线箭头连接符 233">
            <a:extLst>
              <a:ext uri="{FF2B5EF4-FFF2-40B4-BE49-F238E27FC236}">
                <a16:creationId xmlns:a16="http://schemas.microsoft.com/office/drawing/2014/main" id="{EC3E11EC-7EA8-A049-8335-9578F9A216F2}"/>
              </a:ext>
            </a:extLst>
          </p:cNvPr>
          <p:cNvCxnSpPr>
            <a:cxnSpLocks/>
          </p:cNvCxnSpPr>
          <p:nvPr/>
        </p:nvCxnSpPr>
        <p:spPr>
          <a:xfrm>
            <a:off x="11162252" y="5127029"/>
            <a:ext cx="1790481" cy="1665"/>
          </a:xfrm>
          <a:prstGeom prst="straightConnector1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1A896AD1-F1BD-4949-ACF0-D5D113F987BF}"/>
              </a:ext>
            </a:extLst>
          </p:cNvPr>
          <p:cNvCxnSpPr/>
          <p:nvPr/>
        </p:nvCxnSpPr>
        <p:spPr>
          <a:xfrm flipV="1">
            <a:off x="9249490" y="5128694"/>
            <a:ext cx="810000" cy="0"/>
          </a:xfrm>
          <a:prstGeom prst="straightConnector1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6" name="Notify">
            <a:extLst>
              <a:ext uri="{FF2B5EF4-FFF2-40B4-BE49-F238E27FC236}">
                <a16:creationId xmlns:a16="http://schemas.microsoft.com/office/drawing/2014/main" id="{8FD5FAFD-40E3-4D4E-BB25-7E063C385D62}"/>
              </a:ext>
            </a:extLst>
          </p:cNvPr>
          <p:cNvSpPr txBox="1"/>
          <p:nvPr/>
        </p:nvSpPr>
        <p:spPr>
          <a:xfrm rot="20946287">
            <a:off x="5024560" y="2486356"/>
            <a:ext cx="1016363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13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800" b="1" dirty="0">
                <a:solidFill>
                  <a:srgbClr val="6C69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Notify</a:t>
            </a:r>
          </a:p>
        </p:txBody>
      </p:sp>
      <p:sp>
        <p:nvSpPr>
          <p:cNvPr id="237" name="Register">
            <a:extLst>
              <a:ext uri="{FF2B5EF4-FFF2-40B4-BE49-F238E27FC236}">
                <a16:creationId xmlns:a16="http://schemas.microsoft.com/office/drawing/2014/main" id="{6C171471-0C75-744B-B299-EB3E53B0AB3A}"/>
              </a:ext>
            </a:extLst>
          </p:cNvPr>
          <p:cNvSpPr txBox="1"/>
          <p:nvPr/>
        </p:nvSpPr>
        <p:spPr>
          <a:xfrm rot="476644">
            <a:off x="11294616" y="2232896"/>
            <a:ext cx="768254" cy="2879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sz="13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800" b="1" dirty="0">
                <a:solidFill>
                  <a:srgbClr val="6C69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Register</a:t>
            </a:r>
          </a:p>
        </p:txBody>
      </p:sp>
      <p:sp>
        <p:nvSpPr>
          <p:cNvPr id="73" name="弧 72">
            <a:extLst>
              <a:ext uri="{FF2B5EF4-FFF2-40B4-BE49-F238E27FC236}">
                <a16:creationId xmlns:a16="http://schemas.microsoft.com/office/drawing/2014/main" id="{E932D28E-DCE8-4E4D-A65E-34D4050962C6}"/>
              </a:ext>
            </a:extLst>
          </p:cNvPr>
          <p:cNvSpPr/>
          <p:nvPr/>
        </p:nvSpPr>
        <p:spPr>
          <a:xfrm>
            <a:off x="5866448" y="2687334"/>
            <a:ext cx="7487592" cy="877564"/>
          </a:xfrm>
          <a:prstGeom prst="arc">
            <a:avLst>
              <a:gd name="adj1" fmla="val 10807603"/>
              <a:gd name="adj2" fmla="val 0"/>
            </a:avLst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38" name="tcp">
            <a:extLst>
              <a:ext uri="{FF2B5EF4-FFF2-40B4-BE49-F238E27FC236}">
                <a16:creationId xmlns:a16="http://schemas.microsoft.com/office/drawing/2014/main" id="{C1DAC404-0DE3-6D41-89DA-5C3780AE9819}"/>
              </a:ext>
            </a:extLst>
          </p:cNvPr>
          <p:cNvSpPr txBox="1"/>
          <p:nvPr/>
        </p:nvSpPr>
        <p:spPr>
          <a:xfrm>
            <a:off x="8586968" y="2300318"/>
            <a:ext cx="1652465" cy="380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1800" b="1" dirty="0">
                <a:solidFill>
                  <a:srgbClr val="6C69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 / TCP</a:t>
            </a:r>
            <a:endParaRPr sz="1800" b="1" dirty="0">
              <a:solidFill>
                <a:srgbClr val="6C69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Registries">
            <a:extLst>
              <a:ext uri="{FF2B5EF4-FFF2-40B4-BE49-F238E27FC236}">
                <a16:creationId xmlns:a16="http://schemas.microsoft.com/office/drawing/2014/main" id="{4ED90106-F937-B949-AEB7-E5B557A8C43C}"/>
              </a:ext>
            </a:extLst>
          </p:cNvPr>
          <p:cNvSpPr/>
          <p:nvPr/>
        </p:nvSpPr>
        <p:spPr>
          <a:xfrm>
            <a:off x="537805" y="492653"/>
            <a:ext cx="16232424" cy="1491680"/>
          </a:xfrm>
          <a:prstGeom prst="roundRect">
            <a:avLst>
              <a:gd name="adj" fmla="val 7483"/>
            </a:avLst>
          </a:prstGeom>
          <a:solidFill>
            <a:srgbClr val="F2F2F2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grpSp>
        <p:nvGrpSpPr>
          <p:cNvPr id="163" name="Group 9">
            <a:extLst>
              <a:ext uri="{FF2B5EF4-FFF2-40B4-BE49-F238E27FC236}">
                <a16:creationId xmlns:a16="http://schemas.microsoft.com/office/drawing/2014/main" id="{B62DEDC1-E2CD-A74B-BA5E-ECBB97672538}"/>
              </a:ext>
            </a:extLst>
          </p:cNvPr>
          <p:cNvGrpSpPr/>
          <p:nvPr/>
        </p:nvGrpSpPr>
        <p:grpSpPr>
          <a:xfrm>
            <a:off x="7390982" y="718738"/>
            <a:ext cx="3760284" cy="1080000"/>
            <a:chOff x="4546317" y="7884223"/>
            <a:chExt cx="4244286" cy="1494743"/>
          </a:xfrm>
        </p:grpSpPr>
        <p:sp>
          <p:nvSpPr>
            <p:cNvPr id="168" name="Config center">
              <a:extLst>
                <a:ext uri="{FF2B5EF4-FFF2-40B4-BE49-F238E27FC236}">
                  <a16:creationId xmlns:a16="http://schemas.microsoft.com/office/drawing/2014/main" id="{E8626B6A-D7E2-8A45-93CB-0944C588F6B6}"/>
                </a:ext>
              </a:extLst>
            </p:cNvPr>
            <p:cNvSpPr/>
            <p:nvPr/>
          </p:nvSpPr>
          <p:spPr>
            <a:xfrm>
              <a:off x="4546317" y="7884223"/>
              <a:ext cx="4244286" cy="1494743"/>
            </a:xfrm>
            <a:prstGeom prst="roundRect">
              <a:avLst>
                <a:gd name="adj" fmla="val 8447"/>
              </a:avLst>
            </a:prstGeom>
            <a:solidFill>
              <a:srgbClr val="E2F0D9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b">
              <a:noAutofit/>
            </a:bodyPr>
            <a:lstStyle/>
            <a:p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Config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center</a:t>
              </a:r>
              <a:endParaRPr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endParaRPr>
            </a:p>
          </p:txBody>
        </p:sp>
        <p:sp>
          <p:nvSpPr>
            <p:cNvPr id="171" name="Apollo">
              <a:extLst>
                <a:ext uri="{FF2B5EF4-FFF2-40B4-BE49-F238E27FC236}">
                  <a16:creationId xmlns:a16="http://schemas.microsoft.com/office/drawing/2014/main" id="{DD369E5A-C468-2341-8B96-58358BAEFED9}"/>
                </a:ext>
              </a:extLst>
            </p:cNvPr>
            <p:cNvSpPr/>
            <p:nvPr/>
          </p:nvSpPr>
          <p:spPr>
            <a:xfrm>
              <a:off x="4780017" y="8081135"/>
              <a:ext cx="1270001" cy="54807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lang="en-US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pollo</a:t>
              </a: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2" name="zk">
              <a:extLst>
                <a:ext uri="{FF2B5EF4-FFF2-40B4-BE49-F238E27FC236}">
                  <a16:creationId xmlns:a16="http://schemas.microsoft.com/office/drawing/2014/main" id="{235E1B4F-9F25-D94C-9318-84D72A2A9283}"/>
                </a:ext>
              </a:extLst>
            </p:cNvPr>
            <p:cNvSpPr/>
            <p:nvPr/>
          </p:nvSpPr>
          <p:spPr>
            <a:xfrm>
              <a:off x="6275327" y="8083276"/>
              <a:ext cx="865374" cy="54807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zk</a:t>
              </a: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3" name="Apollo">
              <a:extLst>
                <a:ext uri="{FF2B5EF4-FFF2-40B4-BE49-F238E27FC236}">
                  <a16:creationId xmlns:a16="http://schemas.microsoft.com/office/drawing/2014/main" id="{EB2B3711-A5E0-0244-B139-22ECBE8A6975}"/>
                </a:ext>
              </a:extLst>
            </p:cNvPr>
            <p:cNvSpPr/>
            <p:nvPr/>
          </p:nvSpPr>
          <p:spPr>
            <a:xfrm>
              <a:off x="7377674" y="8077511"/>
              <a:ext cx="1270001" cy="54807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lang="en-US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nacos</a:t>
              </a: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A6B57E1C-6730-A646-A584-D3CCAAC3116C}"/>
              </a:ext>
            </a:extLst>
          </p:cNvPr>
          <p:cNvGrpSpPr/>
          <p:nvPr/>
        </p:nvGrpSpPr>
        <p:grpSpPr>
          <a:xfrm>
            <a:off x="11387587" y="748494"/>
            <a:ext cx="5203671" cy="1080000"/>
            <a:chOff x="5425013" y="335090"/>
            <a:chExt cx="5203671" cy="1080000"/>
          </a:xfrm>
        </p:grpSpPr>
        <p:sp>
          <p:nvSpPr>
            <p:cNvPr id="138" name="Config center">
              <a:extLst>
                <a:ext uri="{FF2B5EF4-FFF2-40B4-BE49-F238E27FC236}">
                  <a16:creationId xmlns:a16="http://schemas.microsoft.com/office/drawing/2014/main" id="{BDBFEF54-794D-004B-BF56-D02929008F93}"/>
                </a:ext>
              </a:extLst>
            </p:cNvPr>
            <p:cNvSpPr/>
            <p:nvPr/>
          </p:nvSpPr>
          <p:spPr>
            <a:xfrm>
              <a:off x="5425013" y="335090"/>
              <a:ext cx="5203671" cy="1080000"/>
            </a:xfrm>
            <a:prstGeom prst="roundRect">
              <a:avLst>
                <a:gd name="adj" fmla="val 8447"/>
              </a:avLst>
            </a:prstGeom>
            <a:solidFill>
              <a:srgbClr val="E2F0D9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b">
              <a:noAutofit/>
            </a:bodyPr>
            <a:lstStyle/>
            <a:p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Metadata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center</a:t>
              </a:r>
              <a:endParaRPr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endParaRPr>
            </a:p>
          </p:txBody>
        </p:sp>
        <p:sp>
          <p:nvSpPr>
            <p:cNvPr id="142" name="Apollo">
              <a:extLst>
                <a:ext uri="{FF2B5EF4-FFF2-40B4-BE49-F238E27FC236}">
                  <a16:creationId xmlns:a16="http://schemas.microsoft.com/office/drawing/2014/main" id="{4CE1C776-9F53-8B40-BE47-DA167A449FA4}"/>
                </a:ext>
              </a:extLst>
            </p:cNvPr>
            <p:cNvSpPr/>
            <p:nvPr/>
          </p:nvSpPr>
          <p:spPr>
            <a:xfrm>
              <a:off x="5657817" y="527097"/>
              <a:ext cx="1337692" cy="39600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lang="en" altLang="zh-CN" dirty="0"/>
                <a:t>consul</a:t>
              </a: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" name="zk">
              <a:extLst>
                <a:ext uri="{FF2B5EF4-FFF2-40B4-BE49-F238E27FC236}">
                  <a16:creationId xmlns:a16="http://schemas.microsoft.com/office/drawing/2014/main" id="{A17FA7F8-CC68-5142-865E-45915B3232FA}"/>
                </a:ext>
              </a:extLst>
            </p:cNvPr>
            <p:cNvSpPr/>
            <p:nvPr/>
          </p:nvSpPr>
          <p:spPr>
            <a:xfrm>
              <a:off x="7097273" y="527095"/>
              <a:ext cx="906339" cy="39600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zk</a:t>
              </a: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9" name="Apollo">
              <a:extLst>
                <a:ext uri="{FF2B5EF4-FFF2-40B4-BE49-F238E27FC236}">
                  <a16:creationId xmlns:a16="http://schemas.microsoft.com/office/drawing/2014/main" id="{684480D6-02B1-8B45-A311-39217C2378E0}"/>
                </a:ext>
              </a:extLst>
            </p:cNvPr>
            <p:cNvSpPr/>
            <p:nvPr/>
          </p:nvSpPr>
          <p:spPr>
            <a:xfrm>
              <a:off x="8105376" y="527096"/>
              <a:ext cx="1058316" cy="39600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lang="en-US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nacos</a:t>
              </a: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" name="Apollo">
              <a:extLst>
                <a:ext uri="{FF2B5EF4-FFF2-40B4-BE49-F238E27FC236}">
                  <a16:creationId xmlns:a16="http://schemas.microsoft.com/office/drawing/2014/main" id="{756F761D-33E6-CE42-AA8A-C1D93DE67179}"/>
                </a:ext>
              </a:extLst>
            </p:cNvPr>
            <p:cNvSpPr/>
            <p:nvPr/>
          </p:nvSpPr>
          <p:spPr>
            <a:xfrm>
              <a:off x="9265456" y="527096"/>
              <a:ext cx="1135257" cy="39600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lang="en-US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etcd</a:t>
              </a: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0B6AD05B-A7BE-48C2-A1F9-6E9305F5E149}"/>
              </a:ext>
            </a:extLst>
          </p:cNvPr>
          <p:cNvSpPr txBox="1"/>
          <p:nvPr/>
        </p:nvSpPr>
        <p:spPr>
          <a:xfrm>
            <a:off x="13289487" y="8753409"/>
            <a:ext cx="3480742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zh-CN" sz="1400" b="0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Helvetica Light"/>
              </a:rPr>
              <a:t> RR 		-&gt; Round Robin</a:t>
            </a:r>
          </a:p>
          <a:p>
            <a:pPr algn="l"/>
            <a:r>
              <a:rPr lang="en-US" altLang="zh-CN" sz="1400" b="0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Helvetica Light"/>
              </a:rPr>
              <a:t> Lst atv 	-&gt; Least Active</a:t>
            </a:r>
          </a:p>
          <a:p>
            <a:r>
              <a:rPr lang="en-US" altLang="zh-CN" sz="1400" b="0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Helvetica Light"/>
              </a:rPr>
              <a:t> Hlty Inst 	-&gt; 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</a:rPr>
              <a:t>Healthy instance first</a:t>
            </a:r>
          </a:p>
        </p:txBody>
      </p:sp>
      <p:sp>
        <p:nvSpPr>
          <p:cNvPr id="118" name="Config center">
            <a:extLst>
              <a:ext uri="{FF2B5EF4-FFF2-40B4-BE49-F238E27FC236}">
                <a16:creationId xmlns:a16="http://schemas.microsoft.com/office/drawing/2014/main" id="{8EA63CEA-AC34-DB4A-9068-F39BCC393913}"/>
              </a:ext>
            </a:extLst>
          </p:cNvPr>
          <p:cNvSpPr/>
          <p:nvPr/>
        </p:nvSpPr>
        <p:spPr>
          <a:xfrm>
            <a:off x="771306" y="710598"/>
            <a:ext cx="6493045" cy="1080000"/>
          </a:xfrm>
          <a:prstGeom prst="roundRect">
            <a:avLst>
              <a:gd name="adj" fmla="val 8447"/>
            </a:avLst>
          </a:prstGeom>
          <a:solidFill>
            <a:srgbClr val="E2F0D9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b"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Registry</a:t>
            </a:r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19" name="Apollo">
            <a:extLst>
              <a:ext uri="{FF2B5EF4-FFF2-40B4-BE49-F238E27FC236}">
                <a16:creationId xmlns:a16="http://schemas.microsoft.com/office/drawing/2014/main" id="{0D9CDD30-EBF1-0344-A313-D32DC04C6556}"/>
              </a:ext>
            </a:extLst>
          </p:cNvPr>
          <p:cNvSpPr/>
          <p:nvPr/>
        </p:nvSpPr>
        <p:spPr>
          <a:xfrm>
            <a:off x="1013719" y="902603"/>
            <a:ext cx="1341216" cy="396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" altLang="zh-CN" dirty="0"/>
              <a:t>consul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zk">
            <a:extLst>
              <a:ext uri="{FF2B5EF4-FFF2-40B4-BE49-F238E27FC236}">
                <a16:creationId xmlns:a16="http://schemas.microsoft.com/office/drawing/2014/main" id="{5EF5B1C8-8336-6D45-8DD5-CBF53508DDAE}"/>
              </a:ext>
            </a:extLst>
          </p:cNvPr>
          <p:cNvSpPr/>
          <p:nvPr/>
        </p:nvSpPr>
        <p:spPr>
          <a:xfrm>
            <a:off x="2512587" y="902603"/>
            <a:ext cx="947949" cy="396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zk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Apollo">
            <a:extLst>
              <a:ext uri="{FF2B5EF4-FFF2-40B4-BE49-F238E27FC236}">
                <a16:creationId xmlns:a16="http://schemas.microsoft.com/office/drawing/2014/main" id="{95A799C6-3857-2642-A20E-E82C412EB31D}"/>
              </a:ext>
            </a:extLst>
          </p:cNvPr>
          <p:cNvSpPr/>
          <p:nvPr/>
        </p:nvSpPr>
        <p:spPr>
          <a:xfrm>
            <a:off x="3562300" y="902603"/>
            <a:ext cx="1066159" cy="396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nacos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Apollo">
            <a:extLst>
              <a:ext uri="{FF2B5EF4-FFF2-40B4-BE49-F238E27FC236}">
                <a16:creationId xmlns:a16="http://schemas.microsoft.com/office/drawing/2014/main" id="{9E96B04D-01D1-594B-886A-1A3C8E97419C}"/>
              </a:ext>
            </a:extLst>
          </p:cNvPr>
          <p:cNvSpPr/>
          <p:nvPr/>
        </p:nvSpPr>
        <p:spPr>
          <a:xfrm>
            <a:off x="4770262" y="902603"/>
            <a:ext cx="1158966" cy="396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etcd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Apollo">
            <a:extLst>
              <a:ext uri="{FF2B5EF4-FFF2-40B4-BE49-F238E27FC236}">
                <a16:creationId xmlns:a16="http://schemas.microsoft.com/office/drawing/2014/main" id="{8949B911-148D-C64B-9173-CD6A7D6DDC84}"/>
              </a:ext>
            </a:extLst>
          </p:cNvPr>
          <p:cNvSpPr/>
          <p:nvPr/>
        </p:nvSpPr>
        <p:spPr>
          <a:xfrm>
            <a:off x="6090213" y="902603"/>
            <a:ext cx="1182114" cy="396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k8s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0903E52F-4032-E14D-9171-D5134AF2949C}"/>
              </a:ext>
            </a:extLst>
          </p:cNvPr>
          <p:cNvCxnSpPr>
            <a:cxnSpLocks/>
            <a:endCxn id="128" idx="2"/>
          </p:cNvCxnSpPr>
          <p:nvPr/>
        </p:nvCxnSpPr>
        <p:spPr>
          <a:xfrm flipV="1">
            <a:off x="2424690" y="1984333"/>
            <a:ext cx="6229327" cy="978618"/>
          </a:xfrm>
          <a:prstGeom prst="straightConnector1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7AC61107-340F-F14E-ABED-33F7B0620C18}"/>
              </a:ext>
            </a:extLst>
          </p:cNvPr>
          <p:cNvCxnSpPr>
            <a:cxnSpLocks/>
            <a:endCxn id="128" idx="2"/>
          </p:cNvCxnSpPr>
          <p:nvPr/>
        </p:nvCxnSpPr>
        <p:spPr>
          <a:xfrm flipH="1" flipV="1">
            <a:off x="8654017" y="1984333"/>
            <a:ext cx="5857944" cy="1150238"/>
          </a:xfrm>
          <a:prstGeom prst="straightConnector1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5" name="Subscribe">
            <a:extLst>
              <a:ext uri="{FF2B5EF4-FFF2-40B4-BE49-F238E27FC236}">
                <a16:creationId xmlns:a16="http://schemas.microsoft.com/office/drawing/2014/main" id="{01B160A0-C47E-384C-B909-A44F78474A95}"/>
              </a:ext>
            </a:extLst>
          </p:cNvPr>
          <p:cNvSpPr txBox="1"/>
          <p:nvPr/>
        </p:nvSpPr>
        <p:spPr>
          <a:xfrm rot="21040535">
            <a:off x="4691920" y="2092148"/>
            <a:ext cx="1315650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>
              <a:defRPr sz="13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800" b="1" dirty="0">
                <a:solidFill>
                  <a:srgbClr val="6C69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Subscribe</a:t>
            </a:r>
          </a:p>
        </p:txBody>
      </p:sp>
      <p:sp>
        <p:nvSpPr>
          <p:cNvPr id="127" name="Registries">
            <a:extLst>
              <a:ext uri="{FF2B5EF4-FFF2-40B4-BE49-F238E27FC236}">
                <a16:creationId xmlns:a16="http://schemas.microsoft.com/office/drawing/2014/main" id="{4F115252-C6AB-A84E-928F-23C003395511}"/>
              </a:ext>
            </a:extLst>
          </p:cNvPr>
          <p:cNvSpPr/>
          <p:nvPr/>
        </p:nvSpPr>
        <p:spPr>
          <a:xfrm>
            <a:off x="554818" y="8564233"/>
            <a:ext cx="12522042" cy="1068978"/>
          </a:xfrm>
          <a:prstGeom prst="roundRect">
            <a:avLst>
              <a:gd name="adj" fmla="val 7483"/>
            </a:avLst>
          </a:prstGeom>
          <a:solidFill>
            <a:srgbClr val="F2F2F2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64" name="nacos">
            <a:extLst>
              <a:ext uri="{FF2B5EF4-FFF2-40B4-BE49-F238E27FC236}">
                <a16:creationId xmlns:a16="http://schemas.microsoft.com/office/drawing/2014/main" id="{10074197-AC0E-B749-8453-42CB4B6DDC61}"/>
              </a:ext>
            </a:extLst>
          </p:cNvPr>
          <p:cNvSpPr/>
          <p:nvPr/>
        </p:nvSpPr>
        <p:spPr>
          <a:xfrm>
            <a:off x="7939844" y="9070938"/>
            <a:ext cx="1565739" cy="41751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7" name="nacos">
            <a:extLst>
              <a:ext uri="{FF2B5EF4-FFF2-40B4-BE49-F238E27FC236}">
                <a16:creationId xmlns:a16="http://schemas.microsoft.com/office/drawing/2014/main" id="{BC5602E7-67C7-7746-923F-22E57E59E331}"/>
              </a:ext>
            </a:extLst>
          </p:cNvPr>
          <p:cNvSpPr/>
          <p:nvPr/>
        </p:nvSpPr>
        <p:spPr>
          <a:xfrm>
            <a:off x="2295329" y="9070938"/>
            <a:ext cx="1565739" cy="41751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Zipkin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8" name="nacos">
            <a:extLst>
              <a:ext uri="{FF2B5EF4-FFF2-40B4-BE49-F238E27FC236}">
                <a16:creationId xmlns:a16="http://schemas.microsoft.com/office/drawing/2014/main" id="{FE6F46D4-71E6-F74B-963B-44174F957FBC}"/>
              </a:ext>
            </a:extLst>
          </p:cNvPr>
          <p:cNvSpPr/>
          <p:nvPr/>
        </p:nvSpPr>
        <p:spPr>
          <a:xfrm>
            <a:off x="5227945" y="9070938"/>
            <a:ext cx="1565739" cy="41751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jaeger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92947F64-F89B-534D-8348-DDCB6F5F001A}"/>
              </a:ext>
            </a:extLst>
          </p:cNvPr>
          <p:cNvSpPr txBox="1"/>
          <p:nvPr/>
        </p:nvSpPr>
        <p:spPr>
          <a:xfrm>
            <a:off x="413090" y="8507363"/>
            <a:ext cx="466465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CN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Monitor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(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opentracing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API)</a:t>
            </a:r>
            <a:endParaRPr lang="en-CN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96715313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24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gistries">
            <a:extLst>
              <a:ext uri="{FF2B5EF4-FFF2-40B4-BE49-F238E27FC236}">
                <a16:creationId xmlns:a16="http://schemas.microsoft.com/office/drawing/2014/main" id="{BD8D5C48-D307-452B-AB04-0AF17F11BFA8}"/>
              </a:ext>
            </a:extLst>
          </p:cNvPr>
          <p:cNvSpPr/>
          <p:nvPr/>
        </p:nvSpPr>
        <p:spPr>
          <a:xfrm>
            <a:off x="3154714" y="1838348"/>
            <a:ext cx="11331307" cy="940948"/>
          </a:xfrm>
          <a:prstGeom prst="roundRect">
            <a:avLst>
              <a:gd name="adj" fmla="val 7483"/>
            </a:avLst>
          </a:prstGeom>
          <a:noFill/>
          <a:ln w="12700" cap="flat">
            <a:solidFill>
              <a:schemeClr val="bg1">
                <a:lumMod val="95000"/>
              </a:schemeClr>
            </a:solidFill>
            <a:prstDash val="lgDash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7" name="zk">
            <a:extLst>
              <a:ext uri="{FF2B5EF4-FFF2-40B4-BE49-F238E27FC236}">
                <a16:creationId xmlns:a16="http://schemas.microsoft.com/office/drawing/2014/main" id="{956CD0A6-FEC4-480F-A1BE-1C9BDD5FDDEF}"/>
              </a:ext>
            </a:extLst>
          </p:cNvPr>
          <p:cNvSpPr/>
          <p:nvPr/>
        </p:nvSpPr>
        <p:spPr>
          <a:xfrm>
            <a:off x="4592337" y="2085203"/>
            <a:ext cx="1169204" cy="442356"/>
          </a:xfrm>
          <a:prstGeom prst="roundRect">
            <a:avLst/>
          </a:prstGeom>
          <a:noFill/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ZK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zk">
            <a:extLst>
              <a:ext uri="{FF2B5EF4-FFF2-40B4-BE49-F238E27FC236}">
                <a16:creationId xmlns:a16="http://schemas.microsoft.com/office/drawing/2014/main" id="{86AD9F54-5C19-480F-ACFB-8F07D44C5FED}"/>
              </a:ext>
            </a:extLst>
          </p:cNvPr>
          <p:cNvSpPr/>
          <p:nvPr/>
        </p:nvSpPr>
        <p:spPr>
          <a:xfrm>
            <a:off x="10081152" y="2085203"/>
            <a:ext cx="1169204" cy="442356"/>
          </a:xfrm>
          <a:prstGeom prst="roundRect">
            <a:avLst/>
          </a:prstGeom>
          <a:noFill/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consul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zk">
            <a:extLst>
              <a:ext uri="{FF2B5EF4-FFF2-40B4-BE49-F238E27FC236}">
                <a16:creationId xmlns:a16="http://schemas.microsoft.com/office/drawing/2014/main" id="{EC70E444-3799-4BBE-AF63-1F4357F2C2CA}"/>
              </a:ext>
            </a:extLst>
          </p:cNvPr>
          <p:cNvSpPr/>
          <p:nvPr/>
        </p:nvSpPr>
        <p:spPr>
          <a:xfrm>
            <a:off x="8251547" y="2085203"/>
            <a:ext cx="1169204" cy="442356"/>
          </a:xfrm>
          <a:prstGeom prst="roundRect">
            <a:avLst/>
          </a:prstGeom>
          <a:solidFill>
            <a:srgbClr val="175154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nacos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zk">
            <a:extLst>
              <a:ext uri="{FF2B5EF4-FFF2-40B4-BE49-F238E27FC236}">
                <a16:creationId xmlns:a16="http://schemas.microsoft.com/office/drawing/2014/main" id="{EFC4C370-BC9C-4DBD-9B64-F6E6E30422AE}"/>
              </a:ext>
            </a:extLst>
          </p:cNvPr>
          <p:cNvSpPr/>
          <p:nvPr/>
        </p:nvSpPr>
        <p:spPr>
          <a:xfrm>
            <a:off x="6421942" y="2085203"/>
            <a:ext cx="1169204" cy="442356"/>
          </a:xfrm>
          <a:prstGeom prst="roundRect">
            <a:avLst/>
          </a:prstGeom>
          <a:noFill/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etcd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Registries">
            <a:extLst>
              <a:ext uri="{FF2B5EF4-FFF2-40B4-BE49-F238E27FC236}">
                <a16:creationId xmlns:a16="http://schemas.microsoft.com/office/drawing/2014/main" id="{9D0FEC0B-B783-4711-A7C9-A42C73F4A52A}"/>
              </a:ext>
            </a:extLst>
          </p:cNvPr>
          <p:cNvSpPr/>
          <p:nvPr/>
        </p:nvSpPr>
        <p:spPr>
          <a:xfrm>
            <a:off x="9420751" y="6779311"/>
            <a:ext cx="5065269" cy="940948"/>
          </a:xfrm>
          <a:prstGeom prst="roundRect">
            <a:avLst>
              <a:gd name="adj" fmla="val 7483"/>
            </a:avLst>
          </a:prstGeom>
          <a:noFill/>
          <a:ln w="12700" cap="flat">
            <a:solidFill>
              <a:schemeClr val="bg1">
                <a:lumMod val="95000"/>
              </a:schemeClr>
            </a:solidFill>
            <a:prstDash val="lgDash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zk">
            <a:extLst>
              <a:ext uri="{FF2B5EF4-FFF2-40B4-BE49-F238E27FC236}">
                <a16:creationId xmlns:a16="http://schemas.microsoft.com/office/drawing/2014/main" id="{8ADFB8E2-B14D-4106-939A-1D54D0D64136}"/>
              </a:ext>
            </a:extLst>
          </p:cNvPr>
          <p:cNvSpPr/>
          <p:nvPr/>
        </p:nvSpPr>
        <p:spPr>
          <a:xfrm>
            <a:off x="10059538" y="7066132"/>
            <a:ext cx="1152000" cy="432000"/>
          </a:xfrm>
          <a:prstGeom prst="roundRect">
            <a:avLst/>
          </a:prstGeom>
          <a:noFill/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ZK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zk">
            <a:extLst>
              <a:ext uri="{FF2B5EF4-FFF2-40B4-BE49-F238E27FC236}">
                <a16:creationId xmlns:a16="http://schemas.microsoft.com/office/drawing/2014/main" id="{1E652752-74F1-4163-8CD9-ED5EDE803748}"/>
              </a:ext>
            </a:extLst>
          </p:cNvPr>
          <p:cNvSpPr/>
          <p:nvPr/>
        </p:nvSpPr>
        <p:spPr>
          <a:xfrm>
            <a:off x="11488713" y="7042610"/>
            <a:ext cx="1152000" cy="432000"/>
          </a:xfrm>
          <a:prstGeom prst="roundRect">
            <a:avLst/>
          </a:prstGeom>
          <a:noFill/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Apollo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97F345F-B087-4C83-8214-435DE04813E1}"/>
              </a:ext>
            </a:extLst>
          </p:cNvPr>
          <p:cNvSpPr txBox="1"/>
          <p:nvPr/>
        </p:nvSpPr>
        <p:spPr>
          <a:xfrm>
            <a:off x="1263734" y="2439557"/>
            <a:ext cx="716543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Register</a:t>
            </a:r>
            <a:endParaRPr kumimoji="0" lang="zh-CN" altLang="en-US" sz="1200" b="1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9E874F04-73AF-4EDB-A269-2F89644B742A}"/>
              </a:ext>
            </a:extLst>
          </p:cNvPr>
          <p:cNvCxnSpPr>
            <a:cxnSpLocks/>
          </p:cNvCxnSpPr>
          <p:nvPr/>
        </p:nvCxnSpPr>
        <p:spPr>
          <a:xfrm>
            <a:off x="1954629" y="2237876"/>
            <a:ext cx="1332346" cy="0"/>
          </a:xfrm>
          <a:prstGeom prst="line">
            <a:avLst/>
          </a:prstGeom>
          <a:noFill/>
          <a:ln w="25400" cap="flat">
            <a:solidFill>
              <a:schemeClr val="bg2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BE68A85C-57DB-4A21-9A44-A468A6A7ACD7}"/>
              </a:ext>
            </a:extLst>
          </p:cNvPr>
          <p:cNvCxnSpPr>
            <a:cxnSpLocks/>
          </p:cNvCxnSpPr>
          <p:nvPr/>
        </p:nvCxnSpPr>
        <p:spPr>
          <a:xfrm>
            <a:off x="14185363" y="7239922"/>
            <a:ext cx="1080000" cy="11107"/>
          </a:xfrm>
          <a:prstGeom prst="line">
            <a:avLst/>
          </a:prstGeom>
          <a:noFill/>
          <a:ln w="25400" cap="flat">
            <a:solidFill>
              <a:schemeClr val="bg2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1DCB615F-D753-4832-90E0-567A31E6E4FD}"/>
              </a:ext>
            </a:extLst>
          </p:cNvPr>
          <p:cNvSpPr txBox="1"/>
          <p:nvPr/>
        </p:nvSpPr>
        <p:spPr>
          <a:xfrm>
            <a:off x="5689365" y="305180"/>
            <a:ext cx="4334521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60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DUBBO GO</a:t>
            </a:r>
            <a:endParaRPr kumimoji="0" lang="zh-CN" altLang="en-US" sz="60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FEA50468-909A-4F1C-AB9E-C828C5FEF0B7}"/>
              </a:ext>
            </a:extLst>
          </p:cNvPr>
          <p:cNvCxnSpPr>
            <a:cxnSpLocks/>
          </p:cNvCxnSpPr>
          <p:nvPr/>
        </p:nvCxnSpPr>
        <p:spPr>
          <a:xfrm>
            <a:off x="7758486" y="1471475"/>
            <a:ext cx="1751097" cy="0"/>
          </a:xfrm>
          <a:prstGeom prst="line">
            <a:avLst/>
          </a:prstGeom>
          <a:noFill/>
          <a:ln w="57150" cap="flat">
            <a:solidFill>
              <a:schemeClr val="bg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7" name="图片 36">
            <a:extLst>
              <a:ext uri="{FF2B5EF4-FFF2-40B4-BE49-F238E27FC236}">
                <a16:creationId xmlns:a16="http://schemas.microsoft.com/office/drawing/2014/main" id="{B921F98D-1FEE-49C5-A521-DD9D5FEFC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6534" y="6902836"/>
            <a:ext cx="457200" cy="457200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CE474D09-5994-4636-BE77-C7C2BE522AE4}"/>
              </a:ext>
            </a:extLst>
          </p:cNvPr>
          <p:cNvSpPr txBox="1"/>
          <p:nvPr/>
        </p:nvSpPr>
        <p:spPr>
          <a:xfrm>
            <a:off x="15113707" y="7360036"/>
            <a:ext cx="1120500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Config Center</a:t>
            </a:r>
            <a:endParaRPr kumimoji="0" lang="zh-CN" altLang="en-US" sz="1200" b="1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" name="Registries">
            <a:extLst>
              <a:ext uri="{FF2B5EF4-FFF2-40B4-BE49-F238E27FC236}">
                <a16:creationId xmlns:a16="http://schemas.microsoft.com/office/drawing/2014/main" id="{27D063E6-8E4B-4424-BFAB-73D5B4572034}"/>
              </a:ext>
            </a:extLst>
          </p:cNvPr>
          <p:cNvSpPr/>
          <p:nvPr/>
        </p:nvSpPr>
        <p:spPr>
          <a:xfrm>
            <a:off x="3154714" y="8060036"/>
            <a:ext cx="11331307" cy="940948"/>
          </a:xfrm>
          <a:prstGeom prst="roundRect">
            <a:avLst>
              <a:gd name="adj" fmla="val 7483"/>
            </a:avLst>
          </a:prstGeom>
          <a:noFill/>
          <a:ln w="12700" cap="flat">
            <a:solidFill>
              <a:schemeClr val="bg1">
                <a:lumMod val="95000"/>
              </a:schemeClr>
            </a:solidFill>
            <a:prstDash val="lgDash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zk">
            <a:extLst>
              <a:ext uri="{FF2B5EF4-FFF2-40B4-BE49-F238E27FC236}">
                <a16:creationId xmlns:a16="http://schemas.microsoft.com/office/drawing/2014/main" id="{1D19FFD4-5002-475C-A4D9-8CC1F1120AF3}"/>
              </a:ext>
            </a:extLst>
          </p:cNvPr>
          <p:cNvSpPr/>
          <p:nvPr/>
        </p:nvSpPr>
        <p:spPr>
          <a:xfrm>
            <a:off x="7049226" y="8306891"/>
            <a:ext cx="1169204" cy="442356"/>
          </a:xfrm>
          <a:prstGeom prst="roundRect">
            <a:avLst/>
          </a:prstGeom>
          <a:noFill/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Zipkin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zk">
            <a:extLst>
              <a:ext uri="{FF2B5EF4-FFF2-40B4-BE49-F238E27FC236}">
                <a16:creationId xmlns:a16="http://schemas.microsoft.com/office/drawing/2014/main" id="{180A33ED-2978-4BA3-8B56-516F8B3135A4}"/>
              </a:ext>
            </a:extLst>
          </p:cNvPr>
          <p:cNvSpPr/>
          <p:nvPr/>
        </p:nvSpPr>
        <p:spPr>
          <a:xfrm>
            <a:off x="8902353" y="8306891"/>
            <a:ext cx="1169204" cy="442356"/>
          </a:xfrm>
          <a:prstGeom prst="roundRect">
            <a:avLst/>
          </a:prstGeom>
          <a:noFill/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Jaeger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F54ED2F8-05A4-4EE8-9127-0F1E72E1F3DD}"/>
              </a:ext>
            </a:extLst>
          </p:cNvPr>
          <p:cNvCxnSpPr>
            <a:cxnSpLocks/>
          </p:cNvCxnSpPr>
          <p:nvPr/>
        </p:nvCxnSpPr>
        <p:spPr>
          <a:xfrm>
            <a:off x="1855243" y="8484201"/>
            <a:ext cx="1627461" cy="0"/>
          </a:xfrm>
          <a:prstGeom prst="line">
            <a:avLst/>
          </a:prstGeom>
          <a:noFill/>
          <a:ln w="25400" cap="flat">
            <a:solidFill>
              <a:schemeClr val="bg2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8A4FA1A6-0624-49CA-ACF7-E24D8A1C0FAB}"/>
              </a:ext>
            </a:extLst>
          </p:cNvPr>
          <p:cNvSpPr txBox="1"/>
          <p:nvPr/>
        </p:nvSpPr>
        <p:spPr>
          <a:xfrm>
            <a:off x="1225262" y="8713726"/>
            <a:ext cx="668453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Monitor</a:t>
            </a:r>
            <a:endParaRPr kumimoji="0" lang="zh-CN" altLang="en-US" sz="1200" b="1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" name="zk">
            <a:extLst>
              <a:ext uri="{FF2B5EF4-FFF2-40B4-BE49-F238E27FC236}">
                <a16:creationId xmlns:a16="http://schemas.microsoft.com/office/drawing/2014/main" id="{B86DAF7C-2D3A-4558-AA9B-AECB3A940BD0}"/>
              </a:ext>
            </a:extLst>
          </p:cNvPr>
          <p:cNvSpPr/>
          <p:nvPr/>
        </p:nvSpPr>
        <p:spPr>
          <a:xfrm>
            <a:off x="12882884" y="7042773"/>
            <a:ext cx="1152000" cy="432000"/>
          </a:xfrm>
          <a:prstGeom prst="roundRect">
            <a:avLst/>
          </a:prstGeom>
          <a:solidFill>
            <a:srgbClr val="2FA6AD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Nacos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B7AB5FAE-D7A7-4751-8875-268341F5FE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888" y="8238709"/>
            <a:ext cx="457200" cy="457200"/>
          </a:xfrm>
          <a:prstGeom prst="rect">
            <a:avLst/>
          </a:prstGeom>
        </p:spPr>
      </p:pic>
      <p:sp>
        <p:nvSpPr>
          <p:cNvPr id="53" name="Registries">
            <a:extLst>
              <a:ext uri="{FF2B5EF4-FFF2-40B4-BE49-F238E27FC236}">
                <a16:creationId xmlns:a16="http://schemas.microsoft.com/office/drawing/2014/main" id="{F6248ACB-834E-41A0-879D-EDCA7698C744}"/>
              </a:ext>
            </a:extLst>
          </p:cNvPr>
          <p:cNvSpPr/>
          <p:nvPr/>
        </p:nvSpPr>
        <p:spPr>
          <a:xfrm>
            <a:off x="3154714" y="3119073"/>
            <a:ext cx="2415909" cy="1002476"/>
          </a:xfrm>
          <a:prstGeom prst="roundRect">
            <a:avLst>
              <a:gd name="adj" fmla="val 7483"/>
            </a:avLst>
          </a:prstGeom>
          <a:noFill/>
          <a:ln w="12700" cap="flat">
            <a:solidFill>
              <a:schemeClr val="bg1">
                <a:lumMod val="95000"/>
              </a:schemeClr>
            </a:solidFill>
            <a:prstDash val="lgDash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54" name="zk">
            <a:extLst>
              <a:ext uri="{FF2B5EF4-FFF2-40B4-BE49-F238E27FC236}">
                <a16:creationId xmlns:a16="http://schemas.microsoft.com/office/drawing/2014/main" id="{7849D694-D25D-40E2-BFAA-479B3360F759}"/>
              </a:ext>
            </a:extLst>
          </p:cNvPr>
          <p:cNvSpPr/>
          <p:nvPr/>
        </p:nvSpPr>
        <p:spPr>
          <a:xfrm>
            <a:off x="3482704" y="3238533"/>
            <a:ext cx="890337" cy="313529"/>
          </a:xfrm>
          <a:prstGeom prst="roundRect">
            <a:avLst/>
          </a:prstGeom>
          <a:solidFill>
            <a:srgbClr val="2FA6AD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failover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zk">
            <a:extLst>
              <a:ext uri="{FF2B5EF4-FFF2-40B4-BE49-F238E27FC236}">
                <a16:creationId xmlns:a16="http://schemas.microsoft.com/office/drawing/2014/main" id="{90A6C4C4-1FA7-4B99-A7AE-6FDC02E0D89A}"/>
              </a:ext>
            </a:extLst>
          </p:cNvPr>
          <p:cNvSpPr/>
          <p:nvPr/>
        </p:nvSpPr>
        <p:spPr>
          <a:xfrm>
            <a:off x="3485038" y="3681428"/>
            <a:ext cx="890337" cy="313529"/>
          </a:xfrm>
          <a:prstGeom prst="roundRect">
            <a:avLst/>
          </a:prstGeom>
          <a:solidFill>
            <a:srgbClr val="2FA6AD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failfast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zk">
            <a:extLst>
              <a:ext uri="{FF2B5EF4-FFF2-40B4-BE49-F238E27FC236}">
                <a16:creationId xmlns:a16="http://schemas.microsoft.com/office/drawing/2014/main" id="{32A68E58-CF1F-4A77-BE15-A9FD93CE179F}"/>
              </a:ext>
            </a:extLst>
          </p:cNvPr>
          <p:cNvSpPr/>
          <p:nvPr/>
        </p:nvSpPr>
        <p:spPr>
          <a:xfrm>
            <a:off x="4484557" y="3238533"/>
            <a:ext cx="890337" cy="313529"/>
          </a:xfrm>
          <a:prstGeom prst="roundRect">
            <a:avLst/>
          </a:prstGeom>
          <a:solidFill>
            <a:srgbClr val="2FA6AD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failsave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zk">
            <a:extLst>
              <a:ext uri="{FF2B5EF4-FFF2-40B4-BE49-F238E27FC236}">
                <a16:creationId xmlns:a16="http://schemas.microsoft.com/office/drawing/2014/main" id="{5D583CE7-1F1F-4866-B65B-0522367E0F34}"/>
              </a:ext>
            </a:extLst>
          </p:cNvPr>
          <p:cNvSpPr/>
          <p:nvPr/>
        </p:nvSpPr>
        <p:spPr>
          <a:xfrm>
            <a:off x="4484557" y="3681427"/>
            <a:ext cx="890337" cy="313529"/>
          </a:xfrm>
          <a:prstGeom prst="roundRect">
            <a:avLst/>
          </a:prstGeom>
          <a:solidFill>
            <a:srgbClr val="17242F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zk">
            <a:extLst>
              <a:ext uri="{FF2B5EF4-FFF2-40B4-BE49-F238E27FC236}">
                <a16:creationId xmlns:a16="http://schemas.microsoft.com/office/drawing/2014/main" id="{E78EAEEC-2A26-4BDB-8FA1-C74F8019C5E3}"/>
              </a:ext>
            </a:extLst>
          </p:cNvPr>
          <p:cNvSpPr/>
          <p:nvPr/>
        </p:nvSpPr>
        <p:spPr>
          <a:xfrm>
            <a:off x="11910757" y="2085203"/>
            <a:ext cx="1169204" cy="442356"/>
          </a:xfrm>
          <a:prstGeom prst="roundRect">
            <a:avLst/>
          </a:prstGeom>
          <a:solidFill>
            <a:srgbClr val="165155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k8s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Registries">
            <a:extLst>
              <a:ext uri="{FF2B5EF4-FFF2-40B4-BE49-F238E27FC236}">
                <a16:creationId xmlns:a16="http://schemas.microsoft.com/office/drawing/2014/main" id="{97FDC4B7-D2C2-41A6-AE6D-6A4FABF98A68}"/>
              </a:ext>
            </a:extLst>
          </p:cNvPr>
          <p:cNvSpPr/>
          <p:nvPr/>
        </p:nvSpPr>
        <p:spPr>
          <a:xfrm>
            <a:off x="12070112" y="3119073"/>
            <a:ext cx="2415909" cy="1002476"/>
          </a:xfrm>
          <a:prstGeom prst="roundRect">
            <a:avLst>
              <a:gd name="adj" fmla="val 7483"/>
            </a:avLst>
          </a:prstGeom>
          <a:noFill/>
          <a:ln w="12700" cap="flat">
            <a:solidFill>
              <a:schemeClr val="bg1">
                <a:lumMod val="95000"/>
              </a:schemeClr>
            </a:solidFill>
            <a:prstDash val="lgDash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63" name="zk">
            <a:extLst>
              <a:ext uri="{FF2B5EF4-FFF2-40B4-BE49-F238E27FC236}">
                <a16:creationId xmlns:a16="http://schemas.microsoft.com/office/drawing/2014/main" id="{850ACBF0-7642-4ECE-B73E-BEBF61254751}"/>
              </a:ext>
            </a:extLst>
          </p:cNvPr>
          <p:cNvSpPr/>
          <p:nvPr/>
        </p:nvSpPr>
        <p:spPr>
          <a:xfrm>
            <a:off x="12398102" y="3238533"/>
            <a:ext cx="890337" cy="313529"/>
          </a:xfrm>
          <a:prstGeom prst="roundRect">
            <a:avLst/>
          </a:prstGeom>
          <a:solidFill>
            <a:schemeClr val="tx1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Random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zk">
            <a:extLst>
              <a:ext uri="{FF2B5EF4-FFF2-40B4-BE49-F238E27FC236}">
                <a16:creationId xmlns:a16="http://schemas.microsoft.com/office/drawing/2014/main" id="{88A45023-7E5E-4A44-84E5-0734D97EB906}"/>
              </a:ext>
            </a:extLst>
          </p:cNvPr>
          <p:cNvSpPr/>
          <p:nvPr/>
        </p:nvSpPr>
        <p:spPr>
          <a:xfrm>
            <a:off x="12400436" y="3681428"/>
            <a:ext cx="1889856" cy="313529"/>
          </a:xfrm>
          <a:prstGeom prst="roundRect">
            <a:avLst/>
          </a:prstGeom>
          <a:solidFill>
            <a:srgbClr val="2FA6AD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lang="en-US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Least active</a:t>
            </a:r>
          </a:p>
          <a:p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zk">
            <a:extLst>
              <a:ext uri="{FF2B5EF4-FFF2-40B4-BE49-F238E27FC236}">
                <a16:creationId xmlns:a16="http://schemas.microsoft.com/office/drawing/2014/main" id="{F7BCAF3E-4274-4904-B38D-D96BA4373393}"/>
              </a:ext>
            </a:extLst>
          </p:cNvPr>
          <p:cNvSpPr/>
          <p:nvPr/>
        </p:nvSpPr>
        <p:spPr>
          <a:xfrm>
            <a:off x="13399955" y="3238533"/>
            <a:ext cx="890337" cy="313529"/>
          </a:xfrm>
          <a:prstGeom prst="roundRect">
            <a:avLst/>
          </a:prstGeom>
          <a:solidFill>
            <a:schemeClr val="tx1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RR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24685EC5-6D66-4D29-87EF-C778C1963760}"/>
              </a:ext>
            </a:extLst>
          </p:cNvPr>
          <p:cNvCxnSpPr>
            <a:cxnSpLocks/>
          </p:cNvCxnSpPr>
          <p:nvPr/>
        </p:nvCxnSpPr>
        <p:spPr>
          <a:xfrm>
            <a:off x="14374516" y="3769891"/>
            <a:ext cx="864297" cy="0"/>
          </a:xfrm>
          <a:prstGeom prst="line">
            <a:avLst/>
          </a:prstGeom>
          <a:noFill/>
          <a:ln w="25400" cap="flat">
            <a:solidFill>
              <a:schemeClr val="bg2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704D2E22-6FC0-4787-8CAA-7552BADC00DF}"/>
              </a:ext>
            </a:extLst>
          </p:cNvPr>
          <p:cNvSpPr txBox="1"/>
          <p:nvPr/>
        </p:nvSpPr>
        <p:spPr>
          <a:xfrm>
            <a:off x="15121412" y="3947490"/>
            <a:ext cx="1136084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Load Balance</a:t>
            </a:r>
            <a:endParaRPr kumimoji="0" lang="zh-CN" altLang="en-US" sz="1200" b="1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AFBBCA4-3672-42F3-BB05-4A1AA53A63DF}"/>
              </a:ext>
            </a:extLst>
          </p:cNvPr>
          <p:cNvSpPr txBox="1"/>
          <p:nvPr/>
        </p:nvSpPr>
        <p:spPr>
          <a:xfrm>
            <a:off x="1263734" y="3822160"/>
            <a:ext cx="716543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Cluster</a:t>
            </a:r>
            <a:endParaRPr kumimoji="0" lang="zh-CN" altLang="en-US" sz="1200" b="1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08701EBA-4AB6-455D-806B-A53FD39FD252}"/>
              </a:ext>
            </a:extLst>
          </p:cNvPr>
          <p:cNvCxnSpPr>
            <a:cxnSpLocks/>
          </p:cNvCxnSpPr>
          <p:nvPr/>
        </p:nvCxnSpPr>
        <p:spPr>
          <a:xfrm>
            <a:off x="1954629" y="3620479"/>
            <a:ext cx="1332346" cy="0"/>
          </a:xfrm>
          <a:prstGeom prst="line">
            <a:avLst/>
          </a:prstGeom>
          <a:noFill/>
          <a:ln w="25400" cap="flat">
            <a:solidFill>
              <a:schemeClr val="bg2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78" name="图片 77">
            <a:extLst>
              <a:ext uri="{FF2B5EF4-FFF2-40B4-BE49-F238E27FC236}">
                <a16:creationId xmlns:a16="http://schemas.microsoft.com/office/drawing/2014/main" id="{D7075099-3737-49E5-8773-C11B45484A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898" y="2009276"/>
            <a:ext cx="457200" cy="457200"/>
          </a:xfrm>
          <a:prstGeom prst="rect">
            <a:avLst/>
          </a:prstGeom>
        </p:spPr>
      </p:pic>
      <p:pic>
        <p:nvPicPr>
          <p:cNvPr id="80" name="图片 79">
            <a:extLst>
              <a:ext uri="{FF2B5EF4-FFF2-40B4-BE49-F238E27FC236}">
                <a16:creationId xmlns:a16="http://schemas.microsoft.com/office/drawing/2014/main" id="{190CAFB3-2286-42D1-BE9A-2659B9CE62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405" y="3366585"/>
            <a:ext cx="457200" cy="457200"/>
          </a:xfrm>
          <a:prstGeom prst="rect">
            <a:avLst/>
          </a:prstGeom>
        </p:spPr>
      </p:pic>
      <p:sp>
        <p:nvSpPr>
          <p:cNvPr id="84" name="Registries">
            <a:extLst>
              <a:ext uri="{FF2B5EF4-FFF2-40B4-BE49-F238E27FC236}">
                <a16:creationId xmlns:a16="http://schemas.microsoft.com/office/drawing/2014/main" id="{E299AAE0-63EB-4816-8DE2-4F37C6190153}"/>
              </a:ext>
            </a:extLst>
          </p:cNvPr>
          <p:cNvSpPr/>
          <p:nvPr/>
        </p:nvSpPr>
        <p:spPr>
          <a:xfrm>
            <a:off x="7281381" y="3116650"/>
            <a:ext cx="2631704" cy="3212663"/>
          </a:xfrm>
          <a:prstGeom prst="roundRect">
            <a:avLst>
              <a:gd name="adj" fmla="val 7483"/>
            </a:avLst>
          </a:prstGeom>
          <a:noFill/>
          <a:ln w="12700" cap="flat">
            <a:solidFill>
              <a:schemeClr val="bg1">
                <a:lumMod val="95000"/>
              </a:schemeClr>
            </a:solidFill>
            <a:prstDash val="lgDash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85" name="zk">
            <a:extLst>
              <a:ext uri="{FF2B5EF4-FFF2-40B4-BE49-F238E27FC236}">
                <a16:creationId xmlns:a16="http://schemas.microsoft.com/office/drawing/2014/main" id="{981EC1B7-A885-4685-B82A-A671B6714A49}"/>
              </a:ext>
            </a:extLst>
          </p:cNvPr>
          <p:cNvSpPr/>
          <p:nvPr/>
        </p:nvSpPr>
        <p:spPr>
          <a:xfrm>
            <a:off x="7936819" y="3603108"/>
            <a:ext cx="1401454" cy="313529"/>
          </a:xfrm>
          <a:prstGeom prst="roundRect">
            <a:avLst/>
          </a:prstGeom>
          <a:solidFill>
            <a:srgbClr val="175154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TPS limit</a:t>
            </a:r>
          </a:p>
        </p:txBody>
      </p:sp>
      <p:sp>
        <p:nvSpPr>
          <p:cNvPr id="86" name="zk">
            <a:extLst>
              <a:ext uri="{FF2B5EF4-FFF2-40B4-BE49-F238E27FC236}">
                <a16:creationId xmlns:a16="http://schemas.microsoft.com/office/drawing/2014/main" id="{1E109DC0-72E7-499B-B13B-CDA421714EDA}"/>
              </a:ext>
            </a:extLst>
          </p:cNvPr>
          <p:cNvSpPr/>
          <p:nvPr/>
        </p:nvSpPr>
        <p:spPr>
          <a:xfrm>
            <a:off x="7936819" y="4535895"/>
            <a:ext cx="1401454" cy="313529"/>
          </a:xfrm>
          <a:prstGeom prst="roundRect">
            <a:avLst/>
          </a:prstGeom>
          <a:solidFill>
            <a:srgbClr val="175154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Generic 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invoke</a:t>
            </a:r>
          </a:p>
          <a:p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zk">
            <a:extLst>
              <a:ext uri="{FF2B5EF4-FFF2-40B4-BE49-F238E27FC236}">
                <a16:creationId xmlns:a16="http://schemas.microsoft.com/office/drawing/2014/main" id="{F9571B82-8FB9-49EE-9157-E27291B836C0}"/>
              </a:ext>
            </a:extLst>
          </p:cNvPr>
          <p:cNvSpPr/>
          <p:nvPr/>
        </p:nvSpPr>
        <p:spPr>
          <a:xfrm>
            <a:off x="7936819" y="5468682"/>
            <a:ext cx="1401454" cy="313529"/>
          </a:xfrm>
          <a:prstGeom prst="roundRect">
            <a:avLst/>
          </a:prstGeom>
          <a:solidFill>
            <a:srgbClr val="17242F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Registries">
            <a:extLst>
              <a:ext uri="{FF2B5EF4-FFF2-40B4-BE49-F238E27FC236}">
                <a16:creationId xmlns:a16="http://schemas.microsoft.com/office/drawing/2014/main" id="{CC95B9AB-41F0-492A-88BC-C43AA34D7F2E}"/>
              </a:ext>
            </a:extLst>
          </p:cNvPr>
          <p:cNvSpPr/>
          <p:nvPr/>
        </p:nvSpPr>
        <p:spPr>
          <a:xfrm>
            <a:off x="10251350" y="3119240"/>
            <a:ext cx="1728478" cy="3212664"/>
          </a:xfrm>
          <a:prstGeom prst="roundRect">
            <a:avLst>
              <a:gd name="adj" fmla="val 7483"/>
            </a:avLst>
          </a:prstGeom>
          <a:noFill/>
          <a:ln w="12700" cap="flat">
            <a:solidFill>
              <a:schemeClr val="bg1">
                <a:lumMod val="95000"/>
              </a:schemeClr>
            </a:solidFill>
            <a:prstDash val="lgDash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89" name="zk">
            <a:extLst>
              <a:ext uri="{FF2B5EF4-FFF2-40B4-BE49-F238E27FC236}">
                <a16:creationId xmlns:a16="http://schemas.microsoft.com/office/drawing/2014/main" id="{D9F08055-02E3-4A59-B222-027EB2E72F90}"/>
              </a:ext>
            </a:extLst>
          </p:cNvPr>
          <p:cNvSpPr/>
          <p:nvPr/>
        </p:nvSpPr>
        <p:spPr>
          <a:xfrm>
            <a:off x="10593210" y="3373521"/>
            <a:ext cx="1080000" cy="288000"/>
          </a:xfrm>
          <a:prstGeom prst="roundRect">
            <a:avLst/>
          </a:prstGeom>
          <a:solidFill>
            <a:schemeClr val="tx1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gRPC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zk">
            <a:extLst>
              <a:ext uri="{FF2B5EF4-FFF2-40B4-BE49-F238E27FC236}">
                <a16:creationId xmlns:a16="http://schemas.microsoft.com/office/drawing/2014/main" id="{AD35A852-06AF-4480-96DA-8E4098C81A73}"/>
              </a:ext>
            </a:extLst>
          </p:cNvPr>
          <p:cNvSpPr/>
          <p:nvPr/>
        </p:nvSpPr>
        <p:spPr>
          <a:xfrm>
            <a:off x="10593210" y="3888851"/>
            <a:ext cx="1080000" cy="288000"/>
          </a:xfrm>
          <a:prstGeom prst="roundRect">
            <a:avLst/>
          </a:prstGeom>
          <a:solidFill>
            <a:schemeClr val="tx1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JSONRPC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zk">
            <a:extLst>
              <a:ext uri="{FF2B5EF4-FFF2-40B4-BE49-F238E27FC236}">
                <a16:creationId xmlns:a16="http://schemas.microsoft.com/office/drawing/2014/main" id="{2EB3FE8D-BC2A-431A-B2BC-A782B7C1B7D1}"/>
              </a:ext>
            </a:extLst>
          </p:cNvPr>
          <p:cNvSpPr/>
          <p:nvPr/>
        </p:nvSpPr>
        <p:spPr>
          <a:xfrm>
            <a:off x="10593210" y="4404181"/>
            <a:ext cx="1080000" cy="288000"/>
          </a:xfrm>
          <a:prstGeom prst="roundRect">
            <a:avLst/>
          </a:prstGeom>
          <a:solidFill>
            <a:schemeClr val="tx1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zk">
            <a:extLst>
              <a:ext uri="{FF2B5EF4-FFF2-40B4-BE49-F238E27FC236}">
                <a16:creationId xmlns:a16="http://schemas.microsoft.com/office/drawing/2014/main" id="{CDC45883-1BF9-4246-B559-D2CE7255E158}"/>
              </a:ext>
            </a:extLst>
          </p:cNvPr>
          <p:cNvSpPr/>
          <p:nvPr/>
        </p:nvSpPr>
        <p:spPr>
          <a:xfrm>
            <a:off x="10593210" y="4919510"/>
            <a:ext cx="1080000" cy="288000"/>
          </a:xfrm>
          <a:prstGeom prst="roundRect">
            <a:avLst/>
          </a:prstGeom>
          <a:solidFill>
            <a:srgbClr val="2FA6AD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Dubbo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4" name="连接符: 肘形 93">
            <a:extLst>
              <a:ext uri="{FF2B5EF4-FFF2-40B4-BE49-F238E27FC236}">
                <a16:creationId xmlns:a16="http://schemas.microsoft.com/office/drawing/2014/main" id="{3CA465CC-B393-4885-9A2A-F107A2B0649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3053468" y="990935"/>
            <a:ext cx="182257" cy="4123225"/>
          </a:xfrm>
          <a:prstGeom prst="bentConnector2">
            <a:avLst/>
          </a:prstGeom>
          <a:noFill/>
          <a:ln w="25400" cap="flat">
            <a:solidFill>
              <a:schemeClr val="bg2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99" name="图片 98">
            <a:extLst>
              <a:ext uri="{FF2B5EF4-FFF2-40B4-BE49-F238E27FC236}">
                <a16:creationId xmlns:a16="http://schemas.microsoft.com/office/drawing/2014/main" id="{06EB40BC-CEE1-44F3-BB77-4D4B03E3C2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2032" y="2466476"/>
            <a:ext cx="457200" cy="457200"/>
          </a:xfrm>
          <a:prstGeom prst="rect">
            <a:avLst/>
          </a:prstGeom>
        </p:spPr>
      </p:pic>
      <p:sp>
        <p:nvSpPr>
          <p:cNvPr id="100" name="文本框 99">
            <a:extLst>
              <a:ext uri="{FF2B5EF4-FFF2-40B4-BE49-F238E27FC236}">
                <a16:creationId xmlns:a16="http://schemas.microsoft.com/office/drawing/2014/main" id="{820ED12D-B911-484C-BE7F-2B7A0BB64B82}"/>
              </a:ext>
            </a:extLst>
          </p:cNvPr>
          <p:cNvSpPr txBox="1"/>
          <p:nvPr/>
        </p:nvSpPr>
        <p:spPr>
          <a:xfrm>
            <a:off x="15121412" y="2923676"/>
            <a:ext cx="1136084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Protocol</a:t>
            </a:r>
            <a:endParaRPr kumimoji="0" lang="zh-CN" altLang="en-US" sz="1200" b="1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08" name="连接符: 肘形 107">
            <a:extLst>
              <a:ext uri="{FF2B5EF4-FFF2-40B4-BE49-F238E27FC236}">
                <a16:creationId xmlns:a16="http://schemas.microsoft.com/office/drawing/2014/main" id="{88F502C1-1048-4044-A5B1-6180161BFA49}"/>
              </a:ext>
            </a:extLst>
          </p:cNvPr>
          <p:cNvCxnSpPr>
            <a:cxnSpLocks/>
            <a:stCxn id="118" idx="2"/>
          </p:cNvCxnSpPr>
          <p:nvPr/>
        </p:nvCxnSpPr>
        <p:spPr>
          <a:xfrm rot="5400000">
            <a:off x="4059687" y="2284980"/>
            <a:ext cx="158980" cy="4500154"/>
          </a:xfrm>
          <a:prstGeom prst="bentConnector2">
            <a:avLst/>
          </a:prstGeom>
          <a:noFill/>
          <a:ln w="25400" cap="flat">
            <a:solidFill>
              <a:schemeClr val="bg2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7" name="zk">
            <a:extLst>
              <a:ext uri="{FF2B5EF4-FFF2-40B4-BE49-F238E27FC236}">
                <a16:creationId xmlns:a16="http://schemas.microsoft.com/office/drawing/2014/main" id="{8DC51586-BC76-4973-B160-FD1D36E6257D}"/>
              </a:ext>
            </a:extLst>
          </p:cNvPr>
          <p:cNvSpPr/>
          <p:nvPr/>
        </p:nvSpPr>
        <p:spPr>
          <a:xfrm>
            <a:off x="10593210" y="5753022"/>
            <a:ext cx="1080000" cy="288000"/>
          </a:xfrm>
          <a:prstGeom prst="roundRect">
            <a:avLst/>
          </a:prstGeom>
          <a:solidFill>
            <a:srgbClr val="17242F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Registries">
            <a:extLst>
              <a:ext uri="{FF2B5EF4-FFF2-40B4-BE49-F238E27FC236}">
                <a16:creationId xmlns:a16="http://schemas.microsoft.com/office/drawing/2014/main" id="{5F9C7DFD-A3F7-48EB-A7DB-E76DBF9D1282}"/>
              </a:ext>
            </a:extLst>
          </p:cNvPr>
          <p:cNvSpPr/>
          <p:nvPr/>
        </p:nvSpPr>
        <p:spPr>
          <a:xfrm>
            <a:off x="5753190" y="3119240"/>
            <a:ext cx="1272127" cy="1336327"/>
          </a:xfrm>
          <a:prstGeom prst="roundRect">
            <a:avLst>
              <a:gd name="adj" fmla="val 7483"/>
            </a:avLst>
          </a:prstGeom>
          <a:noFill/>
          <a:ln w="12700" cap="flat">
            <a:solidFill>
              <a:schemeClr val="bg1">
                <a:lumMod val="95000"/>
              </a:schemeClr>
            </a:solidFill>
            <a:prstDash val="lgDash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21" name="zk">
            <a:extLst>
              <a:ext uri="{FF2B5EF4-FFF2-40B4-BE49-F238E27FC236}">
                <a16:creationId xmlns:a16="http://schemas.microsoft.com/office/drawing/2014/main" id="{A95ED082-B194-40FD-9731-8A1A6A544D8A}"/>
              </a:ext>
            </a:extLst>
          </p:cNvPr>
          <p:cNvSpPr/>
          <p:nvPr/>
        </p:nvSpPr>
        <p:spPr>
          <a:xfrm>
            <a:off x="5939251" y="3238701"/>
            <a:ext cx="890337" cy="313529"/>
          </a:xfrm>
          <a:prstGeom prst="roundRect">
            <a:avLst/>
          </a:prstGeom>
          <a:solidFill>
            <a:schemeClr val="tx1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condition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zk">
            <a:extLst>
              <a:ext uri="{FF2B5EF4-FFF2-40B4-BE49-F238E27FC236}">
                <a16:creationId xmlns:a16="http://schemas.microsoft.com/office/drawing/2014/main" id="{C4BC27BD-EC07-417A-B43A-F54E784EB6C8}"/>
              </a:ext>
            </a:extLst>
          </p:cNvPr>
          <p:cNvSpPr/>
          <p:nvPr/>
        </p:nvSpPr>
        <p:spPr>
          <a:xfrm>
            <a:off x="5939251" y="4101233"/>
            <a:ext cx="890337" cy="313529"/>
          </a:xfrm>
          <a:prstGeom prst="roundRect">
            <a:avLst/>
          </a:prstGeom>
          <a:solidFill>
            <a:srgbClr val="17242F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832FF039-2318-42E6-BC1B-200686B97D64}"/>
              </a:ext>
            </a:extLst>
          </p:cNvPr>
          <p:cNvSpPr txBox="1"/>
          <p:nvPr/>
        </p:nvSpPr>
        <p:spPr>
          <a:xfrm>
            <a:off x="1296913" y="4769223"/>
            <a:ext cx="597921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Router</a:t>
            </a:r>
            <a:endParaRPr kumimoji="0" lang="zh-CN" altLang="en-US" sz="1200" b="1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33" name="连接符: 肘形 132">
            <a:extLst>
              <a:ext uri="{FF2B5EF4-FFF2-40B4-BE49-F238E27FC236}">
                <a16:creationId xmlns:a16="http://schemas.microsoft.com/office/drawing/2014/main" id="{B5C7E96B-663D-4C95-8E1F-916858A4DE3F}"/>
              </a:ext>
            </a:extLst>
          </p:cNvPr>
          <p:cNvCxnSpPr>
            <a:cxnSpLocks/>
          </p:cNvCxnSpPr>
          <p:nvPr/>
        </p:nvCxnSpPr>
        <p:spPr>
          <a:xfrm rot="5400000">
            <a:off x="5095023" y="3020836"/>
            <a:ext cx="387464" cy="6616956"/>
          </a:xfrm>
          <a:prstGeom prst="bentConnector2">
            <a:avLst/>
          </a:prstGeom>
          <a:noFill/>
          <a:ln w="25400" cap="flat">
            <a:solidFill>
              <a:schemeClr val="bg2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4" name="文本框 133">
            <a:extLst>
              <a:ext uri="{FF2B5EF4-FFF2-40B4-BE49-F238E27FC236}">
                <a16:creationId xmlns:a16="http://schemas.microsoft.com/office/drawing/2014/main" id="{C0C43D76-75CC-4756-8A94-D6EBD029F177}"/>
              </a:ext>
            </a:extLst>
          </p:cNvPr>
          <p:cNvSpPr txBox="1"/>
          <p:nvPr/>
        </p:nvSpPr>
        <p:spPr>
          <a:xfrm>
            <a:off x="1302127" y="6686304"/>
            <a:ext cx="479298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Filter</a:t>
            </a:r>
            <a:endParaRPr kumimoji="0" lang="zh-CN" altLang="en-US" sz="1200" b="1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6" name="Registries">
            <a:extLst>
              <a:ext uri="{FF2B5EF4-FFF2-40B4-BE49-F238E27FC236}">
                <a16:creationId xmlns:a16="http://schemas.microsoft.com/office/drawing/2014/main" id="{45732B1A-14B6-4059-8C31-F51DF282A444}"/>
              </a:ext>
            </a:extLst>
          </p:cNvPr>
          <p:cNvSpPr/>
          <p:nvPr/>
        </p:nvSpPr>
        <p:spPr>
          <a:xfrm>
            <a:off x="3154715" y="4908106"/>
            <a:ext cx="2415908" cy="1421202"/>
          </a:xfrm>
          <a:prstGeom prst="roundRect">
            <a:avLst>
              <a:gd name="adj" fmla="val 7483"/>
            </a:avLst>
          </a:prstGeom>
          <a:noFill/>
          <a:ln w="12700" cap="flat">
            <a:solidFill>
              <a:schemeClr val="bg1">
                <a:lumMod val="95000"/>
              </a:schemeClr>
            </a:solidFill>
            <a:prstDash val="lgDash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41" name="zk">
            <a:extLst>
              <a:ext uri="{FF2B5EF4-FFF2-40B4-BE49-F238E27FC236}">
                <a16:creationId xmlns:a16="http://schemas.microsoft.com/office/drawing/2014/main" id="{E8B3E0D3-2DFB-4552-81DC-A993545C36A9}"/>
              </a:ext>
            </a:extLst>
          </p:cNvPr>
          <p:cNvSpPr/>
          <p:nvPr/>
        </p:nvSpPr>
        <p:spPr>
          <a:xfrm>
            <a:off x="3368707" y="5138725"/>
            <a:ext cx="890337" cy="313529"/>
          </a:xfrm>
          <a:prstGeom prst="roundRect">
            <a:avLst/>
          </a:prstGeom>
          <a:solidFill>
            <a:schemeClr val="tx1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gRPC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zk">
            <a:extLst>
              <a:ext uri="{FF2B5EF4-FFF2-40B4-BE49-F238E27FC236}">
                <a16:creationId xmlns:a16="http://schemas.microsoft.com/office/drawing/2014/main" id="{BC57CDB6-79B3-4A35-92B2-6F5E0BC98601}"/>
              </a:ext>
            </a:extLst>
          </p:cNvPr>
          <p:cNvSpPr/>
          <p:nvPr/>
        </p:nvSpPr>
        <p:spPr>
          <a:xfrm>
            <a:off x="3368707" y="5774374"/>
            <a:ext cx="890337" cy="313529"/>
          </a:xfrm>
          <a:prstGeom prst="roundRect">
            <a:avLst/>
          </a:prstGeom>
          <a:solidFill>
            <a:schemeClr val="tx1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JSONRPC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zk">
            <a:extLst>
              <a:ext uri="{FF2B5EF4-FFF2-40B4-BE49-F238E27FC236}">
                <a16:creationId xmlns:a16="http://schemas.microsoft.com/office/drawing/2014/main" id="{653F4DC5-13E3-4B0C-92F5-A16ED237DE2E}"/>
              </a:ext>
            </a:extLst>
          </p:cNvPr>
          <p:cNvSpPr/>
          <p:nvPr/>
        </p:nvSpPr>
        <p:spPr>
          <a:xfrm>
            <a:off x="4486679" y="5138725"/>
            <a:ext cx="890337" cy="313529"/>
          </a:xfrm>
          <a:prstGeom prst="roundRect">
            <a:avLst/>
          </a:prstGeom>
          <a:solidFill>
            <a:schemeClr val="tx1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zk">
            <a:extLst>
              <a:ext uri="{FF2B5EF4-FFF2-40B4-BE49-F238E27FC236}">
                <a16:creationId xmlns:a16="http://schemas.microsoft.com/office/drawing/2014/main" id="{04CF36FD-E4B0-4072-8960-2E7FC11FDF4B}"/>
              </a:ext>
            </a:extLst>
          </p:cNvPr>
          <p:cNvSpPr/>
          <p:nvPr/>
        </p:nvSpPr>
        <p:spPr>
          <a:xfrm>
            <a:off x="4486679" y="5774374"/>
            <a:ext cx="890337" cy="313529"/>
          </a:xfrm>
          <a:prstGeom prst="roundRect">
            <a:avLst/>
          </a:prstGeom>
          <a:solidFill>
            <a:srgbClr val="2FA6AD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Dubbo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BB8BAF7B-7FDE-4B29-9450-686CF2D6DF48}"/>
              </a:ext>
            </a:extLst>
          </p:cNvPr>
          <p:cNvSpPr txBox="1"/>
          <p:nvPr/>
        </p:nvSpPr>
        <p:spPr>
          <a:xfrm>
            <a:off x="1269231" y="5828628"/>
            <a:ext cx="716543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Invoker</a:t>
            </a:r>
            <a:endParaRPr kumimoji="0" lang="zh-CN" altLang="en-US" sz="1200" b="1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47" name="直接连接符 146">
            <a:extLst>
              <a:ext uri="{FF2B5EF4-FFF2-40B4-BE49-F238E27FC236}">
                <a16:creationId xmlns:a16="http://schemas.microsoft.com/office/drawing/2014/main" id="{DB132553-3355-4F53-A6CF-EBCB4CC8C2D5}"/>
              </a:ext>
            </a:extLst>
          </p:cNvPr>
          <p:cNvCxnSpPr>
            <a:cxnSpLocks/>
          </p:cNvCxnSpPr>
          <p:nvPr/>
        </p:nvCxnSpPr>
        <p:spPr>
          <a:xfrm>
            <a:off x="1960126" y="5626947"/>
            <a:ext cx="1332346" cy="0"/>
          </a:xfrm>
          <a:prstGeom prst="line">
            <a:avLst/>
          </a:prstGeom>
          <a:noFill/>
          <a:ln w="25400" cap="flat">
            <a:solidFill>
              <a:schemeClr val="bg2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0" name="Registries">
            <a:extLst>
              <a:ext uri="{FF2B5EF4-FFF2-40B4-BE49-F238E27FC236}">
                <a16:creationId xmlns:a16="http://schemas.microsoft.com/office/drawing/2014/main" id="{F57741CD-4975-4278-A2D7-719405B6D470}"/>
              </a:ext>
            </a:extLst>
          </p:cNvPr>
          <p:cNvSpPr/>
          <p:nvPr/>
        </p:nvSpPr>
        <p:spPr>
          <a:xfrm>
            <a:off x="12086678" y="4455568"/>
            <a:ext cx="2415908" cy="1873741"/>
          </a:xfrm>
          <a:prstGeom prst="roundRect">
            <a:avLst>
              <a:gd name="adj" fmla="val 7483"/>
            </a:avLst>
          </a:prstGeom>
          <a:noFill/>
          <a:ln w="12700" cap="flat">
            <a:solidFill>
              <a:schemeClr val="bg1">
                <a:lumMod val="95000"/>
              </a:schemeClr>
            </a:solidFill>
            <a:prstDash val="lgDash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51" name="zk">
            <a:extLst>
              <a:ext uri="{FF2B5EF4-FFF2-40B4-BE49-F238E27FC236}">
                <a16:creationId xmlns:a16="http://schemas.microsoft.com/office/drawing/2014/main" id="{ED62604C-8A99-40BF-9F0D-D3390D54DAD6}"/>
              </a:ext>
            </a:extLst>
          </p:cNvPr>
          <p:cNvSpPr/>
          <p:nvPr/>
        </p:nvSpPr>
        <p:spPr>
          <a:xfrm>
            <a:off x="12242197" y="4742952"/>
            <a:ext cx="944414" cy="313529"/>
          </a:xfrm>
          <a:prstGeom prst="roundRect">
            <a:avLst/>
          </a:prstGeom>
          <a:solidFill>
            <a:schemeClr val="tx1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interface1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315DE9C7-E189-46D5-9F57-BEE67F4996E1}"/>
              </a:ext>
            </a:extLst>
          </p:cNvPr>
          <p:cNvCxnSpPr>
            <a:cxnSpLocks/>
          </p:cNvCxnSpPr>
          <p:nvPr/>
        </p:nvCxnSpPr>
        <p:spPr>
          <a:xfrm>
            <a:off x="14316237" y="5333014"/>
            <a:ext cx="864297" cy="0"/>
          </a:xfrm>
          <a:prstGeom prst="line">
            <a:avLst/>
          </a:prstGeom>
          <a:noFill/>
          <a:ln w="25400" cap="flat">
            <a:solidFill>
              <a:schemeClr val="bg2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2" name="文本框 161">
            <a:extLst>
              <a:ext uri="{FF2B5EF4-FFF2-40B4-BE49-F238E27FC236}">
                <a16:creationId xmlns:a16="http://schemas.microsoft.com/office/drawing/2014/main" id="{AA2E1F7D-BACC-4198-9D63-5CD33C0A8277}"/>
              </a:ext>
            </a:extLst>
          </p:cNvPr>
          <p:cNvSpPr txBox="1"/>
          <p:nvPr/>
        </p:nvSpPr>
        <p:spPr>
          <a:xfrm>
            <a:off x="15029304" y="5435887"/>
            <a:ext cx="1136084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Proxy</a:t>
            </a:r>
            <a:endParaRPr kumimoji="0" lang="zh-CN" altLang="en-US" sz="1200" b="1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3" name="zk">
            <a:extLst>
              <a:ext uri="{FF2B5EF4-FFF2-40B4-BE49-F238E27FC236}">
                <a16:creationId xmlns:a16="http://schemas.microsoft.com/office/drawing/2014/main" id="{AF486828-30CA-434F-966A-DA24C2C8B15A}"/>
              </a:ext>
            </a:extLst>
          </p:cNvPr>
          <p:cNvSpPr/>
          <p:nvPr/>
        </p:nvSpPr>
        <p:spPr>
          <a:xfrm>
            <a:off x="12242197" y="5210731"/>
            <a:ext cx="944414" cy="313529"/>
          </a:xfrm>
          <a:prstGeom prst="roundRect">
            <a:avLst/>
          </a:prstGeom>
          <a:solidFill>
            <a:schemeClr val="tx1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interface2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" name="zk">
            <a:extLst>
              <a:ext uri="{FF2B5EF4-FFF2-40B4-BE49-F238E27FC236}">
                <a16:creationId xmlns:a16="http://schemas.microsoft.com/office/drawing/2014/main" id="{AD4E9F90-015C-4A40-953A-BB946E44EDA1}"/>
              </a:ext>
            </a:extLst>
          </p:cNvPr>
          <p:cNvSpPr/>
          <p:nvPr/>
        </p:nvSpPr>
        <p:spPr>
          <a:xfrm>
            <a:off x="12242197" y="5663257"/>
            <a:ext cx="944414" cy="313529"/>
          </a:xfrm>
          <a:prstGeom prst="roundRect">
            <a:avLst/>
          </a:prstGeom>
          <a:solidFill>
            <a:srgbClr val="17242F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5" name="zk">
            <a:extLst>
              <a:ext uri="{FF2B5EF4-FFF2-40B4-BE49-F238E27FC236}">
                <a16:creationId xmlns:a16="http://schemas.microsoft.com/office/drawing/2014/main" id="{71566939-962E-43E1-8DD9-8FA47259F816}"/>
              </a:ext>
            </a:extLst>
          </p:cNvPr>
          <p:cNvSpPr/>
          <p:nvPr/>
        </p:nvSpPr>
        <p:spPr>
          <a:xfrm>
            <a:off x="13294986" y="4728963"/>
            <a:ext cx="890337" cy="313529"/>
          </a:xfrm>
          <a:prstGeom prst="roundRect">
            <a:avLst/>
          </a:prstGeom>
          <a:solidFill>
            <a:srgbClr val="175154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service1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6" name="zk">
            <a:extLst>
              <a:ext uri="{FF2B5EF4-FFF2-40B4-BE49-F238E27FC236}">
                <a16:creationId xmlns:a16="http://schemas.microsoft.com/office/drawing/2014/main" id="{5542E580-5AC7-40B5-AF85-DEEEDDE6F7E5}"/>
              </a:ext>
            </a:extLst>
          </p:cNvPr>
          <p:cNvSpPr/>
          <p:nvPr/>
        </p:nvSpPr>
        <p:spPr>
          <a:xfrm>
            <a:off x="13294986" y="5196742"/>
            <a:ext cx="890337" cy="313529"/>
          </a:xfrm>
          <a:prstGeom prst="roundRect">
            <a:avLst/>
          </a:prstGeom>
          <a:solidFill>
            <a:srgbClr val="175154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service2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7" name="zk">
            <a:extLst>
              <a:ext uri="{FF2B5EF4-FFF2-40B4-BE49-F238E27FC236}">
                <a16:creationId xmlns:a16="http://schemas.microsoft.com/office/drawing/2014/main" id="{F386B0CD-92B8-4CB3-BDD8-49C77528718C}"/>
              </a:ext>
            </a:extLst>
          </p:cNvPr>
          <p:cNvSpPr/>
          <p:nvPr/>
        </p:nvSpPr>
        <p:spPr>
          <a:xfrm>
            <a:off x="13294986" y="5649268"/>
            <a:ext cx="890337" cy="313529"/>
          </a:xfrm>
          <a:prstGeom prst="roundRect">
            <a:avLst/>
          </a:prstGeom>
          <a:solidFill>
            <a:srgbClr val="17242F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8" name="Registries">
            <a:extLst>
              <a:ext uri="{FF2B5EF4-FFF2-40B4-BE49-F238E27FC236}">
                <a16:creationId xmlns:a16="http://schemas.microsoft.com/office/drawing/2014/main" id="{4A49FB8D-B287-4463-B9C5-DF28F00809B7}"/>
              </a:ext>
            </a:extLst>
          </p:cNvPr>
          <p:cNvSpPr/>
          <p:nvPr/>
        </p:nvSpPr>
        <p:spPr>
          <a:xfrm>
            <a:off x="5761697" y="4881266"/>
            <a:ext cx="1272127" cy="1448042"/>
          </a:xfrm>
          <a:prstGeom prst="roundRect">
            <a:avLst>
              <a:gd name="adj" fmla="val 7483"/>
            </a:avLst>
          </a:prstGeom>
          <a:noFill/>
          <a:ln w="12700" cap="flat">
            <a:solidFill>
              <a:schemeClr val="bg1">
                <a:lumMod val="95000"/>
              </a:schemeClr>
            </a:solidFill>
            <a:prstDash val="lgDash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69" name="zk">
            <a:extLst>
              <a:ext uri="{FF2B5EF4-FFF2-40B4-BE49-F238E27FC236}">
                <a16:creationId xmlns:a16="http://schemas.microsoft.com/office/drawing/2014/main" id="{9BBBCD00-356B-4ABD-A14B-A3EC06BAEFE8}"/>
              </a:ext>
            </a:extLst>
          </p:cNvPr>
          <p:cNvSpPr/>
          <p:nvPr/>
        </p:nvSpPr>
        <p:spPr>
          <a:xfrm>
            <a:off x="5912244" y="5139985"/>
            <a:ext cx="890337" cy="313529"/>
          </a:xfrm>
          <a:prstGeom prst="roundRect">
            <a:avLst/>
          </a:prstGeom>
          <a:solidFill>
            <a:srgbClr val="2FA6AD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tracing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zk">
            <a:extLst>
              <a:ext uri="{FF2B5EF4-FFF2-40B4-BE49-F238E27FC236}">
                <a16:creationId xmlns:a16="http://schemas.microsoft.com/office/drawing/2014/main" id="{917E3F0A-831D-429E-B39C-66F3BDFF9E54}"/>
              </a:ext>
            </a:extLst>
          </p:cNvPr>
          <p:cNvSpPr/>
          <p:nvPr/>
        </p:nvSpPr>
        <p:spPr>
          <a:xfrm>
            <a:off x="5909769" y="5785078"/>
            <a:ext cx="890337" cy="313529"/>
          </a:xfrm>
          <a:prstGeom prst="roundRect">
            <a:avLst/>
          </a:prstGeom>
          <a:solidFill>
            <a:srgbClr val="2FA6AD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config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3" name="图片 172">
            <a:extLst>
              <a:ext uri="{FF2B5EF4-FFF2-40B4-BE49-F238E27FC236}">
                <a16:creationId xmlns:a16="http://schemas.microsoft.com/office/drawing/2014/main" id="{1EC46F80-3B96-4179-BDF0-03EC051468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177" y="4335111"/>
            <a:ext cx="457200" cy="457200"/>
          </a:xfrm>
          <a:prstGeom prst="rect">
            <a:avLst/>
          </a:prstGeom>
        </p:spPr>
      </p:pic>
      <p:pic>
        <p:nvPicPr>
          <p:cNvPr id="175" name="图片 174">
            <a:extLst>
              <a:ext uri="{FF2B5EF4-FFF2-40B4-BE49-F238E27FC236}">
                <a16:creationId xmlns:a16="http://schemas.microsoft.com/office/drawing/2014/main" id="{F37FEB17-CEFE-41B6-8E67-D43F72E6A8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341" y="5392438"/>
            <a:ext cx="457200" cy="457200"/>
          </a:xfrm>
          <a:prstGeom prst="rect">
            <a:avLst/>
          </a:prstGeom>
        </p:spPr>
      </p:pic>
      <p:pic>
        <p:nvPicPr>
          <p:cNvPr id="177" name="图片 176">
            <a:extLst>
              <a:ext uri="{FF2B5EF4-FFF2-40B4-BE49-F238E27FC236}">
                <a16:creationId xmlns:a16="http://schemas.microsoft.com/office/drawing/2014/main" id="{4CF4D14D-A1D6-4343-BD8B-53BF6BB9C91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792" y="6232241"/>
            <a:ext cx="485775" cy="457200"/>
          </a:xfrm>
          <a:prstGeom prst="rect">
            <a:avLst/>
          </a:prstGeom>
        </p:spPr>
      </p:pic>
      <p:pic>
        <p:nvPicPr>
          <p:cNvPr id="179" name="图片 178">
            <a:extLst>
              <a:ext uri="{FF2B5EF4-FFF2-40B4-BE49-F238E27FC236}">
                <a16:creationId xmlns:a16="http://schemas.microsoft.com/office/drawing/2014/main" id="{41E59772-6F42-4CE8-8F80-AC195F81399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8746" y="5082490"/>
            <a:ext cx="457200" cy="457200"/>
          </a:xfrm>
          <a:prstGeom prst="rect">
            <a:avLst/>
          </a:prstGeom>
        </p:spPr>
      </p:pic>
      <p:pic>
        <p:nvPicPr>
          <p:cNvPr id="181" name="图片 180">
            <a:extLst>
              <a:ext uri="{FF2B5EF4-FFF2-40B4-BE49-F238E27FC236}">
                <a16:creationId xmlns:a16="http://schemas.microsoft.com/office/drawing/2014/main" id="{821EA0DB-42A6-47FA-BDCC-8F44857A55C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1141" y="3541291"/>
            <a:ext cx="457200" cy="457200"/>
          </a:xfrm>
          <a:prstGeom prst="rect">
            <a:avLst/>
          </a:prstGeom>
        </p:spPr>
      </p:pic>
      <p:sp>
        <p:nvSpPr>
          <p:cNvPr id="183" name="zk">
            <a:extLst>
              <a:ext uri="{FF2B5EF4-FFF2-40B4-BE49-F238E27FC236}">
                <a16:creationId xmlns:a16="http://schemas.microsoft.com/office/drawing/2014/main" id="{EA419FB8-B465-4109-9480-9DC79993EA6C}"/>
              </a:ext>
            </a:extLst>
          </p:cNvPr>
          <p:cNvSpPr/>
          <p:nvPr/>
        </p:nvSpPr>
        <p:spPr>
          <a:xfrm>
            <a:off x="5939251" y="3671691"/>
            <a:ext cx="890337" cy="314049"/>
          </a:xfrm>
          <a:prstGeom prst="roundRect">
            <a:avLst/>
          </a:prstGeom>
          <a:solidFill>
            <a:schemeClr val="tx1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lang="en-US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hlty inst</a:t>
            </a:r>
          </a:p>
          <a:p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879010A7-FBAD-4F7B-8E94-292A23735C61}"/>
              </a:ext>
            </a:extLst>
          </p:cNvPr>
          <p:cNvSpPr txBox="1"/>
          <p:nvPr/>
        </p:nvSpPr>
        <p:spPr>
          <a:xfrm>
            <a:off x="3154714" y="9154862"/>
            <a:ext cx="4782106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zh-CN" sz="1400" b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Helvetica Light"/>
              </a:rPr>
              <a:t> RR 	     -&gt; Round Robin  </a:t>
            </a:r>
          </a:p>
          <a:p>
            <a:pPr algn="l"/>
            <a:r>
              <a:rPr lang="en-US" altLang="zh-CN" sz="1400" b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Helvetica Light"/>
              </a:rPr>
              <a:t> Hlty Inst -&gt; </a:t>
            </a:r>
            <a:r>
              <a:rPr lang="en-US" altLang="zh-CN" sz="1400" b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Healthy instance first</a:t>
            </a:r>
          </a:p>
        </p:txBody>
      </p:sp>
      <p:sp>
        <p:nvSpPr>
          <p:cNvPr id="95" name="zk">
            <a:extLst>
              <a:ext uri="{FF2B5EF4-FFF2-40B4-BE49-F238E27FC236}">
                <a16:creationId xmlns:a16="http://schemas.microsoft.com/office/drawing/2014/main" id="{A28DF06C-BD0E-694D-806D-4CB443E647D2}"/>
              </a:ext>
            </a:extLst>
          </p:cNvPr>
          <p:cNvSpPr/>
          <p:nvPr/>
        </p:nvSpPr>
        <p:spPr>
          <a:xfrm>
            <a:off x="10593210" y="5344728"/>
            <a:ext cx="1080000" cy="288000"/>
          </a:xfrm>
          <a:prstGeom prst="roundRect">
            <a:avLst/>
          </a:prstGeom>
          <a:solidFill>
            <a:srgbClr val="2FA6AD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12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gRPC+JSON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Registries">
            <a:extLst>
              <a:ext uri="{FF2B5EF4-FFF2-40B4-BE49-F238E27FC236}">
                <a16:creationId xmlns:a16="http://schemas.microsoft.com/office/drawing/2014/main" id="{6E33BFAD-1357-6145-8CA4-8FDA9CE528ED}"/>
              </a:ext>
            </a:extLst>
          </p:cNvPr>
          <p:cNvSpPr/>
          <p:nvPr/>
        </p:nvSpPr>
        <p:spPr>
          <a:xfrm>
            <a:off x="3148962" y="6762176"/>
            <a:ext cx="5994614" cy="940948"/>
          </a:xfrm>
          <a:prstGeom prst="roundRect">
            <a:avLst>
              <a:gd name="adj" fmla="val 7483"/>
            </a:avLst>
          </a:prstGeom>
          <a:noFill/>
          <a:ln w="12700" cap="flat">
            <a:solidFill>
              <a:schemeClr val="bg1">
                <a:lumMod val="95000"/>
              </a:schemeClr>
            </a:solidFill>
            <a:prstDash val="lgDash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zk">
            <a:extLst>
              <a:ext uri="{FF2B5EF4-FFF2-40B4-BE49-F238E27FC236}">
                <a16:creationId xmlns:a16="http://schemas.microsoft.com/office/drawing/2014/main" id="{8E67ED09-1C72-A845-9C8E-B6C561968B0B}"/>
              </a:ext>
            </a:extLst>
          </p:cNvPr>
          <p:cNvSpPr/>
          <p:nvPr/>
        </p:nvSpPr>
        <p:spPr>
          <a:xfrm>
            <a:off x="3320667" y="7025758"/>
            <a:ext cx="1073347" cy="432000"/>
          </a:xfrm>
          <a:prstGeom prst="roundRect">
            <a:avLst/>
          </a:prstGeom>
          <a:noFill/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ZK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zk">
            <a:extLst>
              <a:ext uri="{FF2B5EF4-FFF2-40B4-BE49-F238E27FC236}">
                <a16:creationId xmlns:a16="http://schemas.microsoft.com/office/drawing/2014/main" id="{B43793AF-B8CD-734C-9CB1-C8549235BD60}"/>
              </a:ext>
            </a:extLst>
          </p:cNvPr>
          <p:cNvSpPr/>
          <p:nvPr/>
        </p:nvSpPr>
        <p:spPr>
          <a:xfrm>
            <a:off x="4633216" y="7025758"/>
            <a:ext cx="1363362" cy="432000"/>
          </a:xfrm>
          <a:prstGeom prst="roundRect">
            <a:avLst/>
          </a:prstGeom>
          <a:noFill/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" altLang="zh-CN" dirty="0"/>
              <a:t>Consul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zk">
            <a:extLst>
              <a:ext uri="{FF2B5EF4-FFF2-40B4-BE49-F238E27FC236}">
                <a16:creationId xmlns:a16="http://schemas.microsoft.com/office/drawing/2014/main" id="{A31ED276-6D16-E34B-834E-5FE74985B061}"/>
              </a:ext>
            </a:extLst>
          </p:cNvPr>
          <p:cNvSpPr/>
          <p:nvPr/>
        </p:nvSpPr>
        <p:spPr>
          <a:xfrm>
            <a:off x="6239934" y="7025758"/>
            <a:ext cx="1248060" cy="432000"/>
          </a:xfrm>
          <a:prstGeom prst="roundRect">
            <a:avLst/>
          </a:prstGeom>
          <a:solidFill>
            <a:srgbClr val="2FA6AD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Nacos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zk">
            <a:extLst>
              <a:ext uri="{FF2B5EF4-FFF2-40B4-BE49-F238E27FC236}">
                <a16:creationId xmlns:a16="http://schemas.microsoft.com/office/drawing/2014/main" id="{4EDA2634-BDE8-0D4B-93FB-88C06D33187B}"/>
              </a:ext>
            </a:extLst>
          </p:cNvPr>
          <p:cNvSpPr/>
          <p:nvPr/>
        </p:nvSpPr>
        <p:spPr>
          <a:xfrm>
            <a:off x="7667924" y="7025758"/>
            <a:ext cx="1183432" cy="432000"/>
          </a:xfrm>
          <a:prstGeom prst="roundRect">
            <a:avLst/>
          </a:prstGeom>
          <a:solidFill>
            <a:srgbClr val="2FA6AD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Etcd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3" name="连接符: 肘形 93">
            <a:extLst>
              <a:ext uri="{FF2B5EF4-FFF2-40B4-BE49-F238E27FC236}">
                <a16:creationId xmlns:a16="http://schemas.microsoft.com/office/drawing/2014/main" id="{F8EF06CC-417D-5541-BB5A-9B90DD29362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423069" y="3120162"/>
            <a:ext cx="540000" cy="9093600"/>
          </a:xfrm>
          <a:prstGeom prst="bentConnector2">
            <a:avLst/>
          </a:prstGeom>
          <a:noFill/>
          <a:ln w="25400" cap="flat">
            <a:solidFill>
              <a:schemeClr val="bg2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A1B849DA-5F0B-564D-9192-1FBA63F5D34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855" y="7817236"/>
            <a:ext cx="304800" cy="304800"/>
          </a:xfrm>
          <a:prstGeom prst="rect">
            <a:avLst/>
          </a:prstGeom>
        </p:spPr>
      </p:pic>
      <p:sp>
        <p:nvSpPr>
          <p:cNvPr id="104" name="文本框 103">
            <a:extLst>
              <a:ext uri="{FF2B5EF4-FFF2-40B4-BE49-F238E27FC236}">
                <a16:creationId xmlns:a16="http://schemas.microsoft.com/office/drawing/2014/main" id="{3DB54623-C552-D14B-82EA-05602AF361CD}"/>
              </a:ext>
            </a:extLst>
          </p:cNvPr>
          <p:cNvSpPr txBox="1"/>
          <p:nvPr/>
        </p:nvSpPr>
        <p:spPr>
          <a:xfrm>
            <a:off x="15036017" y="8119949"/>
            <a:ext cx="1336904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Metadata Center</a:t>
            </a:r>
            <a:endParaRPr kumimoji="0" lang="zh-CN" altLang="en-US" sz="1200" b="1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72380539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Registries">
            <a:extLst>
              <a:ext uri="{FF2B5EF4-FFF2-40B4-BE49-F238E27FC236}">
                <a16:creationId xmlns:a16="http://schemas.microsoft.com/office/drawing/2014/main" id="{3927B2D4-88A1-4347-AB46-E33AFD8B1B22}"/>
              </a:ext>
            </a:extLst>
          </p:cNvPr>
          <p:cNvSpPr/>
          <p:nvPr/>
        </p:nvSpPr>
        <p:spPr>
          <a:xfrm>
            <a:off x="502480" y="3820446"/>
            <a:ext cx="16267750" cy="5726742"/>
          </a:xfrm>
          <a:prstGeom prst="roundRect">
            <a:avLst>
              <a:gd name="adj" fmla="val 7483"/>
            </a:avLst>
          </a:prstGeom>
          <a:solidFill>
            <a:srgbClr val="F2F2F2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44" name="Line"/>
          <p:cNvSpPr/>
          <p:nvPr/>
        </p:nvSpPr>
        <p:spPr>
          <a:xfrm>
            <a:off x="2062940" y="6334488"/>
            <a:ext cx="243782" cy="2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pPr>
              <a:defRPr b="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039890-6A13-EB4E-B77D-005EAD70187C}"/>
              </a:ext>
            </a:extLst>
          </p:cNvPr>
          <p:cNvSpPr txBox="1"/>
          <p:nvPr/>
        </p:nvSpPr>
        <p:spPr>
          <a:xfrm>
            <a:off x="15423134" y="1972590"/>
            <a:ext cx="10265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N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1E5930-E555-4347-AE77-0A4960BE1969}"/>
              </a:ext>
            </a:extLst>
          </p:cNvPr>
          <p:cNvSpPr txBox="1"/>
          <p:nvPr/>
        </p:nvSpPr>
        <p:spPr>
          <a:xfrm>
            <a:off x="16021010" y="2517713"/>
            <a:ext cx="10265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N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5F571990-44F2-864A-8134-AC92E794C45D}"/>
              </a:ext>
            </a:extLst>
          </p:cNvPr>
          <p:cNvGrpSpPr/>
          <p:nvPr/>
        </p:nvGrpSpPr>
        <p:grpSpPr>
          <a:xfrm>
            <a:off x="12767601" y="4105792"/>
            <a:ext cx="3418068" cy="5190987"/>
            <a:chOff x="10228718" y="2037697"/>
            <a:chExt cx="3418068" cy="5190987"/>
          </a:xfrm>
        </p:grpSpPr>
        <p:sp>
          <p:nvSpPr>
            <p:cNvPr id="146" name="Provider"/>
            <p:cNvSpPr/>
            <p:nvPr/>
          </p:nvSpPr>
          <p:spPr>
            <a:xfrm>
              <a:off x="10228718" y="2037697"/>
              <a:ext cx="3418068" cy="5190987"/>
            </a:xfrm>
            <a:prstGeom prst="roundRect">
              <a:avLst>
                <a:gd name="adj" fmla="val 4145"/>
              </a:avLst>
            </a:prstGeom>
            <a:solidFill>
              <a:schemeClr val="tx2">
                <a:lumMod val="20000"/>
                <a:lumOff val="80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r">
                <a:defRPr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Provider</a:t>
              </a:r>
            </a:p>
          </p:txBody>
        </p: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EEDC85DA-7E55-B847-A5AE-CAE896E12D59}"/>
                </a:ext>
              </a:extLst>
            </p:cNvPr>
            <p:cNvGrpSpPr/>
            <p:nvPr/>
          </p:nvGrpSpPr>
          <p:grpSpPr>
            <a:xfrm>
              <a:off x="12155286" y="2777920"/>
              <a:ext cx="1329522" cy="2880000"/>
              <a:chOff x="15347937" y="2777920"/>
              <a:chExt cx="1329522" cy="2880000"/>
            </a:xfrm>
          </p:grpSpPr>
          <p:sp>
            <p:nvSpPr>
              <p:cNvPr id="113" name="proxy"/>
              <p:cNvSpPr/>
              <p:nvPr/>
            </p:nvSpPr>
            <p:spPr>
              <a:xfrm>
                <a:off x="15347937" y="2777920"/>
                <a:ext cx="1329522" cy="2880000"/>
              </a:xfrm>
              <a:prstGeom prst="roundRect">
                <a:avLst>
                  <a:gd name="adj" fmla="val 6831"/>
                </a:avLst>
              </a:prstGeom>
              <a:solidFill>
                <a:schemeClr val="bg1">
                  <a:lumMod val="75000"/>
                </a:schemeClr>
              </a:solidFill>
              <a:ln w="12700" cap="flat">
                <a:noFill/>
                <a:prstDash val="solid"/>
                <a:miter lim="4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1700" b="0"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proxy</a:t>
                </a:r>
              </a:p>
            </p:txBody>
          </p:sp>
          <p:sp>
            <p:nvSpPr>
              <p:cNvPr id="114" name="interface1"/>
              <p:cNvSpPr/>
              <p:nvPr/>
            </p:nvSpPr>
            <p:spPr>
              <a:xfrm>
                <a:off x="15463753" y="3376607"/>
                <a:ext cx="1123384" cy="238458"/>
              </a:xfrm>
              <a:prstGeom prst="round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500"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lang="en-US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service1</a:t>
                </a:r>
              </a:p>
            </p:txBody>
          </p:sp>
          <p:sp>
            <p:nvSpPr>
              <p:cNvPr id="115" name="interface2"/>
              <p:cNvSpPr/>
              <p:nvPr/>
            </p:nvSpPr>
            <p:spPr>
              <a:xfrm>
                <a:off x="15464641" y="3868276"/>
                <a:ext cx="1123384" cy="238460"/>
              </a:xfrm>
              <a:prstGeom prst="round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500"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lang="en-US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service2</a:t>
                </a:r>
              </a:p>
            </p:txBody>
          </p:sp>
          <p:sp>
            <p:nvSpPr>
              <p:cNvPr id="116" name="interface3"/>
              <p:cNvSpPr/>
              <p:nvPr/>
            </p:nvSpPr>
            <p:spPr>
              <a:xfrm>
                <a:off x="15465529" y="4359946"/>
                <a:ext cx="1123384" cy="238460"/>
              </a:xfrm>
              <a:prstGeom prst="round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500"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lang="en-US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service3</a:t>
                </a:r>
              </a:p>
            </p:txBody>
          </p:sp>
          <p:sp>
            <p:nvSpPr>
              <p:cNvPr id="117" name="…"/>
              <p:cNvSpPr/>
              <p:nvPr/>
            </p:nvSpPr>
            <p:spPr>
              <a:xfrm>
                <a:off x="15466417" y="4851616"/>
                <a:ext cx="1123384" cy="238460"/>
              </a:xfrm>
              <a:prstGeom prst="round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500"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…</a:t>
                </a:r>
              </a:p>
            </p:txBody>
          </p:sp>
        </p:grpSp>
        <p:sp>
          <p:nvSpPr>
            <p:cNvPr id="151" name="Registry">
              <a:extLst>
                <a:ext uri="{FF2B5EF4-FFF2-40B4-BE49-F238E27FC236}">
                  <a16:creationId xmlns:a16="http://schemas.microsoft.com/office/drawing/2014/main" id="{025FB938-9D4B-874A-8DB0-F228DB2AF3AC}"/>
                </a:ext>
              </a:extLst>
            </p:cNvPr>
            <p:cNvSpPr/>
            <p:nvPr/>
          </p:nvSpPr>
          <p:spPr>
            <a:xfrm>
              <a:off x="10399053" y="2156532"/>
              <a:ext cx="1756233" cy="417378"/>
            </a:xfrm>
            <a:prstGeom prst="roundRect">
              <a:avLst/>
            </a:prstGeom>
            <a:solidFill>
              <a:srgbClr val="F39019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>
                  <a:latin typeface="微软雅黑" panose="020B0503020204020204" pitchFamily="34" charset="-122"/>
                  <a:ea typeface="微软雅黑" panose="020B0503020204020204" pitchFamily="34" charset="-122"/>
                </a:rPr>
                <a:t>Registry</a:t>
              </a:r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C59A712B-4101-C24D-8F57-7C318D91C5DA}"/>
                </a:ext>
              </a:extLst>
            </p:cNvPr>
            <p:cNvGrpSpPr/>
            <p:nvPr/>
          </p:nvGrpSpPr>
          <p:grpSpPr>
            <a:xfrm>
              <a:off x="10449722" y="2761778"/>
              <a:ext cx="1337088" cy="2880000"/>
              <a:chOff x="13642373" y="2761778"/>
              <a:chExt cx="1337088" cy="2880000"/>
            </a:xfrm>
          </p:grpSpPr>
          <p:sp>
            <p:nvSpPr>
              <p:cNvPr id="217" name="codec">
                <a:extLst>
                  <a:ext uri="{FF2B5EF4-FFF2-40B4-BE49-F238E27FC236}">
                    <a16:creationId xmlns:a16="http://schemas.microsoft.com/office/drawing/2014/main" id="{92FFD5A5-42F9-AD41-8F11-9EAA9787B82F}"/>
                  </a:ext>
                </a:extLst>
              </p:cNvPr>
              <p:cNvSpPr/>
              <p:nvPr/>
            </p:nvSpPr>
            <p:spPr>
              <a:xfrm>
                <a:off x="13642373" y="2761778"/>
                <a:ext cx="1337088" cy="2880000"/>
              </a:xfrm>
              <a:prstGeom prst="roundRect">
                <a:avLst>
                  <a:gd name="adj" fmla="val 6344"/>
                </a:avLst>
              </a:prstGeom>
              <a:solidFill>
                <a:schemeClr val="bg1">
                  <a:lumMod val="75000"/>
                </a:schemeClr>
              </a:solidFill>
              <a:ln w="12700" cap="flat">
                <a:noFill/>
                <a:prstDash val="solid"/>
                <a:miter lim="4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r>
                  <a:rPr lang="en-US" altLang="zh-CN" sz="1700" b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invoker</a:t>
                </a:r>
                <a:endParaRPr sz="1700" b="0" dirty="0"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endParaRPr>
              </a:p>
            </p:txBody>
          </p:sp>
          <p:sp>
            <p:nvSpPr>
              <p:cNvPr id="218" name="jsonrpc 2.0">
                <a:extLst>
                  <a:ext uri="{FF2B5EF4-FFF2-40B4-BE49-F238E27FC236}">
                    <a16:creationId xmlns:a16="http://schemas.microsoft.com/office/drawing/2014/main" id="{6CF82384-8E1E-7E4A-A042-A4D6BE538B49}"/>
                  </a:ext>
                </a:extLst>
              </p:cNvPr>
              <p:cNvSpPr/>
              <p:nvPr/>
            </p:nvSpPr>
            <p:spPr>
              <a:xfrm>
                <a:off x="13699385" y="3277509"/>
                <a:ext cx="1219802" cy="384067"/>
              </a:xfrm>
              <a:prstGeom prst="roundRect">
                <a:avLst>
                  <a:gd name="adj" fmla="val 9824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lang="en-US" altLang="zh-CN"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grpc</a:t>
                </a:r>
                <a:endParaRPr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endParaRPr>
              </a:p>
            </p:txBody>
          </p:sp>
          <p:sp>
            <p:nvSpPr>
              <p:cNvPr id="219" name="jsonrpc 2.0">
                <a:extLst>
                  <a:ext uri="{FF2B5EF4-FFF2-40B4-BE49-F238E27FC236}">
                    <a16:creationId xmlns:a16="http://schemas.microsoft.com/office/drawing/2014/main" id="{5719FC6C-1A92-CD43-A8EC-DD34CDE91576}"/>
                  </a:ext>
                </a:extLst>
              </p:cNvPr>
              <p:cNvSpPr/>
              <p:nvPr/>
            </p:nvSpPr>
            <p:spPr>
              <a:xfrm>
                <a:off x="13699385" y="3875071"/>
                <a:ext cx="1219802" cy="384067"/>
              </a:xfrm>
              <a:prstGeom prst="roundRect">
                <a:avLst>
                  <a:gd name="adj" fmla="val 9824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lang="en-US" altLang="zh-CN"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rest</a:t>
                </a:r>
                <a:endParaRPr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endParaRPr>
              </a:p>
            </p:txBody>
          </p:sp>
          <p:sp>
            <p:nvSpPr>
              <p:cNvPr id="220" name="jsonrpc 2.0">
                <a:extLst>
                  <a:ext uri="{FF2B5EF4-FFF2-40B4-BE49-F238E27FC236}">
                    <a16:creationId xmlns:a16="http://schemas.microsoft.com/office/drawing/2014/main" id="{C8310379-CC2B-1541-B26D-C7FBA12BCB6D}"/>
                  </a:ext>
                </a:extLst>
              </p:cNvPr>
              <p:cNvSpPr/>
              <p:nvPr/>
            </p:nvSpPr>
            <p:spPr>
              <a:xfrm>
                <a:off x="13699385" y="5070194"/>
                <a:ext cx="1219802" cy="384067"/>
              </a:xfrm>
              <a:prstGeom prst="roundRect">
                <a:avLst>
                  <a:gd name="adj" fmla="val 9824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lang="en-US" altLang="zh-CN"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dubbo</a:t>
                </a:r>
                <a:endParaRPr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endParaRPr>
              </a:p>
            </p:txBody>
          </p:sp>
          <p:sp>
            <p:nvSpPr>
              <p:cNvPr id="221" name="jsonrpc 2.0">
                <a:extLst>
                  <a:ext uri="{FF2B5EF4-FFF2-40B4-BE49-F238E27FC236}">
                    <a16:creationId xmlns:a16="http://schemas.microsoft.com/office/drawing/2014/main" id="{BE756D3D-174B-C342-B88F-3CB685856201}"/>
                  </a:ext>
                </a:extLst>
              </p:cNvPr>
              <p:cNvSpPr/>
              <p:nvPr/>
            </p:nvSpPr>
            <p:spPr>
              <a:xfrm>
                <a:off x="13699385" y="4472633"/>
                <a:ext cx="1219802" cy="384067"/>
              </a:xfrm>
              <a:prstGeom prst="roundRect">
                <a:avLst>
                  <a:gd name="adj" fmla="val 9824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lang="en-US" altLang="zh-CN"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jsonrpc</a:t>
                </a:r>
                <a:endParaRPr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endParaRPr>
              </a:p>
            </p:txBody>
          </p:sp>
        </p:grp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2E2DA679-274A-0148-A019-D36996A899CC}"/>
              </a:ext>
            </a:extLst>
          </p:cNvPr>
          <p:cNvGrpSpPr/>
          <p:nvPr/>
        </p:nvGrpSpPr>
        <p:grpSpPr>
          <a:xfrm>
            <a:off x="662805" y="4123159"/>
            <a:ext cx="5701606" cy="5217304"/>
            <a:chOff x="662805" y="2037699"/>
            <a:chExt cx="5701606" cy="5217304"/>
          </a:xfrm>
        </p:grpSpPr>
        <p:sp>
          <p:nvSpPr>
            <p:cNvPr id="120" name="Consumer"/>
            <p:cNvSpPr/>
            <p:nvPr/>
          </p:nvSpPr>
          <p:spPr>
            <a:xfrm>
              <a:off x="662805" y="2037699"/>
              <a:ext cx="5701606" cy="5217304"/>
            </a:xfrm>
            <a:prstGeom prst="roundRect">
              <a:avLst>
                <a:gd name="adj" fmla="val 5322"/>
              </a:avLst>
            </a:prstGeom>
            <a:solidFill>
              <a:schemeClr val="tx2">
                <a:lumMod val="20000"/>
                <a:lumOff val="80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l">
                <a:defRPr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Consumer</a:t>
              </a:r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45A26D58-CBE7-3D42-9C2E-80B89B9DB92A}"/>
                </a:ext>
              </a:extLst>
            </p:cNvPr>
            <p:cNvGrpSpPr/>
            <p:nvPr/>
          </p:nvGrpSpPr>
          <p:grpSpPr>
            <a:xfrm>
              <a:off x="2286246" y="2858928"/>
              <a:ext cx="1122749" cy="2880000"/>
              <a:chOff x="2344808" y="2858928"/>
              <a:chExt cx="1122749" cy="2880000"/>
            </a:xfrm>
          </p:grpSpPr>
          <p:sp>
            <p:nvSpPr>
              <p:cNvPr id="130" name="cluster &amp; load balance"/>
              <p:cNvSpPr/>
              <p:nvPr/>
            </p:nvSpPr>
            <p:spPr>
              <a:xfrm>
                <a:off x="2344808" y="2858928"/>
                <a:ext cx="1106736" cy="2880000"/>
              </a:xfrm>
              <a:prstGeom prst="roundRect">
                <a:avLst>
                  <a:gd name="adj" fmla="val 3763"/>
                </a:avLst>
              </a:prstGeom>
              <a:solidFill>
                <a:schemeClr val="bg1">
                  <a:lumMod val="75000"/>
                </a:schemeClr>
              </a:solidFill>
              <a:ln w="12700" cap="flat">
                <a:noFill/>
                <a:prstDash val="solid"/>
                <a:miter lim="4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r>
                  <a:rPr sz="1700" b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cluster</a:t>
                </a:r>
              </a:p>
            </p:txBody>
          </p:sp>
          <p:sp>
            <p:nvSpPr>
              <p:cNvPr id="134" name="failover"/>
              <p:cNvSpPr/>
              <p:nvPr/>
            </p:nvSpPr>
            <p:spPr>
              <a:xfrm>
                <a:off x="2360821" y="3459657"/>
                <a:ext cx="1106736" cy="237600"/>
              </a:xfrm>
              <a:prstGeom prst="round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failover</a:t>
                </a:r>
              </a:p>
            </p:txBody>
          </p:sp>
          <p:sp>
            <p:nvSpPr>
              <p:cNvPr id="135" name="failfast"/>
              <p:cNvSpPr/>
              <p:nvPr/>
            </p:nvSpPr>
            <p:spPr>
              <a:xfrm>
                <a:off x="2360821" y="3951325"/>
                <a:ext cx="1106736" cy="238410"/>
              </a:xfrm>
              <a:prstGeom prst="round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failfast</a:t>
                </a:r>
              </a:p>
            </p:txBody>
          </p:sp>
          <p:sp>
            <p:nvSpPr>
              <p:cNvPr id="136" name="failsafe"/>
              <p:cNvSpPr/>
              <p:nvPr/>
            </p:nvSpPr>
            <p:spPr>
              <a:xfrm>
                <a:off x="2360821" y="4442995"/>
                <a:ext cx="1106736" cy="236192"/>
              </a:xfrm>
              <a:prstGeom prst="round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failsafe</a:t>
                </a:r>
              </a:p>
            </p:txBody>
          </p:sp>
          <p:sp>
            <p:nvSpPr>
              <p:cNvPr id="137" name="…"/>
              <p:cNvSpPr/>
              <p:nvPr/>
            </p:nvSpPr>
            <p:spPr>
              <a:xfrm>
                <a:off x="2360821" y="4934666"/>
                <a:ext cx="1106736" cy="238460"/>
              </a:xfrm>
              <a:prstGeom prst="round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…</a:t>
                </a:r>
              </a:p>
            </p:txBody>
          </p:sp>
        </p:grpSp>
        <p:sp>
          <p:nvSpPr>
            <p:cNvPr id="139" name="Registry"/>
            <p:cNvSpPr/>
            <p:nvPr/>
          </p:nvSpPr>
          <p:spPr>
            <a:xfrm>
              <a:off x="2863628" y="2206440"/>
              <a:ext cx="3182746" cy="417378"/>
            </a:xfrm>
            <a:prstGeom prst="roundRect">
              <a:avLst/>
            </a:prstGeom>
            <a:solidFill>
              <a:srgbClr val="F39019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>
                  <a:latin typeface="微软雅黑" panose="020B0503020204020204" pitchFamily="34" charset="-122"/>
                  <a:ea typeface="微软雅黑" panose="020B0503020204020204" pitchFamily="34" charset="-122"/>
                </a:rPr>
                <a:t>Registry</a:t>
              </a: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69ADBC21-D931-F743-8E32-235433EB456E}"/>
                </a:ext>
              </a:extLst>
            </p:cNvPr>
            <p:cNvGrpSpPr/>
            <p:nvPr/>
          </p:nvGrpSpPr>
          <p:grpSpPr>
            <a:xfrm>
              <a:off x="771306" y="2858928"/>
              <a:ext cx="1211554" cy="2880000"/>
              <a:chOff x="848796" y="2858928"/>
              <a:chExt cx="1211554" cy="2880000"/>
            </a:xfrm>
          </p:grpSpPr>
          <p:sp>
            <p:nvSpPr>
              <p:cNvPr id="206" name="proxy"/>
              <p:cNvSpPr/>
              <p:nvPr/>
            </p:nvSpPr>
            <p:spPr>
              <a:xfrm>
                <a:off x="848796" y="2858928"/>
                <a:ext cx="1211554" cy="2880000"/>
              </a:xfrm>
              <a:prstGeom prst="roundRect">
                <a:avLst>
                  <a:gd name="adj" fmla="val 6831"/>
                </a:avLst>
              </a:prstGeom>
              <a:solidFill>
                <a:schemeClr val="bg1">
                  <a:lumMod val="75000"/>
                </a:schemeClr>
              </a:solidFill>
              <a:ln w="12700" cap="flat">
                <a:noFill/>
                <a:prstDash val="solid"/>
                <a:miter lim="4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1700" b="0"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proxy</a:t>
                </a:r>
              </a:p>
            </p:txBody>
          </p:sp>
          <p:sp>
            <p:nvSpPr>
              <p:cNvPr id="207" name="interface1"/>
              <p:cNvSpPr/>
              <p:nvPr/>
            </p:nvSpPr>
            <p:spPr>
              <a:xfrm>
                <a:off x="905177" y="3459657"/>
                <a:ext cx="1123384" cy="238458"/>
              </a:xfrm>
              <a:prstGeom prst="round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500"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interface1</a:t>
                </a:r>
              </a:p>
            </p:txBody>
          </p:sp>
          <p:sp>
            <p:nvSpPr>
              <p:cNvPr id="208" name="interface2"/>
              <p:cNvSpPr/>
              <p:nvPr/>
            </p:nvSpPr>
            <p:spPr>
              <a:xfrm>
                <a:off x="906065" y="3951325"/>
                <a:ext cx="1123384" cy="238460"/>
              </a:xfrm>
              <a:prstGeom prst="round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500"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interface2</a:t>
                </a:r>
              </a:p>
            </p:txBody>
          </p:sp>
          <p:sp>
            <p:nvSpPr>
              <p:cNvPr id="209" name="interface3"/>
              <p:cNvSpPr/>
              <p:nvPr/>
            </p:nvSpPr>
            <p:spPr>
              <a:xfrm>
                <a:off x="906953" y="4442995"/>
                <a:ext cx="1123384" cy="238460"/>
              </a:xfrm>
              <a:prstGeom prst="round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500"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interface3</a:t>
                </a:r>
              </a:p>
            </p:txBody>
          </p:sp>
          <p:sp>
            <p:nvSpPr>
              <p:cNvPr id="210" name="…"/>
              <p:cNvSpPr/>
              <p:nvPr/>
            </p:nvSpPr>
            <p:spPr>
              <a:xfrm>
                <a:off x="907841" y="4934666"/>
                <a:ext cx="1123384" cy="238460"/>
              </a:xfrm>
              <a:prstGeom prst="round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500"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…</a:t>
                </a:r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86D45808-1AD8-9944-A29B-56DE98DD5446}"/>
                </a:ext>
              </a:extLst>
            </p:cNvPr>
            <p:cNvGrpSpPr/>
            <p:nvPr/>
          </p:nvGrpSpPr>
          <p:grpSpPr>
            <a:xfrm>
              <a:off x="5121247" y="2858928"/>
              <a:ext cx="1114186" cy="2880000"/>
              <a:chOff x="5291725" y="2858928"/>
              <a:chExt cx="1114186" cy="2880000"/>
            </a:xfrm>
          </p:grpSpPr>
          <p:sp>
            <p:nvSpPr>
              <p:cNvPr id="165" name="cluster &amp; load balance">
                <a:extLst>
                  <a:ext uri="{FF2B5EF4-FFF2-40B4-BE49-F238E27FC236}">
                    <a16:creationId xmlns:a16="http://schemas.microsoft.com/office/drawing/2014/main" id="{EFEFCE6D-8BEC-6C45-84B0-FAC308D99542}"/>
                  </a:ext>
                </a:extLst>
              </p:cNvPr>
              <p:cNvSpPr/>
              <p:nvPr/>
            </p:nvSpPr>
            <p:spPr>
              <a:xfrm>
                <a:off x="5291725" y="2858928"/>
                <a:ext cx="1114186" cy="2880000"/>
              </a:xfrm>
              <a:prstGeom prst="roundRect">
                <a:avLst>
                  <a:gd name="adj" fmla="val 3763"/>
                </a:avLst>
              </a:prstGeom>
              <a:solidFill>
                <a:schemeClr val="bg1">
                  <a:lumMod val="75000"/>
                </a:schemeClr>
              </a:solidFill>
              <a:ln w="12700" cap="flat">
                <a:noFill/>
                <a:prstDash val="solid"/>
                <a:miter lim="4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r>
                  <a:rPr lang="en-US" altLang="zh-CN" sz="1700" b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LB</a:t>
                </a:r>
                <a:endParaRPr sz="1700" b="0" dirty="0"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endParaRPr>
              </a:p>
            </p:txBody>
          </p:sp>
          <p:sp>
            <p:nvSpPr>
              <p:cNvPr id="131" name="random"/>
              <p:cNvSpPr/>
              <p:nvPr/>
            </p:nvSpPr>
            <p:spPr>
              <a:xfrm>
                <a:off x="5327763" y="3416656"/>
                <a:ext cx="1036375" cy="422299"/>
              </a:xfrm>
              <a:prstGeom prst="round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random</a:t>
                </a:r>
              </a:p>
            </p:txBody>
          </p:sp>
          <p:sp>
            <p:nvSpPr>
              <p:cNvPr id="132" name="round…"/>
              <p:cNvSpPr/>
              <p:nvPr/>
            </p:nvSpPr>
            <p:spPr>
              <a:xfrm>
                <a:off x="5331664" y="4089529"/>
                <a:ext cx="1028572" cy="402399"/>
              </a:xfrm>
              <a:prstGeom prst="roundRect">
                <a:avLst>
                  <a:gd name="adj" fmla="val 10262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lang="en-US" altLang="zh-CN"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RR</a:t>
                </a:r>
                <a:endParaRPr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endParaRPr>
              </a:p>
            </p:txBody>
          </p:sp>
          <p:sp>
            <p:nvSpPr>
              <p:cNvPr id="133" name="least…"/>
              <p:cNvSpPr/>
              <p:nvPr/>
            </p:nvSpPr>
            <p:spPr>
              <a:xfrm>
                <a:off x="5321497" y="4742502"/>
                <a:ext cx="1048906" cy="408016"/>
              </a:xfrm>
              <a:prstGeom prst="roundRect">
                <a:avLst>
                  <a:gd name="adj" fmla="val 11068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lang="en-US"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Lst atv</a:t>
                </a:r>
                <a:endParaRPr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endParaRPr>
              </a:p>
            </p:txBody>
          </p: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16B674FB-B27C-2B47-8EC3-4A6A05CF5786}"/>
                </a:ext>
              </a:extLst>
            </p:cNvPr>
            <p:cNvGrpSpPr/>
            <p:nvPr/>
          </p:nvGrpSpPr>
          <p:grpSpPr>
            <a:xfrm>
              <a:off x="3712381" y="2858928"/>
              <a:ext cx="1105481" cy="2880000"/>
              <a:chOff x="3791635" y="2858928"/>
              <a:chExt cx="1105481" cy="2880000"/>
            </a:xfrm>
          </p:grpSpPr>
          <p:sp>
            <p:nvSpPr>
              <p:cNvPr id="167" name="cluster &amp; load balance">
                <a:extLst>
                  <a:ext uri="{FF2B5EF4-FFF2-40B4-BE49-F238E27FC236}">
                    <a16:creationId xmlns:a16="http://schemas.microsoft.com/office/drawing/2014/main" id="{02566AE0-DBB1-CB4A-AF41-3033717F74BF}"/>
                  </a:ext>
                </a:extLst>
              </p:cNvPr>
              <p:cNvSpPr/>
              <p:nvPr/>
            </p:nvSpPr>
            <p:spPr>
              <a:xfrm>
                <a:off x="3798901" y="2858928"/>
                <a:ext cx="1098215" cy="2880000"/>
              </a:xfrm>
              <a:prstGeom prst="roundRect">
                <a:avLst>
                  <a:gd name="adj" fmla="val 3763"/>
                </a:avLst>
              </a:prstGeom>
              <a:solidFill>
                <a:schemeClr val="bg1">
                  <a:lumMod val="75000"/>
                </a:schemeClr>
              </a:solidFill>
              <a:ln w="12700" cap="flat">
                <a:noFill/>
                <a:prstDash val="solid"/>
                <a:miter lim="4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r>
                  <a:rPr lang="en-US" altLang="zh-CN" sz="1700" b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Router</a:t>
                </a:r>
                <a:endParaRPr sz="1700" b="0" dirty="0"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endParaRPr>
              </a:p>
            </p:txBody>
          </p:sp>
          <p:sp>
            <p:nvSpPr>
              <p:cNvPr id="169" name="failfast">
                <a:extLst>
                  <a:ext uri="{FF2B5EF4-FFF2-40B4-BE49-F238E27FC236}">
                    <a16:creationId xmlns:a16="http://schemas.microsoft.com/office/drawing/2014/main" id="{1862D8CC-B8A7-514C-84EF-EE4C76D950EE}"/>
                  </a:ext>
                </a:extLst>
              </p:cNvPr>
              <p:cNvSpPr/>
              <p:nvPr/>
            </p:nvSpPr>
            <p:spPr>
              <a:xfrm>
                <a:off x="3791635" y="3627217"/>
                <a:ext cx="1091255" cy="485530"/>
              </a:xfrm>
              <a:prstGeom prst="round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lang="en-US" altLang="zh-CN"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condition</a:t>
                </a:r>
                <a:endParaRPr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endParaRPr>
              </a:p>
            </p:txBody>
          </p:sp>
          <p:sp>
            <p:nvSpPr>
              <p:cNvPr id="141" name="generic…">
                <a:extLst>
                  <a:ext uri="{FF2B5EF4-FFF2-40B4-BE49-F238E27FC236}">
                    <a16:creationId xmlns:a16="http://schemas.microsoft.com/office/drawing/2014/main" id="{2CE078D3-4204-4A28-B88D-96AA59125FD3}"/>
                  </a:ext>
                </a:extLst>
              </p:cNvPr>
              <p:cNvSpPr/>
              <p:nvPr/>
            </p:nvSpPr>
            <p:spPr>
              <a:xfrm>
                <a:off x="3791635" y="4355824"/>
                <a:ext cx="1091255" cy="507307"/>
              </a:xfrm>
              <a:prstGeom prst="roundRect">
                <a:avLst>
                  <a:gd name="adj" fmla="val 11868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lang="en-US"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Hlty </a:t>
                </a:r>
                <a:r>
                  <a:rPr lang="en-US" altLang="zh-CN"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i</a:t>
                </a:r>
                <a:r>
                  <a:rPr lang="en-US"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nst</a:t>
                </a:r>
                <a:endParaRPr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endParaRPr>
              </a:p>
            </p:txBody>
          </p:sp>
        </p:grp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806B0AD1-3001-AA45-810B-E485F9AF96A8}"/>
              </a:ext>
            </a:extLst>
          </p:cNvPr>
          <p:cNvGrpSpPr/>
          <p:nvPr/>
        </p:nvGrpSpPr>
        <p:grpSpPr>
          <a:xfrm>
            <a:off x="537806" y="2377260"/>
            <a:ext cx="12587712" cy="935501"/>
            <a:chOff x="537805" y="489019"/>
            <a:chExt cx="12880147" cy="935501"/>
          </a:xfrm>
        </p:grpSpPr>
        <p:sp>
          <p:nvSpPr>
            <p:cNvPr id="170" name="Registries"/>
            <p:cNvSpPr/>
            <p:nvPr/>
          </p:nvSpPr>
          <p:spPr>
            <a:xfrm>
              <a:off x="537805" y="497366"/>
              <a:ext cx="12880147" cy="927154"/>
            </a:xfrm>
            <a:prstGeom prst="roundRect">
              <a:avLst>
                <a:gd name="adj" fmla="val 7483"/>
              </a:avLst>
            </a:prstGeom>
            <a:solidFill>
              <a:srgbClr val="F2F2F2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r"/>
              <a:endParaRPr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endParaRPr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DF633E9A-289C-7D48-B8BC-DC76F7A7A12E}"/>
                </a:ext>
              </a:extLst>
            </p:cNvPr>
            <p:cNvGrpSpPr/>
            <p:nvPr/>
          </p:nvGrpSpPr>
          <p:grpSpPr>
            <a:xfrm>
              <a:off x="2329373" y="801679"/>
              <a:ext cx="9914230" cy="417514"/>
              <a:chOff x="2756800" y="894618"/>
              <a:chExt cx="9914230" cy="417514"/>
            </a:xfrm>
          </p:grpSpPr>
          <p:sp>
            <p:nvSpPr>
              <p:cNvPr id="181" name="consul"/>
              <p:cNvSpPr/>
              <p:nvPr/>
            </p:nvSpPr>
            <p:spPr>
              <a:xfrm>
                <a:off x="8984584" y="894618"/>
                <a:ext cx="1610518" cy="417514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consul</a:t>
                </a:r>
              </a:p>
            </p:txBody>
          </p:sp>
          <p:sp>
            <p:nvSpPr>
              <p:cNvPr id="124" name="consul">
                <a:extLst>
                  <a:ext uri="{FF2B5EF4-FFF2-40B4-BE49-F238E27FC236}">
                    <a16:creationId xmlns:a16="http://schemas.microsoft.com/office/drawing/2014/main" id="{635CB415-15EF-644B-8BD6-24CFD4578B48}"/>
                  </a:ext>
                </a:extLst>
              </p:cNvPr>
              <p:cNvSpPr/>
              <p:nvPr/>
            </p:nvSpPr>
            <p:spPr>
              <a:xfrm>
                <a:off x="11060512" y="894618"/>
                <a:ext cx="1610518" cy="417514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k8s</a:t>
                </a:r>
                <a:endParaRPr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4" name="nacos">
                <a:extLst>
                  <a:ext uri="{FF2B5EF4-FFF2-40B4-BE49-F238E27FC236}">
                    <a16:creationId xmlns:a16="http://schemas.microsoft.com/office/drawing/2014/main" id="{5A6A04AE-CB6E-404C-A190-B1EE216F8F16}"/>
                  </a:ext>
                </a:extLst>
              </p:cNvPr>
              <p:cNvSpPr/>
              <p:nvPr/>
            </p:nvSpPr>
            <p:spPr>
              <a:xfrm>
                <a:off x="6908656" y="894618"/>
                <a:ext cx="1610516" cy="417514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nac</a:t>
                </a:r>
                <a:r>
                  <a:rPr lang="e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</a:t>
                </a:r>
                <a:r>
                  <a:rPr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</a:t>
                </a:r>
              </a:p>
            </p:txBody>
          </p:sp>
          <p:sp>
            <p:nvSpPr>
              <p:cNvPr id="205" name="nacos">
                <a:extLst>
                  <a:ext uri="{FF2B5EF4-FFF2-40B4-BE49-F238E27FC236}">
                    <a16:creationId xmlns:a16="http://schemas.microsoft.com/office/drawing/2014/main" id="{639B38EC-0710-1B44-A5E8-6E9437D03F41}"/>
                  </a:ext>
                </a:extLst>
              </p:cNvPr>
              <p:cNvSpPr/>
              <p:nvPr/>
            </p:nvSpPr>
            <p:spPr>
              <a:xfrm>
                <a:off x="2756800" y="894618"/>
                <a:ext cx="1610516" cy="417514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lang="en-US" altLang="zh-CN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zk</a:t>
                </a:r>
                <a:endParaRPr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1" name="nacos">
                <a:extLst>
                  <a:ext uri="{FF2B5EF4-FFF2-40B4-BE49-F238E27FC236}">
                    <a16:creationId xmlns:a16="http://schemas.microsoft.com/office/drawing/2014/main" id="{0C326568-DD99-914D-B59C-62C66ECA5498}"/>
                  </a:ext>
                </a:extLst>
              </p:cNvPr>
              <p:cNvSpPr/>
              <p:nvPr/>
            </p:nvSpPr>
            <p:spPr>
              <a:xfrm>
                <a:off x="4832728" y="894618"/>
                <a:ext cx="1610516" cy="417514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lang="en-US" altLang="zh-CN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etcd</a:t>
                </a:r>
                <a:endParaRPr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A0CC71A3-56D8-6440-BD6A-512856C6AE9C}"/>
                </a:ext>
              </a:extLst>
            </p:cNvPr>
            <p:cNvSpPr txBox="1"/>
            <p:nvPr/>
          </p:nvSpPr>
          <p:spPr>
            <a:xfrm>
              <a:off x="537805" y="489019"/>
              <a:ext cx="1580820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Registry</a:t>
              </a:r>
              <a:endPara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71625B8C-1CF8-9540-9297-4987F66EFAAD}"/>
              </a:ext>
            </a:extLst>
          </p:cNvPr>
          <p:cNvGrpSpPr/>
          <p:nvPr/>
        </p:nvGrpSpPr>
        <p:grpSpPr>
          <a:xfrm>
            <a:off x="7383218" y="4123159"/>
            <a:ext cx="4365577" cy="5220658"/>
            <a:chOff x="6497707" y="2037699"/>
            <a:chExt cx="4365577" cy="5220658"/>
          </a:xfrm>
        </p:grpSpPr>
        <p:sp>
          <p:nvSpPr>
            <p:cNvPr id="223" name="Consumer">
              <a:extLst>
                <a:ext uri="{FF2B5EF4-FFF2-40B4-BE49-F238E27FC236}">
                  <a16:creationId xmlns:a16="http://schemas.microsoft.com/office/drawing/2014/main" id="{EFD26152-B23D-F649-9DCB-AD85746C0790}"/>
                </a:ext>
              </a:extLst>
            </p:cNvPr>
            <p:cNvSpPr/>
            <p:nvPr/>
          </p:nvSpPr>
          <p:spPr>
            <a:xfrm>
              <a:off x="6497707" y="2037699"/>
              <a:ext cx="4365577" cy="5220658"/>
            </a:xfrm>
            <a:prstGeom prst="roundRect">
              <a:avLst>
                <a:gd name="adj" fmla="val 5322"/>
              </a:avLst>
            </a:prstGeom>
            <a:solidFill>
              <a:srgbClr val="E2F0DB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l">
                <a:defRPr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Common Modules</a:t>
              </a:r>
              <a:endParaRPr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7079120D-3757-D645-9D1C-A53A97A78D5E}"/>
                </a:ext>
              </a:extLst>
            </p:cNvPr>
            <p:cNvGrpSpPr/>
            <p:nvPr/>
          </p:nvGrpSpPr>
          <p:grpSpPr>
            <a:xfrm>
              <a:off x="9157816" y="2858928"/>
              <a:ext cx="1083600" cy="2880000"/>
              <a:chOff x="12722428" y="2770256"/>
              <a:chExt cx="1083600" cy="2880000"/>
            </a:xfrm>
          </p:grpSpPr>
          <p:sp>
            <p:nvSpPr>
              <p:cNvPr id="191" name="filter">
                <a:extLst>
                  <a:ext uri="{FF2B5EF4-FFF2-40B4-BE49-F238E27FC236}">
                    <a16:creationId xmlns:a16="http://schemas.microsoft.com/office/drawing/2014/main" id="{871C255B-59D1-1B46-8671-C3449CEC3898}"/>
                  </a:ext>
                </a:extLst>
              </p:cNvPr>
              <p:cNvSpPr/>
              <p:nvPr/>
            </p:nvSpPr>
            <p:spPr>
              <a:xfrm>
                <a:off x="12722428" y="2770256"/>
                <a:ext cx="1083600" cy="2880000"/>
              </a:xfrm>
              <a:prstGeom prst="roundRect">
                <a:avLst>
                  <a:gd name="adj" fmla="val 5299"/>
                </a:avLst>
              </a:prstGeom>
              <a:solidFill>
                <a:schemeClr val="bg1">
                  <a:lumMod val="75000"/>
                </a:schemeClr>
              </a:solidFill>
              <a:ln w="12700" cap="flat">
                <a:noFill/>
                <a:prstDash val="solid"/>
                <a:miter lim="4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r>
                  <a:rPr sz="1700" b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filter</a:t>
                </a:r>
              </a:p>
            </p:txBody>
          </p:sp>
          <p:sp>
            <p:nvSpPr>
              <p:cNvPr id="140" name="generic…">
                <a:extLst>
                  <a:ext uri="{FF2B5EF4-FFF2-40B4-BE49-F238E27FC236}">
                    <a16:creationId xmlns:a16="http://schemas.microsoft.com/office/drawing/2014/main" id="{90718863-7046-4577-A065-69C7ACB7064D}"/>
                  </a:ext>
                </a:extLst>
              </p:cNvPr>
              <p:cNvSpPr/>
              <p:nvPr/>
            </p:nvSpPr>
            <p:spPr>
              <a:xfrm>
                <a:off x="12819343" y="3989133"/>
                <a:ext cx="916642" cy="381745"/>
              </a:xfrm>
              <a:prstGeom prst="roundRect">
                <a:avLst>
                  <a:gd name="adj" fmla="val 11868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generic</a:t>
                </a:r>
              </a:p>
            </p:txBody>
          </p:sp>
          <p:sp>
            <p:nvSpPr>
              <p:cNvPr id="145" name="tps limit">
                <a:extLst>
                  <a:ext uri="{FF2B5EF4-FFF2-40B4-BE49-F238E27FC236}">
                    <a16:creationId xmlns:a16="http://schemas.microsoft.com/office/drawing/2014/main" id="{6152C54E-BC96-4DDB-AD41-E4E51D751F34}"/>
                  </a:ext>
                </a:extLst>
              </p:cNvPr>
              <p:cNvSpPr/>
              <p:nvPr/>
            </p:nvSpPr>
            <p:spPr>
              <a:xfrm>
                <a:off x="12813779" y="3267595"/>
                <a:ext cx="948427" cy="456919"/>
              </a:xfrm>
              <a:prstGeom prst="round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tps limit</a:t>
                </a:r>
              </a:p>
            </p:txBody>
          </p:sp>
          <p:sp>
            <p:nvSpPr>
              <p:cNvPr id="147" name="…">
                <a:extLst>
                  <a:ext uri="{FF2B5EF4-FFF2-40B4-BE49-F238E27FC236}">
                    <a16:creationId xmlns:a16="http://schemas.microsoft.com/office/drawing/2014/main" id="{CF11954F-683E-46B7-87E5-61BB6AF65C6D}"/>
                  </a:ext>
                </a:extLst>
              </p:cNvPr>
              <p:cNvSpPr/>
              <p:nvPr/>
            </p:nvSpPr>
            <p:spPr>
              <a:xfrm>
                <a:off x="12813779" y="4635496"/>
                <a:ext cx="916643" cy="387129"/>
              </a:xfrm>
              <a:prstGeom prst="round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…</a:t>
                </a:r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C533AF49-A37D-2947-B336-58FC12294F73}"/>
                </a:ext>
              </a:extLst>
            </p:cNvPr>
            <p:cNvGrpSpPr/>
            <p:nvPr/>
          </p:nvGrpSpPr>
          <p:grpSpPr>
            <a:xfrm>
              <a:off x="6997588" y="2858928"/>
              <a:ext cx="1337088" cy="2880000"/>
              <a:chOff x="10562200" y="2758483"/>
              <a:chExt cx="1337088" cy="2880000"/>
            </a:xfrm>
          </p:grpSpPr>
          <p:sp>
            <p:nvSpPr>
              <p:cNvPr id="156" name="codec">
                <a:extLst>
                  <a:ext uri="{FF2B5EF4-FFF2-40B4-BE49-F238E27FC236}">
                    <a16:creationId xmlns:a16="http://schemas.microsoft.com/office/drawing/2014/main" id="{1BC941CE-E8DF-C14D-AD87-6AE1A66A0262}"/>
                  </a:ext>
                </a:extLst>
              </p:cNvPr>
              <p:cNvSpPr/>
              <p:nvPr/>
            </p:nvSpPr>
            <p:spPr>
              <a:xfrm>
                <a:off x="10562200" y="2758483"/>
                <a:ext cx="1337088" cy="2880000"/>
              </a:xfrm>
              <a:prstGeom prst="roundRect">
                <a:avLst>
                  <a:gd name="adj" fmla="val 6344"/>
                </a:avLst>
              </a:prstGeom>
              <a:solidFill>
                <a:schemeClr val="bg1">
                  <a:lumMod val="75000"/>
                </a:schemeClr>
              </a:solidFill>
              <a:ln w="12700" cap="flat">
                <a:noFill/>
                <a:prstDash val="solid"/>
                <a:miter lim="4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r>
                  <a:rPr lang="en-US" altLang="zh-CN" sz="1700" b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protocol</a:t>
                </a:r>
                <a:endParaRPr sz="1700" b="0" dirty="0"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endParaRPr>
              </a:p>
            </p:txBody>
          </p:sp>
          <p:sp>
            <p:nvSpPr>
              <p:cNvPr id="157" name="jsonrpc 2.0">
                <a:extLst>
                  <a:ext uri="{FF2B5EF4-FFF2-40B4-BE49-F238E27FC236}">
                    <a16:creationId xmlns:a16="http://schemas.microsoft.com/office/drawing/2014/main" id="{31729B33-CB03-A949-928E-D642F68F10A4}"/>
                  </a:ext>
                </a:extLst>
              </p:cNvPr>
              <p:cNvSpPr/>
              <p:nvPr/>
            </p:nvSpPr>
            <p:spPr>
              <a:xfrm>
                <a:off x="10602753" y="3274214"/>
                <a:ext cx="1219802" cy="384067"/>
              </a:xfrm>
              <a:prstGeom prst="roundRect">
                <a:avLst>
                  <a:gd name="adj" fmla="val 9824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lang="en-US" altLang="zh-CN"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grpc</a:t>
                </a:r>
                <a:endParaRPr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endParaRPr>
              </a:p>
            </p:txBody>
          </p:sp>
          <p:sp>
            <p:nvSpPr>
              <p:cNvPr id="158" name="jsonrpc 2.0">
                <a:extLst>
                  <a:ext uri="{FF2B5EF4-FFF2-40B4-BE49-F238E27FC236}">
                    <a16:creationId xmlns:a16="http://schemas.microsoft.com/office/drawing/2014/main" id="{810C242C-F03E-1140-82C1-7B58537AFCC5}"/>
                  </a:ext>
                </a:extLst>
              </p:cNvPr>
              <p:cNvSpPr/>
              <p:nvPr/>
            </p:nvSpPr>
            <p:spPr>
              <a:xfrm>
                <a:off x="10602753" y="3786522"/>
                <a:ext cx="1219802" cy="344140"/>
              </a:xfrm>
              <a:prstGeom prst="roundRect">
                <a:avLst>
                  <a:gd name="adj" fmla="val 9824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lang="en-US" altLang="zh-CN"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rest</a:t>
                </a:r>
                <a:endParaRPr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endParaRPr>
              </a:p>
            </p:txBody>
          </p:sp>
          <p:sp>
            <p:nvSpPr>
              <p:cNvPr id="159" name="jsonrpc 2.0">
                <a:extLst>
                  <a:ext uri="{FF2B5EF4-FFF2-40B4-BE49-F238E27FC236}">
                    <a16:creationId xmlns:a16="http://schemas.microsoft.com/office/drawing/2014/main" id="{5307773E-988C-7148-96BD-95808C19D800}"/>
                  </a:ext>
                </a:extLst>
              </p:cNvPr>
              <p:cNvSpPr/>
              <p:nvPr/>
            </p:nvSpPr>
            <p:spPr>
              <a:xfrm>
                <a:off x="10602753" y="4731283"/>
                <a:ext cx="1219802" cy="289160"/>
              </a:xfrm>
              <a:prstGeom prst="roundRect">
                <a:avLst>
                  <a:gd name="adj" fmla="val 9824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lang="en-US" altLang="zh-CN"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dubbo</a:t>
                </a:r>
                <a:endParaRPr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0" name="jsonrpc 2.0">
                <a:extLst>
                  <a:ext uri="{FF2B5EF4-FFF2-40B4-BE49-F238E27FC236}">
                    <a16:creationId xmlns:a16="http://schemas.microsoft.com/office/drawing/2014/main" id="{71262FAD-AE26-CA4F-99D1-CE5AE48B29D3}"/>
                  </a:ext>
                </a:extLst>
              </p:cNvPr>
              <p:cNvSpPr/>
              <p:nvPr/>
            </p:nvSpPr>
            <p:spPr>
              <a:xfrm>
                <a:off x="10602753" y="4258903"/>
                <a:ext cx="1219802" cy="344140"/>
              </a:xfrm>
              <a:prstGeom prst="roundRect">
                <a:avLst>
                  <a:gd name="adj" fmla="val 9824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lang="en-US" altLang="zh-CN"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jsonrpc</a:t>
                </a:r>
                <a:endParaRPr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6" name="jsonrpc 2.0">
                <a:extLst>
                  <a:ext uri="{FF2B5EF4-FFF2-40B4-BE49-F238E27FC236}">
                    <a16:creationId xmlns:a16="http://schemas.microsoft.com/office/drawing/2014/main" id="{52A2F92A-CB8F-F04E-BF2A-1EEEB3FB6D12}"/>
                  </a:ext>
                </a:extLst>
              </p:cNvPr>
              <p:cNvSpPr/>
              <p:nvPr/>
            </p:nvSpPr>
            <p:spPr>
              <a:xfrm>
                <a:off x="10602753" y="5148683"/>
                <a:ext cx="1219802" cy="344140"/>
              </a:xfrm>
              <a:prstGeom prst="roundRect">
                <a:avLst>
                  <a:gd name="adj" fmla="val 9824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lang="en-US" sz="1500" b="0" dirty="0" err="1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grpc+json</a:t>
                </a:r>
                <a:endParaRPr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24" name="Group 160">
            <a:extLst>
              <a:ext uri="{FF2B5EF4-FFF2-40B4-BE49-F238E27FC236}">
                <a16:creationId xmlns:a16="http://schemas.microsoft.com/office/drawing/2014/main" id="{D91AB9E3-FAF9-9647-A82E-6A0037B8F99B}"/>
              </a:ext>
            </a:extLst>
          </p:cNvPr>
          <p:cNvGrpSpPr/>
          <p:nvPr/>
        </p:nvGrpSpPr>
        <p:grpSpPr>
          <a:xfrm>
            <a:off x="827686" y="8121916"/>
            <a:ext cx="5362071" cy="912659"/>
            <a:chOff x="11242638" y="6397973"/>
            <a:chExt cx="4072836" cy="912659"/>
          </a:xfrm>
        </p:grpSpPr>
        <p:sp>
          <p:nvSpPr>
            <p:cNvPr id="225" name="Config">
              <a:extLst>
                <a:ext uri="{FF2B5EF4-FFF2-40B4-BE49-F238E27FC236}">
                  <a16:creationId xmlns:a16="http://schemas.microsoft.com/office/drawing/2014/main" id="{7C3DE85E-F4E9-064A-8A15-B5A4FF937389}"/>
                </a:ext>
              </a:extLst>
            </p:cNvPr>
            <p:cNvSpPr/>
            <p:nvPr/>
          </p:nvSpPr>
          <p:spPr>
            <a:xfrm>
              <a:off x="11242638" y="6397973"/>
              <a:ext cx="4072836" cy="41737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Config</a:t>
              </a:r>
            </a:p>
          </p:txBody>
        </p:sp>
        <p:sp>
          <p:nvSpPr>
            <p:cNvPr id="226" name="Config">
              <a:extLst>
                <a:ext uri="{FF2B5EF4-FFF2-40B4-BE49-F238E27FC236}">
                  <a16:creationId xmlns:a16="http://schemas.microsoft.com/office/drawing/2014/main" id="{4C166646-5690-1E4F-8F66-C01705D8D20F}"/>
                </a:ext>
              </a:extLst>
            </p:cNvPr>
            <p:cNvSpPr/>
            <p:nvPr/>
          </p:nvSpPr>
          <p:spPr>
            <a:xfrm>
              <a:off x="11242638" y="6893254"/>
              <a:ext cx="4072836" cy="41737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Tracing</a:t>
              </a: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7" name="Group 160">
            <a:extLst>
              <a:ext uri="{FF2B5EF4-FFF2-40B4-BE49-F238E27FC236}">
                <a16:creationId xmlns:a16="http://schemas.microsoft.com/office/drawing/2014/main" id="{75200F34-E901-C942-BA79-FFE1216D47A8}"/>
              </a:ext>
            </a:extLst>
          </p:cNvPr>
          <p:cNvGrpSpPr/>
          <p:nvPr/>
        </p:nvGrpSpPr>
        <p:grpSpPr>
          <a:xfrm>
            <a:off x="13070495" y="8121916"/>
            <a:ext cx="2855689" cy="912659"/>
            <a:chOff x="11242638" y="6397973"/>
            <a:chExt cx="4072836" cy="912659"/>
          </a:xfrm>
        </p:grpSpPr>
        <p:sp>
          <p:nvSpPr>
            <p:cNvPr id="228" name="Config">
              <a:extLst>
                <a:ext uri="{FF2B5EF4-FFF2-40B4-BE49-F238E27FC236}">
                  <a16:creationId xmlns:a16="http://schemas.microsoft.com/office/drawing/2014/main" id="{D767C5DE-728B-6046-8717-366AB0A432D0}"/>
                </a:ext>
              </a:extLst>
            </p:cNvPr>
            <p:cNvSpPr/>
            <p:nvPr/>
          </p:nvSpPr>
          <p:spPr>
            <a:xfrm>
              <a:off x="11242638" y="6397973"/>
              <a:ext cx="4072836" cy="41737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Config</a:t>
              </a:r>
            </a:p>
          </p:txBody>
        </p:sp>
        <p:sp>
          <p:nvSpPr>
            <p:cNvPr id="229" name="Config">
              <a:extLst>
                <a:ext uri="{FF2B5EF4-FFF2-40B4-BE49-F238E27FC236}">
                  <a16:creationId xmlns:a16="http://schemas.microsoft.com/office/drawing/2014/main" id="{B66C3002-649E-6E46-8ABF-FA9605C69BF7}"/>
                </a:ext>
              </a:extLst>
            </p:cNvPr>
            <p:cNvSpPr/>
            <p:nvPr/>
          </p:nvSpPr>
          <p:spPr>
            <a:xfrm>
              <a:off x="11242638" y="6893254"/>
              <a:ext cx="4072836" cy="41737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Tracing</a:t>
              </a: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976BF3CA-9D71-6746-B244-43A08A49403A}"/>
              </a:ext>
            </a:extLst>
          </p:cNvPr>
          <p:cNvCxnSpPr>
            <a:endCxn id="228" idx="1"/>
          </p:cNvCxnSpPr>
          <p:nvPr/>
        </p:nvCxnSpPr>
        <p:spPr>
          <a:xfrm>
            <a:off x="6189757" y="8300280"/>
            <a:ext cx="6880738" cy="30325"/>
          </a:xfrm>
          <a:prstGeom prst="straightConnector1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272EBF6F-1D43-5145-90E5-B9BA91031F61}"/>
              </a:ext>
            </a:extLst>
          </p:cNvPr>
          <p:cNvCxnSpPr>
            <a:endCxn id="229" idx="1"/>
          </p:cNvCxnSpPr>
          <p:nvPr/>
        </p:nvCxnSpPr>
        <p:spPr>
          <a:xfrm>
            <a:off x="6189757" y="8796115"/>
            <a:ext cx="6880738" cy="29771"/>
          </a:xfrm>
          <a:prstGeom prst="straightConnector1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0" name="tcp">
            <a:extLst>
              <a:ext uri="{FF2B5EF4-FFF2-40B4-BE49-F238E27FC236}">
                <a16:creationId xmlns:a16="http://schemas.microsoft.com/office/drawing/2014/main" id="{15579AB4-6652-BC48-80C7-73F8AACD411D}"/>
              </a:ext>
            </a:extLst>
          </p:cNvPr>
          <p:cNvSpPr txBox="1"/>
          <p:nvPr/>
        </p:nvSpPr>
        <p:spPr>
          <a:xfrm>
            <a:off x="9042769" y="8381165"/>
            <a:ext cx="1327599" cy="4218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1800" b="1" dirty="0">
                <a:solidFill>
                  <a:srgbClr val="6C69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chain</a:t>
            </a:r>
            <a:endParaRPr sz="1800" b="1" dirty="0">
              <a:solidFill>
                <a:srgbClr val="6C69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7AC61107-340F-F14E-ABED-33F7B0620C18}"/>
              </a:ext>
            </a:extLst>
          </p:cNvPr>
          <p:cNvCxnSpPr>
            <a:cxnSpLocks/>
            <a:stCxn id="146" idx="0"/>
          </p:cNvCxnSpPr>
          <p:nvPr/>
        </p:nvCxnSpPr>
        <p:spPr>
          <a:xfrm flipH="1" flipV="1">
            <a:off x="11564376" y="3359285"/>
            <a:ext cx="2912259" cy="746507"/>
          </a:xfrm>
          <a:prstGeom prst="straightConnector1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0903E52F-4032-E14D-9171-D5134AF2949C}"/>
              </a:ext>
            </a:extLst>
          </p:cNvPr>
          <p:cNvCxnSpPr>
            <a:cxnSpLocks/>
          </p:cNvCxnSpPr>
          <p:nvPr/>
        </p:nvCxnSpPr>
        <p:spPr>
          <a:xfrm flipV="1">
            <a:off x="3508721" y="3319182"/>
            <a:ext cx="1652465" cy="786611"/>
          </a:xfrm>
          <a:prstGeom prst="straightConnector1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0B9D5229-0904-6149-BE44-5317524DFF8B}"/>
              </a:ext>
            </a:extLst>
          </p:cNvPr>
          <p:cNvCxnSpPr/>
          <p:nvPr/>
        </p:nvCxnSpPr>
        <p:spPr>
          <a:xfrm>
            <a:off x="1982860" y="6279609"/>
            <a:ext cx="346513" cy="0"/>
          </a:xfrm>
          <a:prstGeom prst="straightConnector1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1" name="直线箭头连接符 230">
            <a:extLst>
              <a:ext uri="{FF2B5EF4-FFF2-40B4-BE49-F238E27FC236}">
                <a16:creationId xmlns:a16="http://schemas.microsoft.com/office/drawing/2014/main" id="{2E381F03-17E7-0243-89EC-6CE06341013B}"/>
              </a:ext>
            </a:extLst>
          </p:cNvPr>
          <p:cNvCxnSpPr/>
          <p:nvPr/>
        </p:nvCxnSpPr>
        <p:spPr>
          <a:xfrm>
            <a:off x="3373134" y="6279609"/>
            <a:ext cx="346513" cy="0"/>
          </a:xfrm>
          <a:prstGeom prst="straightConnector1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2" name="直线箭头连接符 231">
            <a:extLst>
              <a:ext uri="{FF2B5EF4-FFF2-40B4-BE49-F238E27FC236}">
                <a16:creationId xmlns:a16="http://schemas.microsoft.com/office/drawing/2014/main" id="{9DC0B83E-2F13-364A-B8E7-B954AADA522E}"/>
              </a:ext>
            </a:extLst>
          </p:cNvPr>
          <p:cNvCxnSpPr/>
          <p:nvPr/>
        </p:nvCxnSpPr>
        <p:spPr>
          <a:xfrm>
            <a:off x="4774734" y="6279609"/>
            <a:ext cx="346513" cy="0"/>
          </a:xfrm>
          <a:prstGeom prst="straightConnector1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3" name="直线箭头连接符 232">
            <a:extLst>
              <a:ext uri="{FF2B5EF4-FFF2-40B4-BE49-F238E27FC236}">
                <a16:creationId xmlns:a16="http://schemas.microsoft.com/office/drawing/2014/main" id="{93E3D6E6-21DD-6D48-9901-7443778C14F7}"/>
              </a:ext>
            </a:extLst>
          </p:cNvPr>
          <p:cNvCxnSpPr/>
          <p:nvPr/>
        </p:nvCxnSpPr>
        <p:spPr>
          <a:xfrm>
            <a:off x="14347656" y="6279609"/>
            <a:ext cx="346513" cy="0"/>
          </a:xfrm>
          <a:prstGeom prst="straightConnector1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D0425BF3-BEF2-9046-A069-6D13D7452FC2}"/>
              </a:ext>
            </a:extLst>
          </p:cNvPr>
          <p:cNvCxnSpPr>
            <a:cxnSpLocks/>
          </p:cNvCxnSpPr>
          <p:nvPr/>
        </p:nvCxnSpPr>
        <p:spPr>
          <a:xfrm>
            <a:off x="6386129" y="6269873"/>
            <a:ext cx="1496970" cy="1665"/>
          </a:xfrm>
          <a:prstGeom prst="straightConnector1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4" name="直线箭头连接符 233">
            <a:extLst>
              <a:ext uri="{FF2B5EF4-FFF2-40B4-BE49-F238E27FC236}">
                <a16:creationId xmlns:a16="http://schemas.microsoft.com/office/drawing/2014/main" id="{EC3E11EC-7EA8-A049-8335-9578F9A216F2}"/>
              </a:ext>
            </a:extLst>
          </p:cNvPr>
          <p:cNvCxnSpPr>
            <a:cxnSpLocks/>
          </p:cNvCxnSpPr>
          <p:nvPr/>
        </p:nvCxnSpPr>
        <p:spPr>
          <a:xfrm>
            <a:off x="11126927" y="6269873"/>
            <a:ext cx="1790481" cy="1665"/>
          </a:xfrm>
          <a:prstGeom prst="straightConnector1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1A896AD1-F1BD-4949-ACF0-D5D113F987BF}"/>
              </a:ext>
            </a:extLst>
          </p:cNvPr>
          <p:cNvCxnSpPr/>
          <p:nvPr/>
        </p:nvCxnSpPr>
        <p:spPr>
          <a:xfrm flipV="1">
            <a:off x="9214165" y="6271538"/>
            <a:ext cx="810000" cy="0"/>
          </a:xfrm>
          <a:prstGeom prst="straightConnector1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5" name="Subscribe">
            <a:extLst>
              <a:ext uri="{FF2B5EF4-FFF2-40B4-BE49-F238E27FC236}">
                <a16:creationId xmlns:a16="http://schemas.microsoft.com/office/drawing/2014/main" id="{01B160A0-C47E-384C-B909-A44F78474A95}"/>
              </a:ext>
            </a:extLst>
          </p:cNvPr>
          <p:cNvSpPr txBox="1"/>
          <p:nvPr/>
        </p:nvSpPr>
        <p:spPr>
          <a:xfrm rot="20225000">
            <a:off x="3328896" y="3566592"/>
            <a:ext cx="1117150" cy="27243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sz="13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800" b="1" dirty="0">
                <a:solidFill>
                  <a:srgbClr val="6C69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Subscribe</a:t>
            </a:r>
          </a:p>
        </p:txBody>
      </p:sp>
      <p:sp>
        <p:nvSpPr>
          <p:cNvPr id="236" name="Notify">
            <a:extLst>
              <a:ext uri="{FF2B5EF4-FFF2-40B4-BE49-F238E27FC236}">
                <a16:creationId xmlns:a16="http://schemas.microsoft.com/office/drawing/2014/main" id="{8FD5FAFD-40E3-4D4E-BB25-7E063C385D62}"/>
              </a:ext>
            </a:extLst>
          </p:cNvPr>
          <p:cNvSpPr txBox="1"/>
          <p:nvPr/>
        </p:nvSpPr>
        <p:spPr>
          <a:xfrm rot="20101097">
            <a:off x="4013023" y="3802342"/>
            <a:ext cx="762684" cy="272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3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800" b="1" dirty="0">
                <a:solidFill>
                  <a:srgbClr val="6C69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Notify</a:t>
            </a:r>
          </a:p>
        </p:txBody>
      </p:sp>
      <p:sp>
        <p:nvSpPr>
          <p:cNvPr id="237" name="Register">
            <a:extLst>
              <a:ext uri="{FF2B5EF4-FFF2-40B4-BE49-F238E27FC236}">
                <a16:creationId xmlns:a16="http://schemas.microsoft.com/office/drawing/2014/main" id="{6C171471-0C75-744B-B299-EB3E53B0AB3A}"/>
              </a:ext>
            </a:extLst>
          </p:cNvPr>
          <p:cNvSpPr txBox="1"/>
          <p:nvPr/>
        </p:nvSpPr>
        <p:spPr>
          <a:xfrm rot="841859">
            <a:off x="13245009" y="3594837"/>
            <a:ext cx="768254" cy="2879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sz="13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800" b="1" dirty="0">
                <a:solidFill>
                  <a:srgbClr val="6C69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Register</a:t>
            </a:r>
          </a:p>
        </p:txBody>
      </p:sp>
      <p:sp>
        <p:nvSpPr>
          <p:cNvPr id="73" name="弧 72">
            <a:extLst>
              <a:ext uri="{FF2B5EF4-FFF2-40B4-BE49-F238E27FC236}">
                <a16:creationId xmlns:a16="http://schemas.microsoft.com/office/drawing/2014/main" id="{E932D28E-DCE8-4E4D-A65E-34D4050962C6}"/>
              </a:ext>
            </a:extLst>
          </p:cNvPr>
          <p:cNvSpPr/>
          <p:nvPr/>
        </p:nvSpPr>
        <p:spPr>
          <a:xfrm>
            <a:off x="5831123" y="3830178"/>
            <a:ext cx="7487592" cy="877564"/>
          </a:xfrm>
          <a:prstGeom prst="arc">
            <a:avLst>
              <a:gd name="adj1" fmla="val 10807603"/>
              <a:gd name="adj2" fmla="val 0"/>
            </a:avLst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38" name="tcp">
            <a:extLst>
              <a:ext uri="{FF2B5EF4-FFF2-40B4-BE49-F238E27FC236}">
                <a16:creationId xmlns:a16="http://schemas.microsoft.com/office/drawing/2014/main" id="{C1DAC404-0DE3-6D41-89DA-5C3780AE9819}"/>
              </a:ext>
            </a:extLst>
          </p:cNvPr>
          <p:cNvSpPr txBox="1"/>
          <p:nvPr/>
        </p:nvSpPr>
        <p:spPr>
          <a:xfrm>
            <a:off x="8551643" y="3443162"/>
            <a:ext cx="1652465" cy="380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1800" b="1" dirty="0">
                <a:solidFill>
                  <a:srgbClr val="6C69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 / TCP</a:t>
            </a:r>
            <a:endParaRPr sz="1800" b="1" dirty="0">
              <a:solidFill>
                <a:srgbClr val="6C69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Registries">
            <a:extLst>
              <a:ext uri="{FF2B5EF4-FFF2-40B4-BE49-F238E27FC236}">
                <a16:creationId xmlns:a16="http://schemas.microsoft.com/office/drawing/2014/main" id="{4ED90106-F937-B949-AEB7-E5B557A8C43C}"/>
              </a:ext>
            </a:extLst>
          </p:cNvPr>
          <p:cNvSpPr/>
          <p:nvPr/>
        </p:nvSpPr>
        <p:spPr>
          <a:xfrm>
            <a:off x="537805" y="492653"/>
            <a:ext cx="16232424" cy="1491680"/>
          </a:xfrm>
          <a:prstGeom prst="roundRect">
            <a:avLst>
              <a:gd name="adj" fmla="val 7483"/>
            </a:avLst>
          </a:prstGeom>
          <a:solidFill>
            <a:srgbClr val="F2F2F2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grpSp>
        <p:nvGrpSpPr>
          <p:cNvPr id="150" name="Group 10">
            <a:extLst>
              <a:ext uri="{FF2B5EF4-FFF2-40B4-BE49-F238E27FC236}">
                <a16:creationId xmlns:a16="http://schemas.microsoft.com/office/drawing/2014/main" id="{8921C0AB-A53D-9F45-B1CF-1CBC93CC6442}"/>
              </a:ext>
            </a:extLst>
          </p:cNvPr>
          <p:cNvGrpSpPr/>
          <p:nvPr/>
        </p:nvGrpSpPr>
        <p:grpSpPr>
          <a:xfrm>
            <a:off x="11449613" y="671868"/>
            <a:ext cx="5046850" cy="1080000"/>
            <a:chOff x="9664613" y="7880534"/>
            <a:chExt cx="5035542" cy="1547722"/>
          </a:xfrm>
        </p:grpSpPr>
        <p:sp>
          <p:nvSpPr>
            <p:cNvPr id="153" name="Config center">
              <a:extLst>
                <a:ext uri="{FF2B5EF4-FFF2-40B4-BE49-F238E27FC236}">
                  <a16:creationId xmlns:a16="http://schemas.microsoft.com/office/drawing/2014/main" id="{E3F960EA-2947-214D-B8D0-CA7DA84049D6}"/>
                </a:ext>
              </a:extLst>
            </p:cNvPr>
            <p:cNvSpPr/>
            <p:nvPr/>
          </p:nvSpPr>
          <p:spPr>
            <a:xfrm>
              <a:off x="9664613" y="7880534"/>
              <a:ext cx="5035542" cy="1547722"/>
            </a:xfrm>
            <a:prstGeom prst="roundRect">
              <a:avLst>
                <a:gd name="adj" fmla="val 8447"/>
              </a:avLst>
            </a:prstGeom>
            <a:solidFill>
              <a:srgbClr val="E2F0D9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b">
              <a:noAutofit/>
            </a:bodyPr>
            <a:lstStyle/>
            <a:p>
              <a:r>
                <a:rPr lang="en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Monitor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(opentracing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API)</a:t>
              </a:r>
              <a:endParaRPr lang="en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endParaRPr>
            </a:p>
          </p:txBody>
        </p:sp>
        <p:sp>
          <p:nvSpPr>
            <p:cNvPr id="154" name="Apollo">
              <a:extLst>
                <a:ext uri="{FF2B5EF4-FFF2-40B4-BE49-F238E27FC236}">
                  <a16:creationId xmlns:a16="http://schemas.microsoft.com/office/drawing/2014/main" id="{7CE8686A-B690-604E-8316-E2AD44E78134}"/>
                </a:ext>
              </a:extLst>
            </p:cNvPr>
            <p:cNvSpPr/>
            <p:nvPr/>
          </p:nvSpPr>
          <p:spPr>
            <a:xfrm>
              <a:off x="10066761" y="8122053"/>
              <a:ext cx="1270001" cy="567498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lang="en-US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zipkin</a:t>
              </a: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1" name="zk">
              <a:extLst>
                <a:ext uri="{FF2B5EF4-FFF2-40B4-BE49-F238E27FC236}">
                  <a16:creationId xmlns:a16="http://schemas.microsoft.com/office/drawing/2014/main" id="{A5B65C12-985F-5D43-88C2-7EA895D2CA58}"/>
                </a:ext>
              </a:extLst>
            </p:cNvPr>
            <p:cNvSpPr/>
            <p:nvPr/>
          </p:nvSpPr>
          <p:spPr>
            <a:xfrm>
              <a:off x="11519829" y="8141235"/>
              <a:ext cx="1270001" cy="567498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jaeger</a:t>
              </a: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2" name="zk">
              <a:extLst>
                <a:ext uri="{FF2B5EF4-FFF2-40B4-BE49-F238E27FC236}">
                  <a16:creationId xmlns:a16="http://schemas.microsoft.com/office/drawing/2014/main" id="{30B562CF-FCF3-2F46-9451-9A2C99B512AD}"/>
                </a:ext>
              </a:extLst>
            </p:cNvPr>
            <p:cNvSpPr/>
            <p:nvPr/>
          </p:nvSpPr>
          <p:spPr>
            <a:xfrm>
              <a:off x="13035173" y="8123708"/>
              <a:ext cx="1270001" cy="567498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3" name="Group 9">
            <a:extLst>
              <a:ext uri="{FF2B5EF4-FFF2-40B4-BE49-F238E27FC236}">
                <a16:creationId xmlns:a16="http://schemas.microsoft.com/office/drawing/2014/main" id="{B62DEDC1-E2CD-A74B-BA5E-ECBB97672538}"/>
              </a:ext>
            </a:extLst>
          </p:cNvPr>
          <p:cNvGrpSpPr/>
          <p:nvPr/>
        </p:nvGrpSpPr>
        <p:grpSpPr>
          <a:xfrm>
            <a:off x="843800" y="671972"/>
            <a:ext cx="3760284" cy="1080000"/>
            <a:chOff x="4546317" y="7884223"/>
            <a:chExt cx="4244286" cy="1494743"/>
          </a:xfrm>
        </p:grpSpPr>
        <p:sp>
          <p:nvSpPr>
            <p:cNvPr id="168" name="Config center">
              <a:extLst>
                <a:ext uri="{FF2B5EF4-FFF2-40B4-BE49-F238E27FC236}">
                  <a16:creationId xmlns:a16="http://schemas.microsoft.com/office/drawing/2014/main" id="{E8626B6A-D7E2-8A45-93CB-0944C588F6B6}"/>
                </a:ext>
              </a:extLst>
            </p:cNvPr>
            <p:cNvSpPr/>
            <p:nvPr/>
          </p:nvSpPr>
          <p:spPr>
            <a:xfrm>
              <a:off x="4546317" y="7884223"/>
              <a:ext cx="4244286" cy="1494743"/>
            </a:xfrm>
            <a:prstGeom prst="roundRect">
              <a:avLst>
                <a:gd name="adj" fmla="val 8447"/>
              </a:avLst>
            </a:prstGeom>
            <a:solidFill>
              <a:srgbClr val="E2F0D9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b">
              <a:noAutofit/>
            </a:bodyPr>
            <a:lstStyle/>
            <a:p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Config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center</a:t>
              </a:r>
              <a:endParaRPr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endParaRPr>
            </a:p>
          </p:txBody>
        </p:sp>
        <p:sp>
          <p:nvSpPr>
            <p:cNvPr id="171" name="Apollo">
              <a:extLst>
                <a:ext uri="{FF2B5EF4-FFF2-40B4-BE49-F238E27FC236}">
                  <a16:creationId xmlns:a16="http://schemas.microsoft.com/office/drawing/2014/main" id="{DD369E5A-C468-2341-8B96-58358BAEFED9}"/>
                </a:ext>
              </a:extLst>
            </p:cNvPr>
            <p:cNvSpPr/>
            <p:nvPr/>
          </p:nvSpPr>
          <p:spPr>
            <a:xfrm>
              <a:off x="4780017" y="8081135"/>
              <a:ext cx="1270001" cy="54807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lang="en-US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pollo</a:t>
              </a: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2" name="zk">
              <a:extLst>
                <a:ext uri="{FF2B5EF4-FFF2-40B4-BE49-F238E27FC236}">
                  <a16:creationId xmlns:a16="http://schemas.microsoft.com/office/drawing/2014/main" id="{235E1B4F-9F25-D94C-9318-84D72A2A9283}"/>
                </a:ext>
              </a:extLst>
            </p:cNvPr>
            <p:cNvSpPr/>
            <p:nvPr/>
          </p:nvSpPr>
          <p:spPr>
            <a:xfrm>
              <a:off x="6275327" y="8083276"/>
              <a:ext cx="865374" cy="54807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zk</a:t>
              </a: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3" name="Apollo">
              <a:extLst>
                <a:ext uri="{FF2B5EF4-FFF2-40B4-BE49-F238E27FC236}">
                  <a16:creationId xmlns:a16="http://schemas.microsoft.com/office/drawing/2014/main" id="{EB2B3711-A5E0-0244-B139-22ECBE8A6975}"/>
                </a:ext>
              </a:extLst>
            </p:cNvPr>
            <p:cNvSpPr/>
            <p:nvPr/>
          </p:nvSpPr>
          <p:spPr>
            <a:xfrm>
              <a:off x="7377674" y="8077511"/>
              <a:ext cx="1270001" cy="54807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lang="en-US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nacos</a:t>
              </a: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A6B57E1C-6730-A646-A584-D3CCAAC3116C}"/>
              </a:ext>
            </a:extLst>
          </p:cNvPr>
          <p:cNvGrpSpPr/>
          <p:nvPr/>
        </p:nvGrpSpPr>
        <p:grpSpPr>
          <a:xfrm>
            <a:off x="5425013" y="671972"/>
            <a:ext cx="5203671" cy="1080000"/>
            <a:chOff x="5425013" y="335090"/>
            <a:chExt cx="5203671" cy="1080000"/>
          </a:xfrm>
        </p:grpSpPr>
        <p:sp>
          <p:nvSpPr>
            <p:cNvPr id="138" name="Config center">
              <a:extLst>
                <a:ext uri="{FF2B5EF4-FFF2-40B4-BE49-F238E27FC236}">
                  <a16:creationId xmlns:a16="http://schemas.microsoft.com/office/drawing/2014/main" id="{BDBFEF54-794D-004B-BF56-D02929008F93}"/>
                </a:ext>
              </a:extLst>
            </p:cNvPr>
            <p:cNvSpPr/>
            <p:nvPr/>
          </p:nvSpPr>
          <p:spPr>
            <a:xfrm>
              <a:off x="5425013" y="335090"/>
              <a:ext cx="5203671" cy="1080000"/>
            </a:xfrm>
            <a:prstGeom prst="roundRect">
              <a:avLst>
                <a:gd name="adj" fmla="val 8447"/>
              </a:avLst>
            </a:prstGeom>
            <a:solidFill>
              <a:srgbClr val="E2F0D9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b">
              <a:noAutofit/>
            </a:bodyPr>
            <a:lstStyle/>
            <a:p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Metadata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center</a:t>
              </a:r>
              <a:endParaRPr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endParaRPr>
            </a:p>
          </p:txBody>
        </p:sp>
        <p:sp>
          <p:nvSpPr>
            <p:cNvPr id="142" name="Apollo">
              <a:extLst>
                <a:ext uri="{FF2B5EF4-FFF2-40B4-BE49-F238E27FC236}">
                  <a16:creationId xmlns:a16="http://schemas.microsoft.com/office/drawing/2014/main" id="{4CE1C776-9F53-8B40-BE47-DA167A449FA4}"/>
                </a:ext>
              </a:extLst>
            </p:cNvPr>
            <p:cNvSpPr/>
            <p:nvPr/>
          </p:nvSpPr>
          <p:spPr>
            <a:xfrm>
              <a:off x="5657817" y="527097"/>
              <a:ext cx="1337692" cy="39600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lang="en" altLang="zh-CN" dirty="0"/>
                <a:t>consul</a:t>
              </a: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" name="zk">
              <a:extLst>
                <a:ext uri="{FF2B5EF4-FFF2-40B4-BE49-F238E27FC236}">
                  <a16:creationId xmlns:a16="http://schemas.microsoft.com/office/drawing/2014/main" id="{A17FA7F8-CC68-5142-865E-45915B3232FA}"/>
                </a:ext>
              </a:extLst>
            </p:cNvPr>
            <p:cNvSpPr/>
            <p:nvPr/>
          </p:nvSpPr>
          <p:spPr>
            <a:xfrm>
              <a:off x="7097273" y="527095"/>
              <a:ext cx="906339" cy="39600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zk</a:t>
              </a: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9" name="Apollo">
              <a:extLst>
                <a:ext uri="{FF2B5EF4-FFF2-40B4-BE49-F238E27FC236}">
                  <a16:creationId xmlns:a16="http://schemas.microsoft.com/office/drawing/2014/main" id="{684480D6-02B1-8B45-A311-39217C2378E0}"/>
                </a:ext>
              </a:extLst>
            </p:cNvPr>
            <p:cNvSpPr/>
            <p:nvPr/>
          </p:nvSpPr>
          <p:spPr>
            <a:xfrm>
              <a:off x="8105376" y="527096"/>
              <a:ext cx="1058316" cy="39600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lang="en-US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nacos</a:t>
              </a: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" name="Apollo">
              <a:extLst>
                <a:ext uri="{FF2B5EF4-FFF2-40B4-BE49-F238E27FC236}">
                  <a16:creationId xmlns:a16="http://schemas.microsoft.com/office/drawing/2014/main" id="{756F761D-33E6-CE42-AA8A-C1D93DE67179}"/>
                </a:ext>
              </a:extLst>
            </p:cNvPr>
            <p:cNvSpPr/>
            <p:nvPr/>
          </p:nvSpPr>
          <p:spPr>
            <a:xfrm>
              <a:off x="9265456" y="527096"/>
              <a:ext cx="1135257" cy="39600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lang="en-US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etcd</a:t>
              </a: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0B6AD05B-A7BE-48C2-A1F9-6E9305F5E149}"/>
              </a:ext>
            </a:extLst>
          </p:cNvPr>
          <p:cNvSpPr txBox="1"/>
          <p:nvPr/>
        </p:nvSpPr>
        <p:spPr>
          <a:xfrm>
            <a:off x="13289487" y="2374041"/>
            <a:ext cx="3480742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zh-CN" sz="1400" b="0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Helvetica Light"/>
              </a:rPr>
              <a:t> RR 		-&gt; Round Robin</a:t>
            </a:r>
          </a:p>
          <a:p>
            <a:pPr algn="l"/>
            <a:r>
              <a:rPr lang="en-US" altLang="zh-CN" sz="1400" b="0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Helvetica Light"/>
              </a:rPr>
              <a:t> Lst atv 	-&gt; Least Active</a:t>
            </a:r>
          </a:p>
          <a:p>
            <a:r>
              <a:rPr lang="en-US" altLang="zh-CN" sz="1400" b="0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Helvetica Light"/>
              </a:rPr>
              <a:t> Hlty Inst 	-&gt; 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</a:rPr>
              <a:t>Healthy instance first</a:t>
            </a:r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B81B61C5-343F-134B-8D20-6C9E41E09A45}"/>
              </a:ext>
            </a:extLst>
          </p:cNvPr>
          <p:cNvCxnSpPr>
            <a:cxnSpLocks/>
            <a:endCxn id="168" idx="2"/>
          </p:cNvCxnSpPr>
          <p:nvPr/>
        </p:nvCxnSpPr>
        <p:spPr>
          <a:xfrm flipH="1" flipV="1">
            <a:off x="2723942" y="1751972"/>
            <a:ext cx="0" cy="648000"/>
          </a:xfrm>
          <a:prstGeom prst="straightConnector1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5" name="直线箭头连接符 174">
            <a:extLst>
              <a:ext uri="{FF2B5EF4-FFF2-40B4-BE49-F238E27FC236}">
                <a16:creationId xmlns:a16="http://schemas.microsoft.com/office/drawing/2014/main" id="{86D00918-FD08-A94A-9BBA-0129C5559C14}"/>
              </a:ext>
            </a:extLst>
          </p:cNvPr>
          <p:cNvCxnSpPr>
            <a:cxnSpLocks/>
          </p:cNvCxnSpPr>
          <p:nvPr/>
        </p:nvCxnSpPr>
        <p:spPr>
          <a:xfrm flipV="1">
            <a:off x="7390982" y="1751868"/>
            <a:ext cx="0" cy="648000"/>
          </a:xfrm>
          <a:prstGeom prst="straightConnector1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6" name="直线箭头连接符 175">
            <a:extLst>
              <a:ext uri="{FF2B5EF4-FFF2-40B4-BE49-F238E27FC236}">
                <a16:creationId xmlns:a16="http://schemas.microsoft.com/office/drawing/2014/main" id="{AE801EB8-385B-3B42-82EA-AEB348128DD0}"/>
              </a:ext>
            </a:extLst>
          </p:cNvPr>
          <p:cNvCxnSpPr>
            <a:cxnSpLocks/>
          </p:cNvCxnSpPr>
          <p:nvPr/>
        </p:nvCxnSpPr>
        <p:spPr>
          <a:xfrm flipV="1">
            <a:off x="12489090" y="1751868"/>
            <a:ext cx="0" cy="648000"/>
          </a:xfrm>
          <a:prstGeom prst="straightConnector1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90498860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rgbClr val="FFFFFF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Registries">
            <a:extLst>
              <a:ext uri="{FF2B5EF4-FFF2-40B4-BE49-F238E27FC236}">
                <a16:creationId xmlns:a16="http://schemas.microsoft.com/office/drawing/2014/main" id="{3927B2D4-88A1-4347-AB46-E33AFD8B1B22}"/>
              </a:ext>
            </a:extLst>
          </p:cNvPr>
          <p:cNvSpPr/>
          <p:nvPr/>
        </p:nvSpPr>
        <p:spPr>
          <a:xfrm>
            <a:off x="502480" y="1734986"/>
            <a:ext cx="16267750" cy="5726742"/>
          </a:xfrm>
          <a:prstGeom prst="roundRect">
            <a:avLst>
              <a:gd name="adj" fmla="val 7483"/>
            </a:avLst>
          </a:prstGeom>
          <a:solidFill>
            <a:srgbClr val="F2F2F2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85" name="Registries">
            <a:extLst>
              <a:ext uri="{FF2B5EF4-FFF2-40B4-BE49-F238E27FC236}">
                <a16:creationId xmlns:a16="http://schemas.microsoft.com/office/drawing/2014/main" id="{08355548-0A2A-4011-A720-D30808C4CF3D}"/>
              </a:ext>
            </a:extLst>
          </p:cNvPr>
          <p:cNvSpPr/>
          <p:nvPr/>
        </p:nvSpPr>
        <p:spPr>
          <a:xfrm>
            <a:off x="537806" y="7747074"/>
            <a:ext cx="16232424" cy="1854009"/>
          </a:xfrm>
          <a:prstGeom prst="roundRect">
            <a:avLst>
              <a:gd name="adj" fmla="val 7483"/>
            </a:avLst>
          </a:prstGeom>
          <a:solidFill>
            <a:srgbClr val="F2F2F2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44" name="Line"/>
          <p:cNvSpPr/>
          <p:nvPr/>
        </p:nvSpPr>
        <p:spPr>
          <a:xfrm>
            <a:off x="2062940" y="4249028"/>
            <a:ext cx="243782" cy="2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pPr>
              <a:defRPr b="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" name="Config center"/>
          <p:cNvSpPr/>
          <p:nvPr/>
        </p:nvSpPr>
        <p:spPr>
          <a:xfrm>
            <a:off x="5672805" y="7924378"/>
            <a:ext cx="5159862" cy="1547722"/>
          </a:xfrm>
          <a:prstGeom prst="roundRect">
            <a:avLst>
              <a:gd name="adj" fmla="val 8447"/>
            </a:avLst>
          </a:prstGeom>
          <a:solidFill>
            <a:srgbClr val="E2F0D9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b"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Metadata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center</a:t>
            </a:r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85" name="Apollo"/>
          <p:cNvSpPr/>
          <p:nvPr/>
        </p:nvSpPr>
        <p:spPr>
          <a:xfrm>
            <a:off x="5930460" y="8228678"/>
            <a:ext cx="1337692" cy="54411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" altLang="zh-CN" dirty="0"/>
              <a:t>consul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6" name="zk"/>
          <p:cNvSpPr/>
          <p:nvPr/>
        </p:nvSpPr>
        <p:spPr>
          <a:xfrm>
            <a:off x="7369916" y="8228678"/>
            <a:ext cx="906339" cy="54773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zk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Apollo">
            <a:extLst>
              <a:ext uri="{FF2B5EF4-FFF2-40B4-BE49-F238E27FC236}">
                <a16:creationId xmlns:a16="http://schemas.microsoft.com/office/drawing/2014/main" id="{9727A4D4-D52F-4BC9-B4FF-1101C77B1EF9}"/>
              </a:ext>
            </a:extLst>
          </p:cNvPr>
          <p:cNvSpPr/>
          <p:nvPr/>
        </p:nvSpPr>
        <p:spPr>
          <a:xfrm>
            <a:off x="8378019" y="8228678"/>
            <a:ext cx="1058316" cy="57404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nacos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483FFBC-6F89-8440-AF15-C522B4E20E83}"/>
              </a:ext>
            </a:extLst>
          </p:cNvPr>
          <p:cNvGrpSpPr/>
          <p:nvPr/>
        </p:nvGrpSpPr>
        <p:grpSpPr>
          <a:xfrm>
            <a:off x="11433500" y="7864960"/>
            <a:ext cx="5035542" cy="1547722"/>
            <a:chOff x="9664613" y="7880534"/>
            <a:chExt cx="5035542" cy="1547722"/>
          </a:xfrm>
        </p:grpSpPr>
        <p:sp>
          <p:nvSpPr>
            <p:cNvPr id="86" name="Config center">
              <a:extLst>
                <a:ext uri="{FF2B5EF4-FFF2-40B4-BE49-F238E27FC236}">
                  <a16:creationId xmlns:a16="http://schemas.microsoft.com/office/drawing/2014/main" id="{16E36717-2899-4B1C-8E28-E34B6260C7C0}"/>
                </a:ext>
              </a:extLst>
            </p:cNvPr>
            <p:cNvSpPr/>
            <p:nvPr/>
          </p:nvSpPr>
          <p:spPr>
            <a:xfrm>
              <a:off x="9664613" y="7880534"/>
              <a:ext cx="5035542" cy="1547722"/>
            </a:xfrm>
            <a:prstGeom prst="roundRect">
              <a:avLst>
                <a:gd name="adj" fmla="val 8447"/>
              </a:avLst>
            </a:prstGeom>
            <a:solidFill>
              <a:srgbClr val="E2F0D9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b">
              <a:noAutofit/>
            </a:bodyPr>
            <a:lstStyle/>
            <a:p>
              <a:r>
                <a:rPr lang="en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Monitor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(opentracing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API)</a:t>
              </a:r>
              <a:endParaRPr lang="en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endParaRPr>
            </a:p>
          </p:txBody>
        </p:sp>
        <p:sp>
          <p:nvSpPr>
            <p:cNvPr id="87" name="Apollo">
              <a:extLst>
                <a:ext uri="{FF2B5EF4-FFF2-40B4-BE49-F238E27FC236}">
                  <a16:creationId xmlns:a16="http://schemas.microsoft.com/office/drawing/2014/main" id="{1EADAB21-F86F-4CED-98F8-DCA54869B7CF}"/>
                </a:ext>
              </a:extLst>
            </p:cNvPr>
            <p:cNvSpPr/>
            <p:nvPr/>
          </p:nvSpPr>
          <p:spPr>
            <a:xfrm>
              <a:off x="10066761" y="8217935"/>
              <a:ext cx="1270001" cy="57404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Zipkin</a:t>
              </a: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zk">
              <a:extLst>
                <a:ext uri="{FF2B5EF4-FFF2-40B4-BE49-F238E27FC236}">
                  <a16:creationId xmlns:a16="http://schemas.microsoft.com/office/drawing/2014/main" id="{301224E1-F2B4-41F2-BD83-B696524C9185}"/>
                </a:ext>
              </a:extLst>
            </p:cNvPr>
            <p:cNvSpPr/>
            <p:nvPr/>
          </p:nvSpPr>
          <p:spPr>
            <a:xfrm>
              <a:off x="11519829" y="8237116"/>
              <a:ext cx="1270001" cy="57404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jaeger</a:t>
              </a: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9" name="zk">
              <a:extLst>
                <a:ext uri="{FF2B5EF4-FFF2-40B4-BE49-F238E27FC236}">
                  <a16:creationId xmlns:a16="http://schemas.microsoft.com/office/drawing/2014/main" id="{9AB87556-758B-0C4C-86B2-58A22ECC5438}"/>
                </a:ext>
              </a:extLst>
            </p:cNvPr>
            <p:cNvSpPr/>
            <p:nvPr/>
          </p:nvSpPr>
          <p:spPr>
            <a:xfrm>
              <a:off x="13035173" y="8219590"/>
              <a:ext cx="1270001" cy="57404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F039890-6A13-EB4E-B77D-005EAD70187C}"/>
              </a:ext>
            </a:extLst>
          </p:cNvPr>
          <p:cNvSpPr txBox="1"/>
          <p:nvPr/>
        </p:nvSpPr>
        <p:spPr>
          <a:xfrm>
            <a:off x="15423134" y="-112870"/>
            <a:ext cx="10265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N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1E5930-E555-4347-AE77-0A4960BE1969}"/>
              </a:ext>
            </a:extLst>
          </p:cNvPr>
          <p:cNvSpPr txBox="1"/>
          <p:nvPr/>
        </p:nvSpPr>
        <p:spPr>
          <a:xfrm>
            <a:off x="16021010" y="432253"/>
            <a:ext cx="10265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N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5F571990-44F2-864A-8134-AC92E794C45D}"/>
              </a:ext>
            </a:extLst>
          </p:cNvPr>
          <p:cNvGrpSpPr/>
          <p:nvPr/>
        </p:nvGrpSpPr>
        <p:grpSpPr>
          <a:xfrm>
            <a:off x="12767601" y="2020332"/>
            <a:ext cx="3418068" cy="5190987"/>
            <a:chOff x="10228718" y="2037697"/>
            <a:chExt cx="3418068" cy="5190987"/>
          </a:xfrm>
        </p:grpSpPr>
        <p:sp>
          <p:nvSpPr>
            <p:cNvPr id="146" name="Provider"/>
            <p:cNvSpPr/>
            <p:nvPr/>
          </p:nvSpPr>
          <p:spPr>
            <a:xfrm>
              <a:off x="10228718" y="2037697"/>
              <a:ext cx="3418068" cy="5190987"/>
            </a:xfrm>
            <a:prstGeom prst="roundRect">
              <a:avLst>
                <a:gd name="adj" fmla="val 4145"/>
              </a:avLst>
            </a:prstGeom>
            <a:solidFill>
              <a:schemeClr val="tx2">
                <a:lumMod val="20000"/>
                <a:lumOff val="80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r">
                <a:defRPr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Provider</a:t>
              </a:r>
            </a:p>
          </p:txBody>
        </p: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EEDC85DA-7E55-B847-A5AE-CAE896E12D59}"/>
                </a:ext>
              </a:extLst>
            </p:cNvPr>
            <p:cNvGrpSpPr/>
            <p:nvPr/>
          </p:nvGrpSpPr>
          <p:grpSpPr>
            <a:xfrm>
              <a:off x="12155286" y="2777920"/>
              <a:ext cx="1329522" cy="2880000"/>
              <a:chOff x="15347937" y="2777920"/>
              <a:chExt cx="1329522" cy="2880000"/>
            </a:xfrm>
          </p:grpSpPr>
          <p:sp>
            <p:nvSpPr>
              <p:cNvPr id="113" name="proxy"/>
              <p:cNvSpPr/>
              <p:nvPr/>
            </p:nvSpPr>
            <p:spPr>
              <a:xfrm>
                <a:off x="15347937" y="2777920"/>
                <a:ext cx="1329522" cy="2880000"/>
              </a:xfrm>
              <a:prstGeom prst="roundRect">
                <a:avLst>
                  <a:gd name="adj" fmla="val 6831"/>
                </a:avLst>
              </a:prstGeom>
              <a:solidFill>
                <a:schemeClr val="bg1">
                  <a:lumMod val="75000"/>
                </a:schemeClr>
              </a:solidFill>
              <a:ln w="12700" cap="flat">
                <a:noFill/>
                <a:prstDash val="solid"/>
                <a:miter lim="4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1700" b="0"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proxy</a:t>
                </a:r>
              </a:p>
            </p:txBody>
          </p:sp>
          <p:sp>
            <p:nvSpPr>
              <p:cNvPr id="114" name="interface1"/>
              <p:cNvSpPr/>
              <p:nvPr/>
            </p:nvSpPr>
            <p:spPr>
              <a:xfrm>
                <a:off x="15463753" y="3376607"/>
                <a:ext cx="1123384" cy="238458"/>
              </a:xfrm>
              <a:prstGeom prst="round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500"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lang="en-US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service1</a:t>
                </a:r>
              </a:p>
            </p:txBody>
          </p:sp>
          <p:sp>
            <p:nvSpPr>
              <p:cNvPr id="115" name="interface2"/>
              <p:cNvSpPr/>
              <p:nvPr/>
            </p:nvSpPr>
            <p:spPr>
              <a:xfrm>
                <a:off x="15464641" y="3868276"/>
                <a:ext cx="1123384" cy="238460"/>
              </a:xfrm>
              <a:prstGeom prst="round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500"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lang="en-US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service2</a:t>
                </a:r>
              </a:p>
            </p:txBody>
          </p:sp>
          <p:sp>
            <p:nvSpPr>
              <p:cNvPr id="116" name="interface3"/>
              <p:cNvSpPr/>
              <p:nvPr/>
            </p:nvSpPr>
            <p:spPr>
              <a:xfrm>
                <a:off x="15465529" y="4359946"/>
                <a:ext cx="1123384" cy="238460"/>
              </a:xfrm>
              <a:prstGeom prst="round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500"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lang="en-US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service3</a:t>
                </a:r>
              </a:p>
            </p:txBody>
          </p:sp>
          <p:sp>
            <p:nvSpPr>
              <p:cNvPr id="117" name="…"/>
              <p:cNvSpPr/>
              <p:nvPr/>
            </p:nvSpPr>
            <p:spPr>
              <a:xfrm>
                <a:off x="15466417" y="4851616"/>
                <a:ext cx="1123384" cy="238460"/>
              </a:xfrm>
              <a:prstGeom prst="round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500"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…</a:t>
                </a:r>
              </a:p>
            </p:txBody>
          </p:sp>
        </p:grpSp>
        <p:sp>
          <p:nvSpPr>
            <p:cNvPr id="151" name="Registry">
              <a:extLst>
                <a:ext uri="{FF2B5EF4-FFF2-40B4-BE49-F238E27FC236}">
                  <a16:creationId xmlns:a16="http://schemas.microsoft.com/office/drawing/2014/main" id="{025FB938-9D4B-874A-8DB0-F228DB2AF3AC}"/>
                </a:ext>
              </a:extLst>
            </p:cNvPr>
            <p:cNvSpPr/>
            <p:nvPr/>
          </p:nvSpPr>
          <p:spPr>
            <a:xfrm>
              <a:off x="10399053" y="2156532"/>
              <a:ext cx="1756233" cy="417378"/>
            </a:xfrm>
            <a:prstGeom prst="roundRect">
              <a:avLst/>
            </a:prstGeom>
            <a:solidFill>
              <a:srgbClr val="F39019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>
                  <a:latin typeface="微软雅黑" panose="020B0503020204020204" pitchFamily="34" charset="-122"/>
                  <a:ea typeface="微软雅黑" panose="020B0503020204020204" pitchFamily="34" charset="-122"/>
                </a:rPr>
                <a:t>Registry</a:t>
              </a:r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C59A712B-4101-C24D-8F57-7C318D91C5DA}"/>
                </a:ext>
              </a:extLst>
            </p:cNvPr>
            <p:cNvGrpSpPr/>
            <p:nvPr/>
          </p:nvGrpSpPr>
          <p:grpSpPr>
            <a:xfrm>
              <a:off x="10449722" y="2761778"/>
              <a:ext cx="1337088" cy="2880000"/>
              <a:chOff x="13642373" y="2761778"/>
              <a:chExt cx="1337088" cy="2880000"/>
            </a:xfrm>
          </p:grpSpPr>
          <p:sp>
            <p:nvSpPr>
              <p:cNvPr id="217" name="codec">
                <a:extLst>
                  <a:ext uri="{FF2B5EF4-FFF2-40B4-BE49-F238E27FC236}">
                    <a16:creationId xmlns:a16="http://schemas.microsoft.com/office/drawing/2014/main" id="{92FFD5A5-42F9-AD41-8F11-9EAA9787B82F}"/>
                  </a:ext>
                </a:extLst>
              </p:cNvPr>
              <p:cNvSpPr/>
              <p:nvPr/>
            </p:nvSpPr>
            <p:spPr>
              <a:xfrm>
                <a:off x="13642373" y="2761778"/>
                <a:ext cx="1337088" cy="2880000"/>
              </a:xfrm>
              <a:prstGeom prst="roundRect">
                <a:avLst>
                  <a:gd name="adj" fmla="val 6344"/>
                </a:avLst>
              </a:prstGeom>
              <a:solidFill>
                <a:schemeClr val="bg1">
                  <a:lumMod val="75000"/>
                </a:schemeClr>
              </a:solidFill>
              <a:ln w="12700" cap="flat">
                <a:noFill/>
                <a:prstDash val="solid"/>
                <a:miter lim="4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r>
                  <a:rPr lang="en-US" altLang="zh-CN" sz="1700" b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invoker</a:t>
                </a:r>
                <a:endParaRPr sz="1700" b="0" dirty="0"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endParaRPr>
              </a:p>
            </p:txBody>
          </p:sp>
          <p:sp>
            <p:nvSpPr>
              <p:cNvPr id="218" name="jsonrpc 2.0">
                <a:extLst>
                  <a:ext uri="{FF2B5EF4-FFF2-40B4-BE49-F238E27FC236}">
                    <a16:creationId xmlns:a16="http://schemas.microsoft.com/office/drawing/2014/main" id="{6CF82384-8E1E-7E4A-A042-A4D6BE538B49}"/>
                  </a:ext>
                </a:extLst>
              </p:cNvPr>
              <p:cNvSpPr/>
              <p:nvPr/>
            </p:nvSpPr>
            <p:spPr>
              <a:xfrm>
                <a:off x="13699385" y="3277509"/>
                <a:ext cx="1219802" cy="384067"/>
              </a:xfrm>
              <a:prstGeom prst="roundRect">
                <a:avLst>
                  <a:gd name="adj" fmla="val 9824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lang="en-US" altLang="zh-CN"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grpc</a:t>
                </a:r>
                <a:endParaRPr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endParaRPr>
              </a:p>
            </p:txBody>
          </p:sp>
          <p:sp>
            <p:nvSpPr>
              <p:cNvPr id="219" name="jsonrpc 2.0">
                <a:extLst>
                  <a:ext uri="{FF2B5EF4-FFF2-40B4-BE49-F238E27FC236}">
                    <a16:creationId xmlns:a16="http://schemas.microsoft.com/office/drawing/2014/main" id="{5719FC6C-1A92-CD43-A8EC-DD34CDE91576}"/>
                  </a:ext>
                </a:extLst>
              </p:cNvPr>
              <p:cNvSpPr/>
              <p:nvPr/>
            </p:nvSpPr>
            <p:spPr>
              <a:xfrm>
                <a:off x="13699385" y="3875071"/>
                <a:ext cx="1219802" cy="384067"/>
              </a:xfrm>
              <a:prstGeom prst="roundRect">
                <a:avLst>
                  <a:gd name="adj" fmla="val 9824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lang="en-US" altLang="zh-CN"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rest</a:t>
                </a:r>
                <a:endParaRPr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endParaRPr>
              </a:p>
            </p:txBody>
          </p:sp>
          <p:sp>
            <p:nvSpPr>
              <p:cNvPr id="220" name="jsonrpc 2.0">
                <a:extLst>
                  <a:ext uri="{FF2B5EF4-FFF2-40B4-BE49-F238E27FC236}">
                    <a16:creationId xmlns:a16="http://schemas.microsoft.com/office/drawing/2014/main" id="{C8310379-CC2B-1541-B26D-C7FBA12BCB6D}"/>
                  </a:ext>
                </a:extLst>
              </p:cNvPr>
              <p:cNvSpPr/>
              <p:nvPr/>
            </p:nvSpPr>
            <p:spPr>
              <a:xfrm>
                <a:off x="13699385" y="5070194"/>
                <a:ext cx="1219802" cy="384067"/>
              </a:xfrm>
              <a:prstGeom prst="roundRect">
                <a:avLst>
                  <a:gd name="adj" fmla="val 9824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lang="en-US" altLang="zh-CN"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dubbo</a:t>
                </a:r>
                <a:endParaRPr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endParaRPr>
              </a:p>
            </p:txBody>
          </p:sp>
          <p:sp>
            <p:nvSpPr>
              <p:cNvPr id="221" name="jsonrpc 2.0">
                <a:extLst>
                  <a:ext uri="{FF2B5EF4-FFF2-40B4-BE49-F238E27FC236}">
                    <a16:creationId xmlns:a16="http://schemas.microsoft.com/office/drawing/2014/main" id="{BE756D3D-174B-C342-B88F-3CB685856201}"/>
                  </a:ext>
                </a:extLst>
              </p:cNvPr>
              <p:cNvSpPr/>
              <p:nvPr/>
            </p:nvSpPr>
            <p:spPr>
              <a:xfrm>
                <a:off x="13699385" y="4472633"/>
                <a:ext cx="1219802" cy="384067"/>
              </a:xfrm>
              <a:prstGeom prst="roundRect">
                <a:avLst>
                  <a:gd name="adj" fmla="val 9824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lang="en-US" altLang="zh-CN"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jsonrpc</a:t>
                </a:r>
                <a:endParaRPr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endParaRPr>
              </a:p>
            </p:txBody>
          </p:sp>
        </p:grp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2E2DA679-274A-0148-A019-D36996A899CC}"/>
              </a:ext>
            </a:extLst>
          </p:cNvPr>
          <p:cNvGrpSpPr/>
          <p:nvPr/>
        </p:nvGrpSpPr>
        <p:grpSpPr>
          <a:xfrm>
            <a:off x="662805" y="2037699"/>
            <a:ext cx="5701606" cy="5217304"/>
            <a:chOff x="662805" y="2037699"/>
            <a:chExt cx="5701606" cy="5217304"/>
          </a:xfrm>
        </p:grpSpPr>
        <p:sp>
          <p:nvSpPr>
            <p:cNvPr id="120" name="Consumer"/>
            <p:cNvSpPr/>
            <p:nvPr/>
          </p:nvSpPr>
          <p:spPr>
            <a:xfrm>
              <a:off x="662805" y="2037699"/>
              <a:ext cx="5701606" cy="5217304"/>
            </a:xfrm>
            <a:prstGeom prst="roundRect">
              <a:avLst>
                <a:gd name="adj" fmla="val 5322"/>
              </a:avLst>
            </a:prstGeom>
            <a:solidFill>
              <a:schemeClr val="tx2">
                <a:lumMod val="20000"/>
                <a:lumOff val="80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l">
                <a:defRPr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Consumer</a:t>
              </a:r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45A26D58-CBE7-3D42-9C2E-80B89B9DB92A}"/>
                </a:ext>
              </a:extLst>
            </p:cNvPr>
            <p:cNvGrpSpPr/>
            <p:nvPr/>
          </p:nvGrpSpPr>
          <p:grpSpPr>
            <a:xfrm>
              <a:off x="2286246" y="2858928"/>
              <a:ext cx="1122749" cy="2880000"/>
              <a:chOff x="2344808" y="2858928"/>
              <a:chExt cx="1122749" cy="2880000"/>
            </a:xfrm>
          </p:grpSpPr>
          <p:sp>
            <p:nvSpPr>
              <p:cNvPr id="130" name="cluster &amp; load balance"/>
              <p:cNvSpPr/>
              <p:nvPr/>
            </p:nvSpPr>
            <p:spPr>
              <a:xfrm>
                <a:off x="2344808" y="2858928"/>
                <a:ext cx="1106736" cy="2880000"/>
              </a:xfrm>
              <a:prstGeom prst="roundRect">
                <a:avLst>
                  <a:gd name="adj" fmla="val 3763"/>
                </a:avLst>
              </a:prstGeom>
              <a:solidFill>
                <a:schemeClr val="bg1">
                  <a:lumMod val="75000"/>
                </a:schemeClr>
              </a:solidFill>
              <a:ln w="12700" cap="flat">
                <a:noFill/>
                <a:prstDash val="solid"/>
                <a:miter lim="4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r>
                  <a:rPr sz="1700" b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cluster</a:t>
                </a:r>
              </a:p>
            </p:txBody>
          </p:sp>
          <p:sp>
            <p:nvSpPr>
              <p:cNvPr id="134" name="failover"/>
              <p:cNvSpPr/>
              <p:nvPr/>
            </p:nvSpPr>
            <p:spPr>
              <a:xfrm>
                <a:off x="2360821" y="3459657"/>
                <a:ext cx="1106736" cy="237600"/>
              </a:xfrm>
              <a:prstGeom prst="round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failover</a:t>
                </a:r>
              </a:p>
            </p:txBody>
          </p:sp>
          <p:sp>
            <p:nvSpPr>
              <p:cNvPr id="135" name="failfast"/>
              <p:cNvSpPr/>
              <p:nvPr/>
            </p:nvSpPr>
            <p:spPr>
              <a:xfrm>
                <a:off x="2360821" y="3951325"/>
                <a:ext cx="1106736" cy="238410"/>
              </a:xfrm>
              <a:prstGeom prst="round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failfast</a:t>
                </a:r>
              </a:p>
            </p:txBody>
          </p:sp>
          <p:sp>
            <p:nvSpPr>
              <p:cNvPr id="136" name="failsafe"/>
              <p:cNvSpPr/>
              <p:nvPr/>
            </p:nvSpPr>
            <p:spPr>
              <a:xfrm>
                <a:off x="2360821" y="4442995"/>
                <a:ext cx="1106736" cy="236192"/>
              </a:xfrm>
              <a:prstGeom prst="round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failsafe</a:t>
                </a:r>
              </a:p>
            </p:txBody>
          </p:sp>
          <p:sp>
            <p:nvSpPr>
              <p:cNvPr id="137" name="…"/>
              <p:cNvSpPr/>
              <p:nvPr/>
            </p:nvSpPr>
            <p:spPr>
              <a:xfrm>
                <a:off x="2360821" y="4934666"/>
                <a:ext cx="1106736" cy="238460"/>
              </a:xfrm>
              <a:prstGeom prst="round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…</a:t>
                </a:r>
              </a:p>
            </p:txBody>
          </p:sp>
        </p:grpSp>
        <p:sp>
          <p:nvSpPr>
            <p:cNvPr id="139" name="Registry"/>
            <p:cNvSpPr/>
            <p:nvPr/>
          </p:nvSpPr>
          <p:spPr>
            <a:xfrm>
              <a:off x="2863628" y="2206440"/>
              <a:ext cx="3182746" cy="417378"/>
            </a:xfrm>
            <a:prstGeom prst="roundRect">
              <a:avLst/>
            </a:prstGeom>
            <a:solidFill>
              <a:srgbClr val="F39019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>
                  <a:latin typeface="微软雅黑" panose="020B0503020204020204" pitchFamily="34" charset="-122"/>
                  <a:ea typeface="微软雅黑" panose="020B0503020204020204" pitchFamily="34" charset="-122"/>
                </a:rPr>
                <a:t>Registry</a:t>
              </a: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69ADBC21-D931-F743-8E32-235433EB456E}"/>
                </a:ext>
              </a:extLst>
            </p:cNvPr>
            <p:cNvGrpSpPr/>
            <p:nvPr/>
          </p:nvGrpSpPr>
          <p:grpSpPr>
            <a:xfrm>
              <a:off x="771306" y="2858928"/>
              <a:ext cx="1211554" cy="2880000"/>
              <a:chOff x="848796" y="2858928"/>
              <a:chExt cx="1211554" cy="2880000"/>
            </a:xfrm>
          </p:grpSpPr>
          <p:sp>
            <p:nvSpPr>
              <p:cNvPr id="206" name="proxy"/>
              <p:cNvSpPr/>
              <p:nvPr/>
            </p:nvSpPr>
            <p:spPr>
              <a:xfrm>
                <a:off x="848796" y="2858928"/>
                <a:ext cx="1211554" cy="2880000"/>
              </a:xfrm>
              <a:prstGeom prst="roundRect">
                <a:avLst>
                  <a:gd name="adj" fmla="val 6831"/>
                </a:avLst>
              </a:prstGeom>
              <a:solidFill>
                <a:schemeClr val="bg1">
                  <a:lumMod val="75000"/>
                </a:schemeClr>
              </a:solidFill>
              <a:ln w="12700" cap="flat">
                <a:noFill/>
                <a:prstDash val="solid"/>
                <a:miter lim="4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1700" b="0"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proxy</a:t>
                </a:r>
              </a:p>
            </p:txBody>
          </p:sp>
          <p:sp>
            <p:nvSpPr>
              <p:cNvPr id="207" name="interface1"/>
              <p:cNvSpPr/>
              <p:nvPr/>
            </p:nvSpPr>
            <p:spPr>
              <a:xfrm>
                <a:off x="905177" y="3459657"/>
                <a:ext cx="1123384" cy="238458"/>
              </a:xfrm>
              <a:prstGeom prst="round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500"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interface1</a:t>
                </a:r>
              </a:p>
            </p:txBody>
          </p:sp>
          <p:sp>
            <p:nvSpPr>
              <p:cNvPr id="208" name="interface2"/>
              <p:cNvSpPr/>
              <p:nvPr/>
            </p:nvSpPr>
            <p:spPr>
              <a:xfrm>
                <a:off x="906065" y="3951325"/>
                <a:ext cx="1123384" cy="238460"/>
              </a:xfrm>
              <a:prstGeom prst="round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500"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interface2</a:t>
                </a:r>
              </a:p>
            </p:txBody>
          </p:sp>
          <p:sp>
            <p:nvSpPr>
              <p:cNvPr id="209" name="interface3"/>
              <p:cNvSpPr/>
              <p:nvPr/>
            </p:nvSpPr>
            <p:spPr>
              <a:xfrm>
                <a:off x="906953" y="4442995"/>
                <a:ext cx="1123384" cy="238460"/>
              </a:xfrm>
              <a:prstGeom prst="round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500"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interface3</a:t>
                </a:r>
              </a:p>
            </p:txBody>
          </p:sp>
          <p:sp>
            <p:nvSpPr>
              <p:cNvPr id="210" name="…"/>
              <p:cNvSpPr/>
              <p:nvPr/>
            </p:nvSpPr>
            <p:spPr>
              <a:xfrm>
                <a:off x="907841" y="4934666"/>
                <a:ext cx="1123384" cy="238460"/>
              </a:xfrm>
              <a:prstGeom prst="round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500"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…</a:t>
                </a:r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86D45808-1AD8-9944-A29B-56DE98DD5446}"/>
                </a:ext>
              </a:extLst>
            </p:cNvPr>
            <p:cNvGrpSpPr/>
            <p:nvPr/>
          </p:nvGrpSpPr>
          <p:grpSpPr>
            <a:xfrm>
              <a:off x="5121247" y="2858928"/>
              <a:ext cx="1114186" cy="2880000"/>
              <a:chOff x="5291725" y="2858928"/>
              <a:chExt cx="1114186" cy="2880000"/>
            </a:xfrm>
          </p:grpSpPr>
          <p:sp>
            <p:nvSpPr>
              <p:cNvPr id="165" name="cluster &amp; load balance">
                <a:extLst>
                  <a:ext uri="{FF2B5EF4-FFF2-40B4-BE49-F238E27FC236}">
                    <a16:creationId xmlns:a16="http://schemas.microsoft.com/office/drawing/2014/main" id="{EFEFCE6D-8BEC-6C45-84B0-FAC308D99542}"/>
                  </a:ext>
                </a:extLst>
              </p:cNvPr>
              <p:cNvSpPr/>
              <p:nvPr/>
            </p:nvSpPr>
            <p:spPr>
              <a:xfrm>
                <a:off x="5291725" y="2858928"/>
                <a:ext cx="1114186" cy="2880000"/>
              </a:xfrm>
              <a:prstGeom prst="roundRect">
                <a:avLst>
                  <a:gd name="adj" fmla="val 3763"/>
                </a:avLst>
              </a:prstGeom>
              <a:solidFill>
                <a:schemeClr val="bg1">
                  <a:lumMod val="75000"/>
                </a:schemeClr>
              </a:solidFill>
              <a:ln w="12700" cap="flat">
                <a:noFill/>
                <a:prstDash val="solid"/>
                <a:miter lim="4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r>
                  <a:rPr lang="en-US" altLang="zh-CN" sz="1700" b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LB</a:t>
                </a:r>
                <a:endParaRPr sz="1700" b="0" dirty="0"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endParaRPr>
              </a:p>
            </p:txBody>
          </p:sp>
          <p:sp>
            <p:nvSpPr>
              <p:cNvPr id="131" name="random"/>
              <p:cNvSpPr/>
              <p:nvPr/>
            </p:nvSpPr>
            <p:spPr>
              <a:xfrm>
                <a:off x="5327763" y="3416656"/>
                <a:ext cx="1036375" cy="422299"/>
              </a:xfrm>
              <a:prstGeom prst="round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random</a:t>
                </a:r>
              </a:p>
            </p:txBody>
          </p:sp>
          <p:sp>
            <p:nvSpPr>
              <p:cNvPr id="132" name="round…"/>
              <p:cNvSpPr/>
              <p:nvPr/>
            </p:nvSpPr>
            <p:spPr>
              <a:xfrm>
                <a:off x="5331664" y="4089529"/>
                <a:ext cx="1028572" cy="402399"/>
              </a:xfrm>
              <a:prstGeom prst="roundRect">
                <a:avLst>
                  <a:gd name="adj" fmla="val 10262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lang="en-US" altLang="zh-CN"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RR</a:t>
                </a:r>
                <a:endParaRPr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endParaRPr>
              </a:p>
            </p:txBody>
          </p:sp>
          <p:sp>
            <p:nvSpPr>
              <p:cNvPr id="133" name="least…"/>
              <p:cNvSpPr/>
              <p:nvPr/>
            </p:nvSpPr>
            <p:spPr>
              <a:xfrm>
                <a:off x="5321497" y="4742502"/>
                <a:ext cx="1048906" cy="408016"/>
              </a:xfrm>
              <a:prstGeom prst="roundRect">
                <a:avLst>
                  <a:gd name="adj" fmla="val 11068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lang="en-US"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Lst atv</a:t>
                </a:r>
                <a:endParaRPr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endParaRPr>
              </a:p>
            </p:txBody>
          </p: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16B674FB-B27C-2B47-8EC3-4A6A05CF5786}"/>
                </a:ext>
              </a:extLst>
            </p:cNvPr>
            <p:cNvGrpSpPr/>
            <p:nvPr/>
          </p:nvGrpSpPr>
          <p:grpSpPr>
            <a:xfrm>
              <a:off x="3712381" y="2858928"/>
              <a:ext cx="1105481" cy="2880000"/>
              <a:chOff x="3791635" y="2858928"/>
              <a:chExt cx="1105481" cy="2880000"/>
            </a:xfrm>
          </p:grpSpPr>
          <p:sp>
            <p:nvSpPr>
              <p:cNvPr id="167" name="cluster &amp; load balance">
                <a:extLst>
                  <a:ext uri="{FF2B5EF4-FFF2-40B4-BE49-F238E27FC236}">
                    <a16:creationId xmlns:a16="http://schemas.microsoft.com/office/drawing/2014/main" id="{02566AE0-DBB1-CB4A-AF41-3033717F74BF}"/>
                  </a:ext>
                </a:extLst>
              </p:cNvPr>
              <p:cNvSpPr/>
              <p:nvPr/>
            </p:nvSpPr>
            <p:spPr>
              <a:xfrm>
                <a:off x="3798901" y="2858928"/>
                <a:ext cx="1098215" cy="2880000"/>
              </a:xfrm>
              <a:prstGeom prst="roundRect">
                <a:avLst>
                  <a:gd name="adj" fmla="val 3763"/>
                </a:avLst>
              </a:prstGeom>
              <a:solidFill>
                <a:schemeClr val="bg1">
                  <a:lumMod val="75000"/>
                </a:schemeClr>
              </a:solidFill>
              <a:ln w="12700" cap="flat">
                <a:noFill/>
                <a:prstDash val="solid"/>
                <a:miter lim="4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r>
                  <a:rPr lang="en-US" altLang="zh-CN" sz="1700" b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Router</a:t>
                </a:r>
                <a:endParaRPr sz="1700" b="0" dirty="0"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endParaRPr>
              </a:p>
            </p:txBody>
          </p:sp>
          <p:sp>
            <p:nvSpPr>
              <p:cNvPr id="169" name="failfast">
                <a:extLst>
                  <a:ext uri="{FF2B5EF4-FFF2-40B4-BE49-F238E27FC236}">
                    <a16:creationId xmlns:a16="http://schemas.microsoft.com/office/drawing/2014/main" id="{1862D8CC-B8A7-514C-84EF-EE4C76D950EE}"/>
                  </a:ext>
                </a:extLst>
              </p:cNvPr>
              <p:cNvSpPr/>
              <p:nvPr/>
            </p:nvSpPr>
            <p:spPr>
              <a:xfrm>
                <a:off x="3791635" y="3627217"/>
                <a:ext cx="1091255" cy="485530"/>
              </a:xfrm>
              <a:prstGeom prst="round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lang="en-US" altLang="zh-CN"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condition</a:t>
                </a:r>
                <a:endParaRPr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endParaRPr>
              </a:p>
            </p:txBody>
          </p:sp>
          <p:sp>
            <p:nvSpPr>
              <p:cNvPr id="141" name="generic…">
                <a:extLst>
                  <a:ext uri="{FF2B5EF4-FFF2-40B4-BE49-F238E27FC236}">
                    <a16:creationId xmlns:a16="http://schemas.microsoft.com/office/drawing/2014/main" id="{2CE078D3-4204-4A28-B88D-96AA59125FD3}"/>
                  </a:ext>
                </a:extLst>
              </p:cNvPr>
              <p:cNvSpPr/>
              <p:nvPr/>
            </p:nvSpPr>
            <p:spPr>
              <a:xfrm>
                <a:off x="3791635" y="4355824"/>
                <a:ext cx="1091255" cy="507307"/>
              </a:xfrm>
              <a:prstGeom prst="roundRect">
                <a:avLst>
                  <a:gd name="adj" fmla="val 11868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lang="en-US"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Hlty </a:t>
                </a:r>
                <a:r>
                  <a:rPr lang="en-US" altLang="zh-CN"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i</a:t>
                </a:r>
                <a:r>
                  <a:rPr lang="en-US"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nst</a:t>
                </a:r>
                <a:endParaRPr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endParaRPr>
              </a:p>
            </p:txBody>
          </p:sp>
        </p:grp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0B6AD05B-A7BE-48C2-A1F9-6E9305F5E149}"/>
              </a:ext>
            </a:extLst>
          </p:cNvPr>
          <p:cNvSpPr txBox="1"/>
          <p:nvPr/>
        </p:nvSpPr>
        <p:spPr>
          <a:xfrm>
            <a:off x="13445310" y="497366"/>
            <a:ext cx="3480742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zh-CN" sz="1400" b="0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Helvetica Light"/>
              </a:rPr>
              <a:t> RR 		-&gt; Round Robin</a:t>
            </a:r>
          </a:p>
          <a:p>
            <a:pPr algn="l"/>
            <a:r>
              <a:rPr lang="en-US" altLang="zh-CN" sz="1400" b="0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Helvetica Light"/>
              </a:rPr>
              <a:t> Lst atv 	-&gt; Least Active</a:t>
            </a:r>
          </a:p>
          <a:p>
            <a:r>
              <a:rPr lang="en-US" altLang="zh-CN" sz="1400" b="0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Helvetica Light"/>
              </a:rPr>
              <a:t> Hlty Inst 	-&gt; 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</a:rPr>
              <a:t>Healthy instance first</a:t>
            </a:r>
          </a:p>
        </p:txBody>
      </p:sp>
      <p:grpSp>
        <p:nvGrpSpPr>
          <p:cNvPr id="122" name="Group 9">
            <a:extLst>
              <a:ext uri="{FF2B5EF4-FFF2-40B4-BE49-F238E27FC236}">
                <a16:creationId xmlns:a16="http://schemas.microsoft.com/office/drawing/2014/main" id="{F010D8CA-B5E9-8047-A81E-2F947CDA7FFF}"/>
              </a:ext>
            </a:extLst>
          </p:cNvPr>
          <p:cNvGrpSpPr/>
          <p:nvPr/>
        </p:nvGrpSpPr>
        <p:grpSpPr>
          <a:xfrm>
            <a:off x="827687" y="7924378"/>
            <a:ext cx="4244286" cy="1547722"/>
            <a:chOff x="4546317" y="7884223"/>
            <a:chExt cx="4244286" cy="1547722"/>
          </a:xfrm>
        </p:grpSpPr>
        <p:sp>
          <p:nvSpPr>
            <p:cNvPr id="148" name="Config center">
              <a:extLst>
                <a:ext uri="{FF2B5EF4-FFF2-40B4-BE49-F238E27FC236}">
                  <a16:creationId xmlns:a16="http://schemas.microsoft.com/office/drawing/2014/main" id="{8394F2DE-C8C0-B34E-B95A-82BFE02D3707}"/>
                </a:ext>
              </a:extLst>
            </p:cNvPr>
            <p:cNvSpPr/>
            <p:nvPr/>
          </p:nvSpPr>
          <p:spPr>
            <a:xfrm>
              <a:off x="4546317" y="7884223"/>
              <a:ext cx="4244286" cy="1547722"/>
            </a:xfrm>
            <a:prstGeom prst="roundRect">
              <a:avLst>
                <a:gd name="adj" fmla="val 8447"/>
              </a:avLst>
            </a:prstGeom>
            <a:solidFill>
              <a:srgbClr val="E2F0D9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b">
              <a:noAutofit/>
            </a:bodyPr>
            <a:lstStyle/>
            <a:p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Config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center</a:t>
              </a:r>
              <a:endParaRPr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endParaRPr>
            </a:p>
          </p:txBody>
        </p:sp>
        <p:sp>
          <p:nvSpPr>
            <p:cNvPr id="152" name="Apollo">
              <a:extLst>
                <a:ext uri="{FF2B5EF4-FFF2-40B4-BE49-F238E27FC236}">
                  <a16:creationId xmlns:a16="http://schemas.microsoft.com/office/drawing/2014/main" id="{767E27E7-D03A-E145-A5C1-99AB67CC76A9}"/>
                </a:ext>
              </a:extLst>
            </p:cNvPr>
            <p:cNvSpPr/>
            <p:nvPr/>
          </p:nvSpPr>
          <p:spPr>
            <a:xfrm>
              <a:off x="4780017" y="8192147"/>
              <a:ext cx="1270001" cy="57404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Apollo</a:t>
              </a:r>
            </a:p>
          </p:txBody>
        </p:sp>
        <p:sp>
          <p:nvSpPr>
            <p:cNvPr id="155" name="zk">
              <a:extLst>
                <a:ext uri="{FF2B5EF4-FFF2-40B4-BE49-F238E27FC236}">
                  <a16:creationId xmlns:a16="http://schemas.microsoft.com/office/drawing/2014/main" id="{1266395A-CCDC-8647-911E-9C64498EF687}"/>
                </a:ext>
              </a:extLst>
            </p:cNvPr>
            <p:cNvSpPr/>
            <p:nvPr/>
          </p:nvSpPr>
          <p:spPr>
            <a:xfrm>
              <a:off x="6275327" y="8194288"/>
              <a:ext cx="865374" cy="57404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zk</a:t>
              </a: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4" name="Apollo">
              <a:extLst>
                <a:ext uri="{FF2B5EF4-FFF2-40B4-BE49-F238E27FC236}">
                  <a16:creationId xmlns:a16="http://schemas.microsoft.com/office/drawing/2014/main" id="{13C2E0BB-70FC-2F44-8E0F-2597AE0ACC59}"/>
                </a:ext>
              </a:extLst>
            </p:cNvPr>
            <p:cNvSpPr/>
            <p:nvPr/>
          </p:nvSpPr>
          <p:spPr>
            <a:xfrm>
              <a:off x="7377674" y="8188523"/>
              <a:ext cx="1270001" cy="57404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Nacos</a:t>
              </a: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7" name="Apollo">
            <a:extLst>
              <a:ext uri="{FF2B5EF4-FFF2-40B4-BE49-F238E27FC236}">
                <a16:creationId xmlns:a16="http://schemas.microsoft.com/office/drawing/2014/main" id="{B51E93FB-85B5-A942-A8A6-F33238DC1F45}"/>
              </a:ext>
            </a:extLst>
          </p:cNvPr>
          <p:cNvSpPr/>
          <p:nvPr/>
        </p:nvSpPr>
        <p:spPr>
          <a:xfrm>
            <a:off x="9538099" y="8228678"/>
            <a:ext cx="1135257" cy="57404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etcd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806B0AD1-3001-AA45-810B-E485F9AF96A8}"/>
              </a:ext>
            </a:extLst>
          </p:cNvPr>
          <p:cNvGrpSpPr/>
          <p:nvPr/>
        </p:nvGrpSpPr>
        <p:grpSpPr>
          <a:xfrm>
            <a:off x="537805" y="291800"/>
            <a:ext cx="12880147" cy="935501"/>
            <a:chOff x="537805" y="489019"/>
            <a:chExt cx="12880147" cy="935501"/>
          </a:xfrm>
        </p:grpSpPr>
        <p:sp>
          <p:nvSpPr>
            <p:cNvPr id="170" name="Registries"/>
            <p:cNvSpPr/>
            <p:nvPr/>
          </p:nvSpPr>
          <p:spPr>
            <a:xfrm>
              <a:off x="537805" y="497366"/>
              <a:ext cx="12880147" cy="927154"/>
            </a:xfrm>
            <a:prstGeom prst="roundRect">
              <a:avLst>
                <a:gd name="adj" fmla="val 7483"/>
              </a:avLst>
            </a:prstGeom>
            <a:solidFill>
              <a:srgbClr val="F2F2F2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r"/>
              <a:endParaRPr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endParaRPr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DF633E9A-289C-7D48-B8BC-DC76F7A7A12E}"/>
                </a:ext>
              </a:extLst>
            </p:cNvPr>
            <p:cNvGrpSpPr/>
            <p:nvPr/>
          </p:nvGrpSpPr>
          <p:grpSpPr>
            <a:xfrm>
              <a:off x="2329373" y="801679"/>
              <a:ext cx="9914230" cy="417514"/>
              <a:chOff x="2756800" y="894618"/>
              <a:chExt cx="9914230" cy="417514"/>
            </a:xfrm>
          </p:grpSpPr>
          <p:sp>
            <p:nvSpPr>
              <p:cNvPr id="181" name="consul"/>
              <p:cNvSpPr/>
              <p:nvPr/>
            </p:nvSpPr>
            <p:spPr>
              <a:xfrm>
                <a:off x="8984584" y="894618"/>
                <a:ext cx="1610518" cy="417514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consul</a:t>
                </a:r>
              </a:p>
            </p:txBody>
          </p:sp>
          <p:sp>
            <p:nvSpPr>
              <p:cNvPr id="124" name="consul">
                <a:extLst>
                  <a:ext uri="{FF2B5EF4-FFF2-40B4-BE49-F238E27FC236}">
                    <a16:creationId xmlns:a16="http://schemas.microsoft.com/office/drawing/2014/main" id="{635CB415-15EF-644B-8BD6-24CFD4578B48}"/>
                  </a:ext>
                </a:extLst>
              </p:cNvPr>
              <p:cNvSpPr/>
              <p:nvPr/>
            </p:nvSpPr>
            <p:spPr>
              <a:xfrm>
                <a:off x="11060512" y="894618"/>
                <a:ext cx="1610518" cy="417514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k8s</a:t>
                </a:r>
                <a:endParaRPr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4" name="nacos">
                <a:extLst>
                  <a:ext uri="{FF2B5EF4-FFF2-40B4-BE49-F238E27FC236}">
                    <a16:creationId xmlns:a16="http://schemas.microsoft.com/office/drawing/2014/main" id="{5A6A04AE-CB6E-404C-A190-B1EE216F8F16}"/>
                  </a:ext>
                </a:extLst>
              </p:cNvPr>
              <p:cNvSpPr/>
              <p:nvPr/>
            </p:nvSpPr>
            <p:spPr>
              <a:xfrm>
                <a:off x="6908656" y="894618"/>
                <a:ext cx="1610516" cy="417514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nac</a:t>
                </a:r>
                <a:r>
                  <a:rPr lang="e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</a:t>
                </a:r>
                <a:r>
                  <a:rPr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</a:t>
                </a:r>
              </a:p>
            </p:txBody>
          </p:sp>
          <p:sp>
            <p:nvSpPr>
              <p:cNvPr id="205" name="nacos">
                <a:extLst>
                  <a:ext uri="{FF2B5EF4-FFF2-40B4-BE49-F238E27FC236}">
                    <a16:creationId xmlns:a16="http://schemas.microsoft.com/office/drawing/2014/main" id="{639B38EC-0710-1B44-A5E8-6E9437D03F41}"/>
                  </a:ext>
                </a:extLst>
              </p:cNvPr>
              <p:cNvSpPr/>
              <p:nvPr/>
            </p:nvSpPr>
            <p:spPr>
              <a:xfrm>
                <a:off x="2756800" y="894618"/>
                <a:ext cx="1610516" cy="417514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lang="en-US" altLang="zh-CN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zk</a:t>
                </a:r>
                <a:endParaRPr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1" name="nacos">
                <a:extLst>
                  <a:ext uri="{FF2B5EF4-FFF2-40B4-BE49-F238E27FC236}">
                    <a16:creationId xmlns:a16="http://schemas.microsoft.com/office/drawing/2014/main" id="{0C326568-DD99-914D-B59C-62C66ECA5498}"/>
                  </a:ext>
                </a:extLst>
              </p:cNvPr>
              <p:cNvSpPr/>
              <p:nvPr/>
            </p:nvSpPr>
            <p:spPr>
              <a:xfrm>
                <a:off x="4832728" y="894618"/>
                <a:ext cx="1610516" cy="417514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lang="en-US" altLang="zh-CN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etcd</a:t>
                </a:r>
                <a:endParaRPr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A0CC71A3-56D8-6440-BD6A-512856C6AE9C}"/>
                </a:ext>
              </a:extLst>
            </p:cNvPr>
            <p:cNvSpPr txBox="1"/>
            <p:nvPr/>
          </p:nvSpPr>
          <p:spPr>
            <a:xfrm>
              <a:off x="537805" y="489019"/>
              <a:ext cx="1580820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Registry</a:t>
              </a:r>
              <a:endPara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71625B8C-1CF8-9540-9297-4987F66EFAAD}"/>
              </a:ext>
            </a:extLst>
          </p:cNvPr>
          <p:cNvGrpSpPr/>
          <p:nvPr/>
        </p:nvGrpSpPr>
        <p:grpSpPr>
          <a:xfrm>
            <a:off x="7383218" y="2037699"/>
            <a:ext cx="4365577" cy="5220658"/>
            <a:chOff x="6497707" y="2037699"/>
            <a:chExt cx="4365577" cy="5220658"/>
          </a:xfrm>
        </p:grpSpPr>
        <p:sp>
          <p:nvSpPr>
            <p:cNvPr id="223" name="Consumer">
              <a:extLst>
                <a:ext uri="{FF2B5EF4-FFF2-40B4-BE49-F238E27FC236}">
                  <a16:creationId xmlns:a16="http://schemas.microsoft.com/office/drawing/2014/main" id="{EFD26152-B23D-F649-9DCB-AD85746C0790}"/>
                </a:ext>
              </a:extLst>
            </p:cNvPr>
            <p:cNvSpPr/>
            <p:nvPr/>
          </p:nvSpPr>
          <p:spPr>
            <a:xfrm>
              <a:off x="6497707" y="2037699"/>
              <a:ext cx="4365577" cy="5220658"/>
            </a:xfrm>
            <a:prstGeom prst="roundRect">
              <a:avLst>
                <a:gd name="adj" fmla="val 5322"/>
              </a:avLst>
            </a:prstGeom>
            <a:solidFill>
              <a:srgbClr val="E2F0DB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l">
                <a:defRPr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Common Modules</a:t>
              </a:r>
              <a:endParaRPr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7079120D-3757-D645-9D1C-A53A97A78D5E}"/>
                </a:ext>
              </a:extLst>
            </p:cNvPr>
            <p:cNvGrpSpPr/>
            <p:nvPr/>
          </p:nvGrpSpPr>
          <p:grpSpPr>
            <a:xfrm>
              <a:off x="9157816" y="2858928"/>
              <a:ext cx="1083600" cy="2880000"/>
              <a:chOff x="12722428" y="2770256"/>
              <a:chExt cx="1083600" cy="2880000"/>
            </a:xfrm>
          </p:grpSpPr>
          <p:sp>
            <p:nvSpPr>
              <p:cNvPr id="191" name="filter">
                <a:extLst>
                  <a:ext uri="{FF2B5EF4-FFF2-40B4-BE49-F238E27FC236}">
                    <a16:creationId xmlns:a16="http://schemas.microsoft.com/office/drawing/2014/main" id="{871C255B-59D1-1B46-8671-C3449CEC3898}"/>
                  </a:ext>
                </a:extLst>
              </p:cNvPr>
              <p:cNvSpPr/>
              <p:nvPr/>
            </p:nvSpPr>
            <p:spPr>
              <a:xfrm>
                <a:off x="12722428" y="2770256"/>
                <a:ext cx="1083600" cy="2880000"/>
              </a:xfrm>
              <a:prstGeom prst="roundRect">
                <a:avLst>
                  <a:gd name="adj" fmla="val 5299"/>
                </a:avLst>
              </a:prstGeom>
              <a:solidFill>
                <a:schemeClr val="bg1">
                  <a:lumMod val="75000"/>
                </a:schemeClr>
              </a:solidFill>
              <a:ln w="12700" cap="flat">
                <a:noFill/>
                <a:prstDash val="solid"/>
                <a:miter lim="4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r>
                  <a:rPr sz="1700" b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filter</a:t>
                </a:r>
              </a:p>
            </p:txBody>
          </p:sp>
          <p:sp>
            <p:nvSpPr>
              <p:cNvPr id="140" name="generic…">
                <a:extLst>
                  <a:ext uri="{FF2B5EF4-FFF2-40B4-BE49-F238E27FC236}">
                    <a16:creationId xmlns:a16="http://schemas.microsoft.com/office/drawing/2014/main" id="{90718863-7046-4577-A065-69C7ACB7064D}"/>
                  </a:ext>
                </a:extLst>
              </p:cNvPr>
              <p:cNvSpPr/>
              <p:nvPr/>
            </p:nvSpPr>
            <p:spPr>
              <a:xfrm>
                <a:off x="12819343" y="3989133"/>
                <a:ext cx="916642" cy="381745"/>
              </a:xfrm>
              <a:prstGeom prst="roundRect">
                <a:avLst>
                  <a:gd name="adj" fmla="val 11868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generic</a:t>
                </a:r>
              </a:p>
            </p:txBody>
          </p:sp>
          <p:sp>
            <p:nvSpPr>
              <p:cNvPr id="145" name="tps limit">
                <a:extLst>
                  <a:ext uri="{FF2B5EF4-FFF2-40B4-BE49-F238E27FC236}">
                    <a16:creationId xmlns:a16="http://schemas.microsoft.com/office/drawing/2014/main" id="{6152C54E-BC96-4DDB-AD41-E4E51D751F34}"/>
                  </a:ext>
                </a:extLst>
              </p:cNvPr>
              <p:cNvSpPr/>
              <p:nvPr/>
            </p:nvSpPr>
            <p:spPr>
              <a:xfrm>
                <a:off x="12813779" y="3267595"/>
                <a:ext cx="948427" cy="456919"/>
              </a:xfrm>
              <a:prstGeom prst="round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tps limit</a:t>
                </a:r>
              </a:p>
            </p:txBody>
          </p:sp>
          <p:sp>
            <p:nvSpPr>
              <p:cNvPr id="147" name="…">
                <a:extLst>
                  <a:ext uri="{FF2B5EF4-FFF2-40B4-BE49-F238E27FC236}">
                    <a16:creationId xmlns:a16="http://schemas.microsoft.com/office/drawing/2014/main" id="{CF11954F-683E-46B7-87E5-61BB6AF65C6D}"/>
                  </a:ext>
                </a:extLst>
              </p:cNvPr>
              <p:cNvSpPr/>
              <p:nvPr/>
            </p:nvSpPr>
            <p:spPr>
              <a:xfrm>
                <a:off x="12813779" y="4635496"/>
                <a:ext cx="916643" cy="387129"/>
              </a:xfrm>
              <a:prstGeom prst="round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…</a:t>
                </a:r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C533AF49-A37D-2947-B336-58FC12294F73}"/>
                </a:ext>
              </a:extLst>
            </p:cNvPr>
            <p:cNvGrpSpPr/>
            <p:nvPr/>
          </p:nvGrpSpPr>
          <p:grpSpPr>
            <a:xfrm>
              <a:off x="6997588" y="2858928"/>
              <a:ext cx="1337088" cy="2880000"/>
              <a:chOff x="10562200" y="2758483"/>
              <a:chExt cx="1337088" cy="2880000"/>
            </a:xfrm>
          </p:grpSpPr>
          <p:sp>
            <p:nvSpPr>
              <p:cNvPr id="156" name="codec">
                <a:extLst>
                  <a:ext uri="{FF2B5EF4-FFF2-40B4-BE49-F238E27FC236}">
                    <a16:creationId xmlns:a16="http://schemas.microsoft.com/office/drawing/2014/main" id="{1BC941CE-E8DF-C14D-AD87-6AE1A66A0262}"/>
                  </a:ext>
                </a:extLst>
              </p:cNvPr>
              <p:cNvSpPr/>
              <p:nvPr/>
            </p:nvSpPr>
            <p:spPr>
              <a:xfrm>
                <a:off x="10562200" y="2758483"/>
                <a:ext cx="1337088" cy="2880000"/>
              </a:xfrm>
              <a:prstGeom prst="roundRect">
                <a:avLst>
                  <a:gd name="adj" fmla="val 6344"/>
                </a:avLst>
              </a:prstGeom>
              <a:solidFill>
                <a:schemeClr val="bg1">
                  <a:lumMod val="75000"/>
                </a:schemeClr>
              </a:solidFill>
              <a:ln w="12700" cap="flat">
                <a:noFill/>
                <a:prstDash val="solid"/>
                <a:miter lim="4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r>
                  <a:rPr lang="en-US" altLang="zh-CN" sz="1700" b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protocol</a:t>
                </a:r>
                <a:endParaRPr sz="1700" b="0" dirty="0"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endParaRPr>
              </a:p>
            </p:txBody>
          </p:sp>
          <p:sp>
            <p:nvSpPr>
              <p:cNvPr id="157" name="jsonrpc 2.0">
                <a:extLst>
                  <a:ext uri="{FF2B5EF4-FFF2-40B4-BE49-F238E27FC236}">
                    <a16:creationId xmlns:a16="http://schemas.microsoft.com/office/drawing/2014/main" id="{31729B33-CB03-A949-928E-D642F68F10A4}"/>
                  </a:ext>
                </a:extLst>
              </p:cNvPr>
              <p:cNvSpPr/>
              <p:nvPr/>
            </p:nvSpPr>
            <p:spPr>
              <a:xfrm>
                <a:off x="10602753" y="3274214"/>
                <a:ext cx="1219802" cy="384067"/>
              </a:xfrm>
              <a:prstGeom prst="roundRect">
                <a:avLst>
                  <a:gd name="adj" fmla="val 9824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lang="en-US" altLang="zh-CN"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grpc</a:t>
                </a:r>
                <a:endParaRPr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endParaRPr>
              </a:p>
            </p:txBody>
          </p:sp>
          <p:sp>
            <p:nvSpPr>
              <p:cNvPr id="158" name="jsonrpc 2.0">
                <a:extLst>
                  <a:ext uri="{FF2B5EF4-FFF2-40B4-BE49-F238E27FC236}">
                    <a16:creationId xmlns:a16="http://schemas.microsoft.com/office/drawing/2014/main" id="{810C242C-F03E-1140-82C1-7B58537AFCC5}"/>
                  </a:ext>
                </a:extLst>
              </p:cNvPr>
              <p:cNvSpPr/>
              <p:nvPr/>
            </p:nvSpPr>
            <p:spPr>
              <a:xfrm>
                <a:off x="10602753" y="3786522"/>
                <a:ext cx="1219802" cy="344140"/>
              </a:xfrm>
              <a:prstGeom prst="roundRect">
                <a:avLst>
                  <a:gd name="adj" fmla="val 9824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lang="en-US" altLang="zh-CN"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rest</a:t>
                </a:r>
                <a:endParaRPr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endParaRPr>
              </a:p>
            </p:txBody>
          </p:sp>
          <p:sp>
            <p:nvSpPr>
              <p:cNvPr id="159" name="jsonrpc 2.0">
                <a:extLst>
                  <a:ext uri="{FF2B5EF4-FFF2-40B4-BE49-F238E27FC236}">
                    <a16:creationId xmlns:a16="http://schemas.microsoft.com/office/drawing/2014/main" id="{5307773E-988C-7148-96BD-95808C19D800}"/>
                  </a:ext>
                </a:extLst>
              </p:cNvPr>
              <p:cNvSpPr/>
              <p:nvPr/>
            </p:nvSpPr>
            <p:spPr>
              <a:xfrm>
                <a:off x="10602753" y="4731283"/>
                <a:ext cx="1219802" cy="289160"/>
              </a:xfrm>
              <a:prstGeom prst="roundRect">
                <a:avLst>
                  <a:gd name="adj" fmla="val 9824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lang="en-US" altLang="zh-CN"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dubbo</a:t>
                </a:r>
                <a:endParaRPr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0" name="jsonrpc 2.0">
                <a:extLst>
                  <a:ext uri="{FF2B5EF4-FFF2-40B4-BE49-F238E27FC236}">
                    <a16:creationId xmlns:a16="http://schemas.microsoft.com/office/drawing/2014/main" id="{71262FAD-AE26-CA4F-99D1-CE5AE48B29D3}"/>
                  </a:ext>
                </a:extLst>
              </p:cNvPr>
              <p:cNvSpPr/>
              <p:nvPr/>
            </p:nvSpPr>
            <p:spPr>
              <a:xfrm>
                <a:off x="10602753" y="4258903"/>
                <a:ext cx="1219802" cy="344140"/>
              </a:xfrm>
              <a:prstGeom prst="roundRect">
                <a:avLst>
                  <a:gd name="adj" fmla="val 9824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lang="en-US" altLang="zh-CN"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jsonrpc</a:t>
                </a:r>
                <a:endParaRPr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6" name="jsonrpc 2.0">
                <a:extLst>
                  <a:ext uri="{FF2B5EF4-FFF2-40B4-BE49-F238E27FC236}">
                    <a16:creationId xmlns:a16="http://schemas.microsoft.com/office/drawing/2014/main" id="{52A2F92A-CB8F-F04E-BF2A-1EEEB3FB6D12}"/>
                  </a:ext>
                </a:extLst>
              </p:cNvPr>
              <p:cNvSpPr/>
              <p:nvPr/>
            </p:nvSpPr>
            <p:spPr>
              <a:xfrm>
                <a:off x="10602753" y="5148683"/>
                <a:ext cx="1219802" cy="344140"/>
              </a:xfrm>
              <a:prstGeom prst="roundRect">
                <a:avLst>
                  <a:gd name="adj" fmla="val 9824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lang="en-US" sz="1500" b="0" dirty="0" err="1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grpc+json</a:t>
                </a:r>
                <a:endParaRPr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24" name="Group 160">
            <a:extLst>
              <a:ext uri="{FF2B5EF4-FFF2-40B4-BE49-F238E27FC236}">
                <a16:creationId xmlns:a16="http://schemas.microsoft.com/office/drawing/2014/main" id="{D91AB9E3-FAF9-9647-A82E-6A0037B8F99B}"/>
              </a:ext>
            </a:extLst>
          </p:cNvPr>
          <p:cNvGrpSpPr/>
          <p:nvPr/>
        </p:nvGrpSpPr>
        <p:grpSpPr>
          <a:xfrm>
            <a:off x="827686" y="6036456"/>
            <a:ext cx="5362071" cy="912659"/>
            <a:chOff x="11242638" y="6397973"/>
            <a:chExt cx="4072836" cy="912659"/>
          </a:xfrm>
        </p:grpSpPr>
        <p:sp>
          <p:nvSpPr>
            <p:cNvPr id="225" name="Config">
              <a:extLst>
                <a:ext uri="{FF2B5EF4-FFF2-40B4-BE49-F238E27FC236}">
                  <a16:creationId xmlns:a16="http://schemas.microsoft.com/office/drawing/2014/main" id="{7C3DE85E-F4E9-064A-8A15-B5A4FF937389}"/>
                </a:ext>
              </a:extLst>
            </p:cNvPr>
            <p:cNvSpPr/>
            <p:nvPr/>
          </p:nvSpPr>
          <p:spPr>
            <a:xfrm>
              <a:off x="11242638" y="6397973"/>
              <a:ext cx="4072836" cy="41737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Config</a:t>
              </a:r>
            </a:p>
          </p:txBody>
        </p:sp>
        <p:sp>
          <p:nvSpPr>
            <p:cNvPr id="226" name="Config">
              <a:extLst>
                <a:ext uri="{FF2B5EF4-FFF2-40B4-BE49-F238E27FC236}">
                  <a16:creationId xmlns:a16="http://schemas.microsoft.com/office/drawing/2014/main" id="{4C166646-5690-1E4F-8F66-C01705D8D20F}"/>
                </a:ext>
              </a:extLst>
            </p:cNvPr>
            <p:cNvSpPr/>
            <p:nvPr/>
          </p:nvSpPr>
          <p:spPr>
            <a:xfrm>
              <a:off x="11242638" y="6893254"/>
              <a:ext cx="4072836" cy="41737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Tracing</a:t>
              </a: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7" name="Group 160">
            <a:extLst>
              <a:ext uri="{FF2B5EF4-FFF2-40B4-BE49-F238E27FC236}">
                <a16:creationId xmlns:a16="http://schemas.microsoft.com/office/drawing/2014/main" id="{75200F34-E901-C942-BA79-FFE1216D47A8}"/>
              </a:ext>
            </a:extLst>
          </p:cNvPr>
          <p:cNvGrpSpPr/>
          <p:nvPr/>
        </p:nvGrpSpPr>
        <p:grpSpPr>
          <a:xfrm>
            <a:off x="13070495" y="6036456"/>
            <a:ext cx="2855689" cy="912659"/>
            <a:chOff x="11242638" y="6397973"/>
            <a:chExt cx="4072836" cy="912659"/>
          </a:xfrm>
        </p:grpSpPr>
        <p:sp>
          <p:nvSpPr>
            <p:cNvPr id="228" name="Config">
              <a:extLst>
                <a:ext uri="{FF2B5EF4-FFF2-40B4-BE49-F238E27FC236}">
                  <a16:creationId xmlns:a16="http://schemas.microsoft.com/office/drawing/2014/main" id="{D767C5DE-728B-6046-8717-366AB0A432D0}"/>
                </a:ext>
              </a:extLst>
            </p:cNvPr>
            <p:cNvSpPr/>
            <p:nvPr/>
          </p:nvSpPr>
          <p:spPr>
            <a:xfrm>
              <a:off x="11242638" y="6397973"/>
              <a:ext cx="4072836" cy="41737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Config</a:t>
              </a:r>
            </a:p>
          </p:txBody>
        </p:sp>
        <p:sp>
          <p:nvSpPr>
            <p:cNvPr id="229" name="Config">
              <a:extLst>
                <a:ext uri="{FF2B5EF4-FFF2-40B4-BE49-F238E27FC236}">
                  <a16:creationId xmlns:a16="http://schemas.microsoft.com/office/drawing/2014/main" id="{B66C3002-649E-6E46-8ABF-FA9605C69BF7}"/>
                </a:ext>
              </a:extLst>
            </p:cNvPr>
            <p:cNvSpPr/>
            <p:nvPr/>
          </p:nvSpPr>
          <p:spPr>
            <a:xfrm>
              <a:off x="11242638" y="6893254"/>
              <a:ext cx="4072836" cy="41737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Tracing</a:t>
              </a: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976BF3CA-9D71-6746-B244-43A08A49403A}"/>
              </a:ext>
            </a:extLst>
          </p:cNvPr>
          <p:cNvCxnSpPr>
            <a:endCxn id="228" idx="1"/>
          </p:cNvCxnSpPr>
          <p:nvPr/>
        </p:nvCxnSpPr>
        <p:spPr>
          <a:xfrm>
            <a:off x="6189757" y="6214820"/>
            <a:ext cx="6880738" cy="30325"/>
          </a:xfrm>
          <a:prstGeom prst="straightConnector1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272EBF6F-1D43-5145-90E5-B9BA91031F61}"/>
              </a:ext>
            </a:extLst>
          </p:cNvPr>
          <p:cNvCxnSpPr>
            <a:endCxn id="229" idx="1"/>
          </p:cNvCxnSpPr>
          <p:nvPr/>
        </p:nvCxnSpPr>
        <p:spPr>
          <a:xfrm>
            <a:off x="6189757" y="6710655"/>
            <a:ext cx="6880738" cy="29771"/>
          </a:xfrm>
          <a:prstGeom prst="straightConnector1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0" name="tcp">
            <a:extLst>
              <a:ext uri="{FF2B5EF4-FFF2-40B4-BE49-F238E27FC236}">
                <a16:creationId xmlns:a16="http://schemas.microsoft.com/office/drawing/2014/main" id="{15579AB4-6652-BC48-80C7-73F8AACD411D}"/>
              </a:ext>
            </a:extLst>
          </p:cNvPr>
          <p:cNvSpPr txBox="1"/>
          <p:nvPr/>
        </p:nvSpPr>
        <p:spPr>
          <a:xfrm>
            <a:off x="9042769" y="6295705"/>
            <a:ext cx="1327599" cy="4218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1800" b="1" dirty="0">
                <a:solidFill>
                  <a:srgbClr val="6C69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chain</a:t>
            </a:r>
            <a:endParaRPr sz="1800" b="1" dirty="0">
              <a:solidFill>
                <a:srgbClr val="6C69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7AC61107-340F-F14E-ABED-33F7B0620C18}"/>
              </a:ext>
            </a:extLst>
          </p:cNvPr>
          <p:cNvCxnSpPr>
            <a:cxnSpLocks/>
            <a:stCxn id="146" idx="0"/>
          </p:cNvCxnSpPr>
          <p:nvPr/>
        </p:nvCxnSpPr>
        <p:spPr>
          <a:xfrm flipH="1" flipV="1">
            <a:off x="11564376" y="1273825"/>
            <a:ext cx="2912259" cy="746507"/>
          </a:xfrm>
          <a:prstGeom prst="straightConnector1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0903E52F-4032-E14D-9171-D5134AF2949C}"/>
              </a:ext>
            </a:extLst>
          </p:cNvPr>
          <p:cNvCxnSpPr>
            <a:cxnSpLocks/>
          </p:cNvCxnSpPr>
          <p:nvPr/>
        </p:nvCxnSpPr>
        <p:spPr>
          <a:xfrm flipV="1">
            <a:off x="3508721" y="1233722"/>
            <a:ext cx="1652465" cy="786611"/>
          </a:xfrm>
          <a:prstGeom prst="straightConnector1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0B9D5229-0904-6149-BE44-5317524DFF8B}"/>
              </a:ext>
            </a:extLst>
          </p:cNvPr>
          <p:cNvCxnSpPr/>
          <p:nvPr/>
        </p:nvCxnSpPr>
        <p:spPr>
          <a:xfrm>
            <a:off x="1982860" y="4194149"/>
            <a:ext cx="346513" cy="0"/>
          </a:xfrm>
          <a:prstGeom prst="straightConnector1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1" name="直线箭头连接符 230">
            <a:extLst>
              <a:ext uri="{FF2B5EF4-FFF2-40B4-BE49-F238E27FC236}">
                <a16:creationId xmlns:a16="http://schemas.microsoft.com/office/drawing/2014/main" id="{2E381F03-17E7-0243-89EC-6CE06341013B}"/>
              </a:ext>
            </a:extLst>
          </p:cNvPr>
          <p:cNvCxnSpPr/>
          <p:nvPr/>
        </p:nvCxnSpPr>
        <p:spPr>
          <a:xfrm>
            <a:off x="3373134" y="4194149"/>
            <a:ext cx="346513" cy="0"/>
          </a:xfrm>
          <a:prstGeom prst="straightConnector1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2" name="直线箭头连接符 231">
            <a:extLst>
              <a:ext uri="{FF2B5EF4-FFF2-40B4-BE49-F238E27FC236}">
                <a16:creationId xmlns:a16="http://schemas.microsoft.com/office/drawing/2014/main" id="{9DC0B83E-2F13-364A-B8E7-B954AADA522E}"/>
              </a:ext>
            </a:extLst>
          </p:cNvPr>
          <p:cNvCxnSpPr/>
          <p:nvPr/>
        </p:nvCxnSpPr>
        <p:spPr>
          <a:xfrm>
            <a:off x="4774734" y="4194149"/>
            <a:ext cx="346513" cy="0"/>
          </a:xfrm>
          <a:prstGeom prst="straightConnector1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3" name="直线箭头连接符 232">
            <a:extLst>
              <a:ext uri="{FF2B5EF4-FFF2-40B4-BE49-F238E27FC236}">
                <a16:creationId xmlns:a16="http://schemas.microsoft.com/office/drawing/2014/main" id="{93E3D6E6-21DD-6D48-9901-7443778C14F7}"/>
              </a:ext>
            </a:extLst>
          </p:cNvPr>
          <p:cNvCxnSpPr/>
          <p:nvPr/>
        </p:nvCxnSpPr>
        <p:spPr>
          <a:xfrm>
            <a:off x="14347656" y="4194149"/>
            <a:ext cx="346513" cy="0"/>
          </a:xfrm>
          <a:prstGeom prst="straightConnector1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D0425BF3-BEF2-9046-A069-6D13D7452FC2}"/>
              </a:ext>
            </a:extLst>
          </p:cNvPr>
          <p:cNvCxnSpPr>
            <a:cxnSpLocks/>
          </p:cNvCxnSpPr>
          <p:nvPr/>
        </p:nvCxnSpPr>
        <p:spPr>
          <a:xfrm>
            <a:off x="6386129" y="4184413"/>
            <a:ext cx="1496970" cy="1665"/>
          </a:xfrm>
          <a:prstGeom prst="straightConnector1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4" name="直线箭头连接符 233">
            <a:extLst>
              <a:ext uri="{FF2B5EF4-FFF2-40B4-BE49-F238E27FC236}">
                <a16:creationId xmlns:a16="http://schemas.microsoft.com/office/drawing/2014/main" id="{EC3E11EC-7EA8-A049-8335-9578F9A216F2}"/>
              </a:ext>
            </a:extLst>
          </p:cNvPr>
          <p:cNvCxnSpPr>
            <a:cxnSpLocks/>
          </p:cNvCxnSpPr>
          <p:nvPr/>
        </p:nvCxnSpPr>
        <p:spPr>
          <a:xfrm>
            <a:off x="11126927" y="4184413"/>
            <a:ext cx="1790481" cy="1665"/>
          </a:xfrm>
          <a:prstGeom prst="straightConnector1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1A896AD1-F1BD-4949-ACF0-D5D113F987BF}"/>
              </a:ext>
            </a:extLst>
          </p:cNvPr>
          <p:cNvCxnSpPr/>
          <p:nvPr/>
        </p:nvCxnSpPr>
        <p:spPr>
          <a:xfrm flipV="1">
            <a:off x="9214165" y="4186078"/>
            <a:ext cx="810000" cy="0"/>
          </a:xfrm>
          <a:prstGeom prst="straightConnector1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5" name="Subscribe">
            <a:extLst>
              <a:ext uri="{FF2B5EF4-FFF2-40B4-BE49-F238E27FC236}">
                <a16:creationId xmlns:a16="http://schemas.microsoft.com/office/drawing/2014/main" id="{01B160A0-C47E-384C-B909-A44F78474A95}"/>
              </a:ext>
            </a:extLst>
          </p:cNvPr>
          <p:cNvSpPr txBox="1"/>
          <p:nvPr/>
        </p:nvSpPr>
        <p:spPr>
          <a:xfrm rot="20225000">
            <a:off x="3328896" y="1481132"/>
            <a:ext cx="1117150" cy="27243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sz="13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800" b="1" dirty="0">
                <a:solidFill>
                  <a:srgbClr val="6C69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Subscribe</a:t>
            </a:r>
          </a:p>
        </p:txBody>
      </p:sp>
      <p:sp>
        <p:nvSpPr>
          <p:cNvPr id="236" name="Notify">
            <a:extLst>
              <a:ext uri="{FF2B5EF4-FFF2-40B4-BE49-F238E27FC236}">
                <a16:creationId xmlns:a16="http://schemas.microsoft.com/office/drawing/2014/main" id="{8FD5FAFD-40E3-4D4E-BB25-7E063C385D62}"/>
              </a:ext>
            </a:extLst>
          </p:cNvPr>
          <p:cNvSpPr txBox="1"/>
          <p:nvPr/>
        </p:nvSpPr>
        <p:spPr>
          <a:xfrm rot="20101097">
            <a:off x="4013023" y="1716882"/>
            <a:ext cx="762684" cy="272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3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800" b="1" dirty="0">
                <a:solidFill>
                  <a:srgbClr val="6C69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Notify</a:t>
            </a:r>
          </a:p>
        </p:txBody>
      </p:sp>
      <p:sp>
        <p:nvSpPr>
          <p:cNvPr id="237" name="Register">
            <a:extLst>
              <a:ext uri="{FF2B5EF4-FFF2-40B4-BE49-F238E27FC236}">
                <a16:creationId xmlns:a16="http://schemas.microsoft.com/office/drawing/2014/main" id="{6C171471-0C75-744B-B299-EB3E53B0AB3A}"/>
              </a:ext>
            </a:extLst>
          </p:cNvPr>
          <p:cNvSpPr txBox="1"/>
          <p:nvPr/>
        </p:nvSpPr>
        <p:spPr>
          <a:xfrm rot="841859">
            <a:off x="13245009" y="1509377"/>
            <a:ext cx="768254" cy="2879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sz="13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800" b="1" dirty="0">
                <a:solidFill>
                  <a:srgbClr val="6C69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Register</a:t>
            </a:r>
          </a:p>
        </p:txBody>
      </p:sp>
      <p:sp>
        <p:nvSpPr>
          <p:cNvPr id="73" name="弧 72">
            <a:extLst>
              <a:ext uri="{FF2B5EF4-FFF2-40B4-BE49-F238E27FC236}">
                <a16:creationId xmlns:a16="http://schemas.microsoft.com/office/drawing/2014/main" id="{E932D28E-DCE8-4E4D-A65E-34D4050962C6}"/>
              </a:ext>
            </a:extLst>
          </p:cNvPr>
          <p:cNvSpPr/>
          <p:nvPr/>
        </p:nvSpPr>
        <p:spPr>
          <a:xfrm>
            <a:off x="5831123" y="1744718"/>
            <a:ext cx="7487592" cy="877564"/>
          </a:xfrm>
          <a:prstGeom prst="arc">
            <a:avLst>
              <a:gd name="adj1" fmla="val 10807603"/>
              <a:gd name="adj2" fmla="val 0"/>
            </a:avLst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38" name="tcp">
            <a:extLst>
              <a:ext uri="{FF2B5EF4-FFF2-40B4-BE49-F238E27FC236}">
                <a16:creationId xmlns:a16="http://schemas.microsoft.com/office/drawing/2014/main" id="{C1DAC404-0DE3-6D41-89DA-5C3780AE9819}"/>
              </a:ext>
            </a:extLst>
          </p:cNvPr>
          <p:cNvSpPr txBox="1"/>
          <p:nvPr/>
        </p:nvSpPr>
        <p:spPr>
          <a:xfrm>
            <a:off x="8551643" y="1357702"/>
            <a:ext cx="1652465" cy="380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1800" b="1" dirty="0">
                <a:solidFill>
                  <a:srgbClr val="6C69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 / TCP</a:t>
            </a:r>
            <a:endParaRPr sz="1800" b="1" dirty="0">
              <a:solidFill>
                <a:srgbClr val="6C69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141453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2686</TotalTime>
  <Words>334</Words>
  <Application>Microsoft Macintosh PowerPoint</Application>
  <PresentationFormat>自定义</PresentationFormat>
  <Paragraphs>281</Paragraphs>
  <Slides>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微软雅黑</vt:lpstr>
      <vt:lpstr>Helvetica Light</vt:lpstr>
      <vt:lpstr>Helvetica Neue</vt:lpstr>
      <vt:lpstr>Helvetica Neue Light</vt:lpstr>
      <vt:lpstr>Helvetica Neue Medium</vt:lpstr>
      <vt:lpstr>Helvetica Neue Thin</vt:lpstr>
      <vt:lpstr>Verdana</vt:lpstr>
      <vt:lpstr>White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IsaacZhang</cp:lastModifiedBy>
  <cp:revision>92</cp:revision>
  <cp:lastPrinted>2020-08-15T09:03:11Z</cp:lastPrinted>
  <dcterms:modified xsi:type="dcterms:W3CDTF">2020-08-15T09:11:35Z</dcterms:modified>
</cp:coreProperties>
</file>