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9989-4A79-E0A9-4D7D-F5386F96A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8624F3D-9015-8DC7-7548-59AE29FD8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FF9FA2-F7F7-CE5E-7A1D-6F53674C9112}"/>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E9D1E220-EC6B-5B96-A9AD-2EEEC63E97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67507E-A9A4-2EF5-0CA3-80C55D9547C2}"/>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215621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44E0-5C47-F944-7CDE-EB4AA39CAA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A17F40-AAEA-9AAF-7ADC-4C55D39E4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812F83-773E-6550-46E5-F0F31AD34FE4}"/>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2B9E3A81-7583-8D77-B0ED-850691EEDB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FEED7-3675-5376-3184-F9725E4F3B0A}"/>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2337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6F259-C03E-CF1C-24B5-68DF916B2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FB10F72-B507-9B62-2FC9-1D76B2A7D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2E2D0F-38D1-E0FC-8513-1147957FE770}"/>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5EAC01B6-DDE5-C43D-538E-318FFABF44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D6FCAE-D0A6-5EC6-0BF4-1A8A58221CEE}"/>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70824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CA91-DBB9-4330-7477-E86089EC899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D7B8CD-6555-269F-78B9-2ED39ACBE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3758CDD-EF9F-A0D7-1622-38159B492A25}"/>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4DB14DDF-551C-354C-4B81-2DCCFFF933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FAD30D-903A-8153-77DA-9124EC033F50}"/>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59940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D3A0-3BE5-59A0-8D6F-0EA06E230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5C29B61-DFFD-7E33-3A92-55E2679FF4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47B844-D1B6-6AB4-B2AC-8803DE306590}"/>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1F299751-3636-9E58-BC75-550B5336C3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29521C-3387-C998-C65C-1B63F457C724}"/>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3391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A08B-974B-A668-1001-20D88A7378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B4AFF3A-6194-5228-DF7F-C9C1C5E3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7FDCB5E-0937-2103-FCCE-A1B4FA235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B202AD7-0548-AB9C-D907-E5FDB0544A8F}"/>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03D8E216-6945-4826-DFFB-7333944F68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012341D-1BFF-F0F1-F77C-5CF66A1DED6B}"/>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7750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E5F2-3CA6-BB16-6B8C-DA8373D7299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62DF313-8E38-EFD0-C2B7-3C3251D27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A067-A631-4610-2099-10AAC4F49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2B8499D-BAFF-14E2-A94F-427E259A3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77C4B-241E-03EA-9F02-7E418E9E39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719A3E1-6094-5345-0792-1B9F3D999DEE}"/>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8" name="Footer Placeholder 7">
            <a:extLst>
              <a:ext uri="{FF2B5EF4-FFF2-40B4-BE49-F238E27FC236}">
                <a16:creationId xmlns:a16="http://schemas.microsoft.com/office/drawing/2014/main" id="{9651AB47-34B7-59D6-7C4D-D6A506A4B3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DFBA2AC-0630-E056-BE36-1DD59E17C916}"/>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88188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85AE-A72D-7759-39CA-B8162142AE6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32FB09-A3EB-EA44-D01A-00D28C3F36E5}"/>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4" name="Footer Placeholder 3">
            <a:extLst>
              <a:ext uri="{FF2B5EF4-FFF2-40B4-BE49-F238E27FC236}">
                <a16:creationId xmlns:a16="http://schemas.microsoft.com/office/drawing/2014/main" id="{1B4D0A93-67F9-5104-F61B-C5F30CC05B2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1573106-330B-452C-60E8-4435B095C9B2}"/>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10727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9E277-CDB0-3B27-50E2-0CFCA4FA1916}"/>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3" name="Footer Placeholder 2">
            <a:extLst>
              <a:ext uri="{FF2B5EF4-FFF2-40B4-BE49-F238E27FC236}">
                <a16:creationId xmlns:a16="http://schemas.microsoft.com/office/drawing/2014/main" id="{FA388BB2-F949-5E44-9D2F-DCE570D8C64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E0E030-AD6D-FF14-8C67-BF9D98CF5DEA}"/>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91867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2EF9-80BF-501A-C02E-9134A7EAB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F0D24C4-ED8B-3CD4-0327-B110C36D3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D08052D-6D4D-006B-107D-E5A4D1066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D5C0F-675C-15E6-85E0-58CF26511837}"/>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E03FDA2F-CC85-E837-C93E-00A59955E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4257D1D-03B5-FE49-E666-522EC328E0EF}"/>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343530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4D6-B323-C0B5-CEC9-0B2E8C4E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751CB63-1BD2-3084-C2A0-CFF544211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BC62D7-72F6-C6C0-4B18-BFF1B2294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B7BEE-8128-D205-5114-F4028F551038}"/>
              </a:ext>
            </a:extLst>
          </p:cNvPr>
          <p:cNvSpPr>
            <a:spLocks noGrp="1"/>
          </p:cNvSpPr>
          <p:nvPr>
            <p:ph type="dt" sz="half" idx="10"/>
          </p:nvPr>
        </p:nvSpPr>
        <p:spPr/>
        <p:txBody>
          <a:bodyPr/>
          <a:lstStyle/>
          <a:p>
            <a:fld id="{1D50B38D-2F27-4E22-AA0B-245BDB6DB06D}" type="datetimeFigureOut">
              <a:rPr lang="en-AU" smtClean="0"/>
              <a:t>26/08/2024</a:t>
            </a:fld>
            <a:endParaRPr lang="en-AU"/>
          </a:p>
        </p:txBody>
      </p:sp>
      <p:sp>
        <p:nvSpPr>
          <p:cNvPr id="6" name="Footer Placeholder 5">
            <a:extLst>
              <a:ext uri="{FF2B5EF4-FFF2-40B4-BE49-F238E27FC236}">
                <a16:creationId xmlns:a16="http://schemas.microsoft.com/office/drawing/2014/main" id="{C2A405ED-B5E9-BC9F-5BDE-0A79A4329AA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A29AD7C-7CB6-BBA3-BBC7-0329AD5F8FE8}"/>
              </a:ext>
            </a:extLst>
          </p:cNvPr>
          <p:cNvSpPr>
            <a:spLocks noGrp="1"/>
          </p:cNvSpPr>
          <p:nvPr>
            <p:ph type="sldNum" sz="quarter" idx="12"/>
          </p:nvPr>
        </p:nvSpPr>
        <p:spPr/>
        <p:txBody>
          <a:bodyPr/>
          <a:lstStyle/>
          <a:p>
            <a:fld id="{06869DDE-E0B3-4DB1-A28B-8F32A79963E3}" type="slidenum">
              <a:rPr lang="en-AU" smtClean="0"/>
              <a:t>‹#›</a:t>
            </a:fld>
            <a:endParaRPr lang="en-AU"/>
          </a:p>
        </p:txBody>
      </p:sp>
    </p:spTree>
    <p:extLst>
      <p:ext uri="{BB962C8B-B14F-4D97-AF65-F5344CB8AC3E}">
        <p14:creationId xmlns:p14="http://schemas.microsoft.com/office/powerpoint/2010/main" val="94264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F91D9-E2DB-0503-7C67-49E49903A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7183657-DAA4-AD32-AFDE-4AD34A553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A73E81-1ED5-A73A-7605-D61C6E333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50B38D-2F27-4E22-AA0B-245BDB6DB06D}" type="datetimeFigureOut">
              <a:rPr lang="en-AU" smtClean="0"/>
              <a:t>26/08/2024</a:t>
            </a:fld>
            <a:endParaRPr lang="en-AU"/>
          </a:p>
        </p:txBody>
      </p:sp>
      <p:sp>
        <p:nvSpPr>
          <p:cNvPr id="5" name="Footer Placeholder 4">
            <a:extLst>
              <a:ext uri="{FF2B5EF4-FFF2-40B4-BE49-F238E27FC236}">
                <a16:creationId xmlns:a16="http://schemas.microsoft.com/office/drawing/2014/main" id="{10D2F7A8-C0AC-F9C0-295F-A5717CFB8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B0C2E3B-2F61-5C20-508A-6E594285CD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869DDE-E0B3-4DB1-A28B-8F32A79963E3}" type="slidenum">
              <a:rPr lang="en-AU" smtClean="0"/>
              <a:t>‹#›</a:t>
            </a:fld>
            <a:endParaRPr lang="en-AU"/>
          </a:p>
        </p:txBody>
      </p:sp>
    </p:spTree>
    <p:extLst>
      <p:ext uri="{BB962C8B-B14F-4D97-AF65-F5344CB8AC3E}">
        <p14:creationId xmlns:p14="http://schemas.microsoft.com/office/powerpoint/2010/main" val="395652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udio3t.com/knowledge-base/articles/mongodb-aggregation-framework/#addfiel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udio3t.com/knowledge-base/articles/mongodb-aggregation-framework/#what-is-aggregation-in-mongod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udio3t.com/knowledge-base/articles/mongodb-aggregation-framework/#what-is-the-mongodb-aggregation-pipeli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531-4DDF-7072-3DE1-87DE324A3A8B}"/>
              </a:ext>
            </a:extLst>
          </p:cNvPr>
          <p:cNvSpPr>
            <a:spLocks noGrp="1"/>
          </p:cNvSpPr>
          <p:nvPr>
            <p:ph type="ctrTitle"/>
          </p:nvPr>
        </p:nvSpPr>
        <p:spPr/>
        <p:txBody>
          <a:bodyPr/>
          <a:lstStyle/>
          <a:p>
            <a:r>
              <a:rPr lang="en-AU" dirty="0"/>
              <a:t>Aggregation Framework</a:t>
            </a:r>
          </a:p>
        </p:txBody>
      </p:sp>
      <p:sp>
        <p:nvSpPr>
          <p:cNvPr id="3" name="Subtitle 2">
            <a:extLst>
              <a:ext uri="{FF2B5EF4-FFF2-40B4-BE49-F238E27FC236}">
                <a16:creationId xmlns:a16="http://schemas.microsoft.com/office/drawing/2014/main" id="{BB83CC1D-4EDC-0330-41B7-D9B45F862AE5}"/>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41082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a:bodyPr>
          <a:lstStyle/>
          <a:p>
            <a:r>
              <a:rPr lang="en-AU" b="0" i="0" u="none" strike="noStrike" dirty="0">
                <a:solidFill>
                  <a:srgbClr val="107947"/>
                </a:solidFill>
                <a:effectLst/>
                <a:highlight>
                  <a:srgbClr val="FFFFFF"/>
                </a:highlight>
                <a:latin typeface="clarity city"/>
              </a:rPr>
              <a:t>MongoDB $group:</a:t>
            </a:r>
          </a:p>
          <a:p>
            <a:r>
              <a:rPr lang="en-US" b="0" i="0" dirty="0">
                <a:solidFill>
                  <a:srgbClr val="2C2C2C"/>
                </a:solidFill>
                <a:effectLst/>
                <a:highlight>
                  <a:srgbClr val="FFFFFF"/>
                </a:highlight>
                <a:latin typeface="clarity city"/>
              </a:rPr>
              <a:t>With the $group stage, we can perform all the aggregation or summary queries that we need, such as finding counts, totals, averages or maximums.</a:t>
            </a:r>
          </a:p>
          <a:p>
            <a:r>
              <a:rPr lang="en-US" b="0" i="0" dirty="0">
                <a:solidFill>
                  <a:srgbClr val="2C2C2C"/>
                </a:solidFill>
                <a:effectLst/>
                <a:highlight>
                  <a:srgbClr val="FFFFFF"/>
                </a:highlight>
                <a:latin typeface="clarity city"/>
              </a:rPr>
              <a:t>In this example, we want to know the number of documents per university in our ‘universities’ collection:</a:t>
            </a:r>
          </a:p>
          <a:p>
            <a:r>
              <a:rPr lang="en-US" b="0" i="0" dirty="0">
                <a:solidFill>
                  <a:srgbClr val="2C2C2C"/>
                </a:solidFill>
                <a:effectLst/>
                <a:highlight>
                  <a:srgbClr val="FFFFFF"/>
                </a:highlight>
                <a:latin typeface="clarity city"/>
              </a:rPr>
              <a:t>The query:</a:t>
            </a:r>
          </a:p>
          <a:p>
            <a:pPr marL="1371600" lvl="3" indent="0">
              <a:buNone/>
            </a:pPr>
            <a:r>
              <a:rPr lang="en-AU" sz="2800" dirty="0" err="1">
                <a:solidFill>
                  <a:srgbClr val="107947"/>
                </a:solidFill>
                <a:highlight>
                  <a:srgbClr val="FFFFFF"/>
                </a:highlight>
                <a:latin typeface="clarity city"/>
              </a:rPr>
              <a:t>db.universities.aggregate</a:t>
            </a:r>
            <a:r>
              <a:rPr lang="en-AU" sz="2800" dirty="0">
                <a:solidFill>
                  <a:srgbClr val="107947"/>
                </a:solidFill>
                <a:highlight>
                  <a:srgbClr val="FFFFFF"/>
                </a:highlight>
                <a:latin typeface="clarity city"/>
              </a:rPr>
              <a:t>([</a:t>
            </a:r>
          </a:p>
          <a:p>
            <a:pPr marL="1371600" lvl="3" indent="0">
              <a:buNone/>
            </a:pPr>
            <a:r>
              <a:rPr lang="en-AU" sz="2800" dirty="0">
                <a:solidFill>
                  <a:srgbClr val="107947"/>
                </a:solidFill>
                <a:highlight>
                  <a:srgbClr val="FFFFFF"/>
                </a:highlight>
                <a:latin typeface="clarity city"/>
              </a:rPr>
              <a:t>  { $group : { _id : '$name', </a:t>
            </a:r>
            <a:r>
              <a:rPr lang="en-AU" sz="2800" dirty="0" err="1">
                <a:solidFill>
                  <a:srgbClr val="107947"/>
                </a:solidFill>
                <a:highlight>
                  <a:srgbClr val="FFFFFF"/>
                </a:highlight>
                <a:latin typeface="clarity city"/>
              </a:rPr>
              <a:t>totaldocs</a:t>
            </a:r>
            <a:r>
              <a:rPr lang="en-AU" sz="2800" dirty="0">
                <a:solidFill>
                  <a:srgbClr val="107947"/>
                </a:solidFill>
                <a:highlight>
                  <a:srgbClr val="FFFFFF"/>
                </a:highlight>
                <a:latin typeface="clarity city"/>
              </a:rPr>
              <a:t> : { $sum : 1 } } }</a:t>
            </a:r>
          </a:p>
          <a:p>
            <a:pPr marL="1371600" lvl="3" indent="0">
              <a:buNone/>
            </a:pPr>
            <a:r>
              <a:rPr lang="en-AU" sz="2800" dirty="0">
                <a:solidFill>
                  <a:srgbClr val="107947"/>
                </a:solidFill>
                <a:highlight>
                  <a:srgbClr val="FFFFFF"/>
                </a:highlight>
                <a:latin typeface="clarity city"/>
              </a:rPr>
              <a:t>]).pretty()</a:t>
            </a:r>
          </a:p>
        </p:txBody>
      </p:sp>
    </p:spTree>
    <p:extLst>
      <p:ext uri="{BB962C8B-B14F-4D97-AF65-F5344CB8AC3E}">
        <p14:creationId xmlns:p14="http://schemas.microsoft.com/office/powerpoint/2010/main" val="286941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E33-8FAD-34CD-05DA-B8FF356D8D63}"/>
              </a:ext>
            </a:extLst>
          </p:cNvPr>
          <p:cNvSpPr>
            <a:spLocks noGrp="1"/>
          </p:cNvSpPr>
          <p:nvPr>
            <p:ph type="title"/>
          </p:nvPr>
        </p:nvSpPr>
        <p:spPr/>
        <p:txBody>
          <a:bodyPr>
            <a:normAutofit fontScale="90000"/>
          </a:bodyPr>
          <a:lstStyle/>
          <a:p>
            <a:br>
              <a:rPr lang="en-AU" b="0" i="0" u="none" strike="noStrike">
                <a:solidFill>
                  <a:srgbClr val="107947"/>
                </a:solidFill>
                <a:effectLst/>
                <a:highlight>
                  <a:srgbClr val="FFFFFF"/>
                </a:highlight>
                <a:latin typeface="clarity city"/>
              </a:rPr>
            </a:br>
            <a:r>
              <a:rPr lang="en-AU" b="0" i="0" u="none" strike="noStrike">
                <a:solidFill>
                  <a:srgbClr val="107947"/>
                </a:solidFill>
                <a:effectLst/>
                <a:highlight>
                  <a:srgbClr val="FFFFFF"/>
                </a:highlight>
                <a:latin typeface="clarity city"/>
              </a:rPr>
              <a:t>MongoDB $group aggregation operators</a:t>
            </a:r>
            <a:br>
              <a:rPr lang="en-AU" b="0" i="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4756041C-5DFD-01C7-BB15-0F0BB6DBE5D5}"/>
              </a:ext>
            </a:extLst>
          </p:cNvPr>
          <p:cNvSpPr>
            <a:spLocks noGrp="1"/>
          </p:cNvSpPr>
          <p:nvPr>
            <p:ph idx="1"/>
          </p:nvPr>
        </p:nvSpPr>
        <p:spPr/>
        <p:txBody>
          <a:bodyPr/>
          <a:lstStyle/>
          <a:p>
            <a:r>
              <a:rPr lang="en-US"/>
              <a:t>The $group stage supports certain expressions (operators) allowing users to perform arithmetic, array, boolean and other operations as part of the aggregation pipeline.</a:t>
            </a:r>
            <a:endParaRPr lang="en-AU" dirty="0"/>
          </a:p>
        </p:txBody>
      </p:sp>
      <p:pic>
        <p:nvPicPr>
          <p:cNvPr id="5" name="Picture 4">
            <a:extLst>
              <a:ext uri="{FF2B5EF4-FFF2-40B4-BE49-F238E27FC236}">
                <a16:creationId xmlns:a16="http://schemas.microsoft.com/office/drawing/2014/main" id="{821C2F95-2D8A-2E56-E6C3-A1E6CC0C8610}"/>
              </a:ext>
            </a:extLst>
          </p:cNvPr>
          <p:cNvPicPr>
            <a:picLocks noChangeAspect="1"/>
          </p:cNvPicPr>
          <p:nvPr/>
        </p:nvPicPr>
        <p:blipFill>
          <a:blip r:embed="rId2"/>
          <a:stretch>
            <a:fillRect/>
          </a:stretch>
        </p:blipFill>
        <p:spPr>
          <a:xfrm>
            <a:off x="1331544" y="3179838"/>
            <a:ext cx="7754432" cy="2743583"/>
          </a:xfrm>
          <a:prstGeom prst="rect">
            <a:avLst/>
          </a:prstGeom>
        </p:spPr>
      </p:pic>
    </p:spTree>
    <p:extLst>
      <p:ext uri="{BB962C8B-B14F-4D97-AF65-F5344CB8AC3E}">
        <p14:creationId xmlns:p14="http://schemas.microsoft.com/office/powerpoint/2010/main" val="101372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E33-8FAD-34CD-05DA-B8FF356D8D63}"/>
              </a:ext>
            </a:extLst>
          </p:cNvPr>
          <p:cNvSpPr>
            <a:spLocks noGrp="1"/>
          </p:cNvSpPr>
          <p:nvPr>
            <p:ph type="title"/>
          </p:nvPr>
        </p:nvSpPr>
        <p:spPr>
          <a:xfrm>
            <a:off x="838200" y="365125"/>
            <a:ext cx="10515600" cy="549275"/>
          </a:xfrm>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$out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4756041C-5DFD-01C7-BB15-0F0BB6DBE5D5}"/>
              </a:ext>
            </a:extLst>
          </p:cNvPr>
          <p:cNvSpPr>
            <a:spLocks noGrp="1"/>
          </p:cNvSpPr>
          <p:nvPr>
            <p:ph idx="1"/>
          </p:nvPr>
        </p:nvSpPr>
        <p:spPr>
          <a:xfrm>
            <a:off x="838200" y="983651"/>
            <a:ext cx="10515600" cy="5299453"/>
          </a:xfrm>
        </p:spPr>
        <p:txBody>
          <a:bodyPr>
            <a:normAutofit fontScale="92500" lnSpcReduction="10000"/>
          </a:bodyPr>
          <a:lstStyle/>
          <a:p>
            <a:r>
              <a:rPr lang="en-US" dirty="0"/>
              <a:t>This is an unusual type of stage because it allows you to carry the results of your aggregation over into a new collection, or into an existing one after dropping it, or even adding them to the existing documents.</a:t>
            </a:r>
          </a:p>
          <a:p>
            <a:r>
              <a:rPr lang="en-US" dirty="0"/>
              <a:t>The $out stage must be the last stage in the pipeline.</a:t>
            </a:r>
          </a:p>
          <a:p>
            <a:r>
              <a:rPr lang="en-US" dirty="0"/>
              <a:t>For the first time, we are using an aggregation with more than one stage. We now have two, a $group and an $out:</a:t>
            </a:r>
            <a:endParaRPr lang="en-AU" b="1" dirty="0"/>
          </a:p>
          <a:p>
            <a:pPr marL="1371600" lvl="3" indent="0">
              <a:buNone/>
            </a:pPr>
            <a:r>
              <a:rPr lang="en-AU" sz="2800" dirty="0" err="1">
                <a:solidFill>
                  <a:srgbClr val="107947"/>
                </a:solidFill>
                <a:highlight>
                  <a:srgbClr val="FFFFFF"/>
                </a:highlight>
                <a:latin typeface="clarity city"/>
                <a:ea typeface="+mj-ea"/>
                <a:cs typeface="+mj-cs"/>
              </a:rPr>
              <a:t>db.universities.aggregate</a:t>
            </a:r>
            <a:r>
              <a:rPr lang="en-AU" sz="2800" dirty="0">
                <a:solidFill>
                  <a:srgbClr val="107947"/>
                </a:solidFill>
                <a:highlight>
                  <a:srgbClr val="FFFFFF"/>
                </a:highlight>
                <a:latin typeface="clarity city"/>
                <a:ea typeface="+mj-ea"/>
                <a:cs typeface="+mj-cs"/>
              </a:rPr>
              <a:t>([</a:t>
            </a:r>
          </a:p>
          <a:p>
            <a:pPr marL="1371600" lvl="3" indent="0">
              <a:buNone/>
            </a:pPr>
            <a:r>
              <a:rPr lang="en-AU" sz="2800" dirty="0">
                <a:solidFill>
                  <a:srgbClr val="107947"/>
                </a:solidFill>
                <a:highlight>
                  <a:srgbClr val="FFFFFF"/>
                </a:highlight>
                <a:latin typeface="clarity city"/>
                <a:ea typeface="+mj-ea"/>
                <a:cs typeface="+mj-cs"/>
              </a:rPr>
              <a:t>  { $group : { _id : '$name', </a:t>
            </a:r>
            <a:r>
              <a:rPr lang="en-AU" sz="2800" dirty="0" err="1">
                <a:solidFill>
                  <a:srgbClr val="107947"/>
                </a:solidFill>
                <a:highlight>
                  <a:srgbClr val="FFFFFF"/>
                </a:highlight>
                <a:latin typeface="clarity city"/>
                <a:ea typeface="+mj-ea"/>
                <a:cs typeface="+mj-cs"/>
              </a:rPr>
              <a:t>totaldocs</a:t>
            </a:r>
            <a:r>
              <a:rPr lang="en-AU" sz="2800" dirty="0">
                <a:solidFill>
                  <a:srgbClr val="107947"/>
                </a:solidFill>
                <a:highlight>
                  <a:srgbClr val="FFFFFF"/>
                </a:highlight>
                <a:latin typeface="clarity city"/>
                <a:ea typeface="+mj-ea"/>
                <a:cs typeface="+mj-cs"/>
              </a:rPr>
              <a:t> : { $sum : 1 } } },</a:t>
            </a:r>
          </a:p>
          <a:p>
            <a:pPr marL="1371600" lvl="3" indent="0">
              <a:buNone/>
            </a:pPr>
            <a:r>
              <a:rPr lang="en-AU" sz="2800" dirty="0">
                <a:solidFill>
                  <a:srgbClr val="107947"/>
                </a:solidFill>
                <a:highlight>
                  <a:srgbClr val="FFFFFF"/>
                </a:highlight>
                <a:latin typeface="clarity city"/>
                <a:ea typeface="+mj-ea"/>
                <a:cs typeface="+mj-cs"/>
              </a:rPr>
              <a:t>  { $out : '</a:t>
            </a:r>
            <a:r>
              <a:rPr lang="en-AU" sz="2800" dirty="0" err="1">
                <a:solidFill>
                  <a:srgbClr val="107947"/>
                </a:solidFill>
                <a:highlight>
                  <a:srgbClr val="FFFFFF"/>
                </a:highlight>
                <a:latin typeface="clarity city"/>
                <a:ea typeface="+mj-ea"/>
                <a:cs typeface="+mj-cs"/>
              </a:rPr>
              <a:t>aggResults</a:t>
            </a:r>
            <a:r>
              <a:rPr lang="en-AU" sz="2800" dirty="0">
                <a:solidFill>
                  <a:srgbClr val="107947"/>
                </a:solidFill>
                <a:highlight>
                  <a:srgbClr val="FFFFFF"/>
                </a:highlight>
                <a:latin typeface="clarity city"/>
                <a:ea typeface="+mj-ea"/>
                <a:cs typeface="+mj-cs"/>
              </a:rPr>
              <a:t>' }</a:t>
            </a:r>
          </a:p>
          <a:p>
            <a:pPr marL="1371600" lvl="3" indent="0">
              <a:buNone/>
            </a:pPr>
            <a:r>
              <a:rPr lang="en-AU" sz="2800" dirty="0">
                <a:solidFill>
                  <a:srgbClr val="107947"/>
                </a:solidFill>
                <a:highlight>
                  <a:srgbClr val="FFFFFF"/>
                </a:highlight>
                <a:latin typeface="clarity city"/>
                <a:ea typeface="+mj-ea"/>
                <a:cs typeface="+mj-cs"/>
              </a:rPr>
              <a:t>])</a:t>
            </a:r>
          </a:p>
          <a:p>
            <a:pPr marL="0" indent="0">
              <a:buNone/>
            </a:pPr>
            <a:r>
              <a:rPr lang="en-AU" sz="3800" dirty="0">
                <a:solidFill>
                  <a:srgbClr val="107947"/>
                </a:solidFill>
                <a:highlight>
                  <a:srgbClr val="FFFFFF"/>
                </a:highlight>
                <a:latin typeface="clarity city"/>
                <a:ea typeface="+mj-ea"/>
                <a:cs typeface="+mj-cs"/>
              </a:rPr>
              <a:t>This create a new collection: </a:t>
            </a:r>
            <a:r>
              <a:rPr lang="en-AU" sz="3800" dirty="0" err="1">
                <a:solidFill>
                  <a:srgbClr val="107947"/>
                </a:solidFill>
                <a:highlight>
                  <a:srgbClr val="FFFFFF"/>
                </a:highlight>
                <a:latin typeface="clarity city"/>
                <a:ea typeface="+mj-ea"/>
                <a:cs typeface="+mj-cs"/>
              </a:rPr>
              <a:t>aggResults</a:t>
            </a:r>
            <a:r>
              <a:rPr lang="en-AU" sz="3800" dirty="0">
                <a:solidFill>
                  <a:srgbClr val="107947"/>
                </a:solidFill>
                <a:highlight>
                  <a:srgbClr val="FFFFFF"/>
                </a:highlight>
                <a:latin typeface="clarity city"/>
                <a:ea typeface="+mj-ea"/>
                <a:cs typeface="+mj-cs"/>
              </a:rPr>
              <a:t>!</a:t>
            </a:r>
          </a:p>
          <a:p>
            <a:pPr marL="0" indent="0">
              <a:buNone/>
            </a:pPr>
            <a:r>
              <a:rPr lang="en-AU" sz="3800" dirty="0" err="1">
                <a:solidFill>
                  <a:srgbClr val="107947"/>
                </a:solidFill>
                <a:highlight>
                  <a:srgbClr val="FFFFFF"/>
                </a:highlight>
                <a:latin typeface="clarity city"/>
                <a:ea typeface="+mj-ea"/>
                <a:cs typeface="+mj-cs"/>
              </a:rPr>
              <a:t>db.aggResults.find</a:t>
            </a:r>
            <a:r>
              <a:rPr lang="en-AU" sz="3800" dirty="0">
                <a:solidFill>
                  <a:srgbClr val="107947"/>
                </a:solidFill>
                <a:highlight>
                  <a:srgbClr val="FFFFFF"/>
                </a:highlight>
                <a:latin typeface="clarity city"/>
                <a:ea typeface="+mj-ea"/>
                <a:cs typeface="+mj-cs"/>
              </a:rPr>
              <a:t>().pretty()</a:t>
            </a:r>
          </a:p>
        </p:txBody>
      </p:sp>
    </p:spTree>
    <p:extLst>
      <p:ext uri="{BB962C8B-B14F-4D97-AF65-F5344CB8AC3E}">
        <p14:creationId xmlns:p14="http://schemas.microsoft.com/office/powerpoint/2010/main" val="244417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29BB-634F-FF14-A4BF-DB582F07FF8F}"/>
              </a:ext>
            </a:extLst>
          </p:cNvPr>
          <p:cNvSpPr>
            <a:spLocks noGrp="1"/>
          </p:cNvSpPr>
          <p:nvPr>
            <p:ph type="title"/>
          </p:nvPr>
        </p:nvSpPr>
        <p:spPr/>
        <p:txBody>
          <a:bodyPr/>
          <a:lstStyle/>
          <a:p>
            <a:r>
              <a:rPr lang="en-AU" b="0" i="0" u="none" strike="noStrike" dirty="0">
                <a:solidFill>
                  <a:srgbClr val="107947"/>
                </a:solidFill>
                <a:effectLst/>
                <a:highlight>
                  <a:srgbClr val="FFFFFF"/>
                </a:highlight>
                <a:latin typeface="clarity city"/>
              </a:rPr>
              <a:t>MongoDB $unwind</a:t>
            </a:r>
            <a:endParaRPr lang="en-AU" dirty="0"/>
          </a:p>
        </p:txBody>
      </p:sp>
      <p:sp>
        <p:nvSpPr>
          <p:cNvPr id="3" name="Content Placeholder 2">
            <a:extLst>
              <a:ext uri="{FF2B5EF4-FFF2-40B4-BE49-F238E27FC236}">
                <a16:creationId xmlns:a16="http://schemas.microsoft.com/office/drawing/2014/main" id="{3BBB2EDC-92B7-57C8-1249-9791E2ADF1D8}"/>
              </a:ext>
            </a:extLst>
          </p:cNvPr>
          <p:cNvSpPr>
            <a:spLocks noGrp="1"/>
          </p:cNvSpPr>
          <p:nvPr>
            <p:ph idx="1"/>
          </p:nvPr>
        </p:nvSpPr>
        <p:spPr/>
        <p:txBody>
          <a:bodyPr/>
          <a:lstStyle/>
          <a:p>
            <a:r>
              <a:rPr lang="en-US" dirty="0"/>
              <a:t>The $unwind stage in MongoDB's aggregation framework is used to deconstruct an array field from the input documents and then output one document for each element of the array. This operation is particularly useful when you want to flatten an array and perform operations on the individual elements as if they were part of separate documents.</a:t>
            </a:r>
          </a:p>
          <a:p>
            <a:r>
              <a:rPr lang="en-US" dirty="0"/>
              <a:t>Hence, where there is an array field within the input documents, you will sometimes need to output the document several times, once for every element of that array.</a:t>
            </a:r>
            <a:endParaRPr lang="en-AU" dirty="0"/>
          </a:p>
        </p:txBody>
      </p:sp>
    </p:spTree>
    <p:extLst>
      <p:ext uri="{BB962C8B-B14F-4D97-AF65-F5344CB8AC3E}">
        <p14:creationId xmlns:p14="http://schemas.microsoft.com/office/powerpoint/2010/main" val="79029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6D2A-F6AF-0014-CBF5-0B9A4D716FA8}"/>
              </a:ext>
            </a:extLst>
          </p:cNvPr>
          <p:cNvSpPr>
            <a:spLocks noGrp="1"/>
          </p:cNvSpPr>
          <p:nvPr>
            <p:ph type="title"/>
          </p:nvPr>
        </p:nvSpPr>
        <p:spPr/>
        <p:txBody>
          <a:bodyPr/>
          <a:lstStyle/>
          <a:p>
            <a:r>
              <a:rPr lang="en-AU" dirty="0"/>
              <a:t>$unwind example:</a:t>
            </a:r>
          </a:p>
        </p:txBody>
      </p:sp>
      <p:sp>
        <p:nvSpPr>
          <p:cNvPr id="3" name="Content Placeholder 2">
            <a:extLst>
              <a:ext uri="{FF2B5EF4-FFF2-40B4-BE49-F238E27FC236}">
                <a16:creationId xmlns:a16="http://schemas.microsoft.com/office/drawing/2014/main" id="{C8DBC2A3-124B-9997-2CC4-28D242CB26A7}"/>
              </a:ext>
            </a:extLst>
          </p:cNvPr>
          <p:cNvSpPr>
            <a:spLocks noGrp="1"/>
          </p:cNvSpPr>
          <p:nvPr>
            <p:ph idx="1"/>
          </p:nvPr>
        </p:nvSpPr>
        <p:spPr/>
        <p:txBody>
          <a:bodyPr>
            <a:normAutofit/>
          </a:bodyPr>
          <a:lstStyle/>
          <a:p>
            <a:pPr marL="1371600" lvl="3" indent="0">
              <a:buNone/>
            </a:pPr>
            <a:r>
              <a:rPr lang="en-AU" sz="4400" dirty="0" err="1">
                <a:solidFill>
                  <a:srgbClr val="107947"/>
                </a:solidFill>
                <a:highlight>
                  <a:srgbClr val="FFFFFF"/>
                </a:highlight>
                <a:latin typeface="clarity city"/>
                <a:ea typeface="+mj-ea"/>
                <a:cs typeface="+mj-cs"/>
              </a:rPr>
              <a:t>db.universities.aggregate</a:t>
            </a:r>
            <a:r>
              <a:rPr lang="en-AU" sz="4400" dirty="0">
                <a:solidFill>
                  <a:srgbClr val="107947"/>
                </a:solidFill>
                <a:highlight>
                  <a:srgbClr val="FFFFFF"/>
                </a:highlight>
                <a:latin typeface="clarity city"/>
                <a:ea typeface="+mj-ea"/>
                <a:cs typeface="+mj-cs"/>
              </a:rPr>
              <a:t>([</a:t>
            </a:r>
          </a:p>
          <a:p>
            <a:pPr marL="1371600" lvl="3" indent="0">
              <a:buNone/>
            </a:pPr>
            <a:r>
              <a:rPr lang="en-AU" sz="4400" dirty="0">
                <a:solidFill>
                  <a:srgbClr val="107947"/>
                </a:solidFill>
                <a:highlight>
                  <a:srgbClr val="FFFFFF"/>
                </a:highlight>
                <a:latin typeface="clarity city"/>
                <a:ea typeface="+mj-ea"/>
                <a:cs typeface="+mj-cs"/>
              </a:rPr>
              <a:t>  { $match : { name : 'USAL' } },</a:t>
            </a:r>
          </a:p>
          <a:p>
            <a:pPr marL="1371600" lvl="3" indent="0">
              <a:buNone/>
            </a:pPr>
            <a:r>
              <a:rPr lang="en-AU" sz="4400" dirty="0">
                <a:solidFill>
                  <a:srgbClr val="107947"/>
                </a:solidFill>
                <a:highlight>
                  <a:srgbClr val="FFFFFF"/>
                </a:highlight>
                <a:latin typeface="clarity city"/>
                <a:ea typeface="+mj-ea"/>
                <a:cs typeface="+mj-cs"/>
              </a:rPr>
              <a:t>  { $unwind : '$students' }</a:t>
            </a:r>
          </a:p>
          <a:p>
            <a:pPr marL="1371600" lvl="3" indent="0">
              <a:buNone/>
            </a:pPr>
            <a:r>
              <a:rPr lang="en-AU" sz="4400" dirty="0">
                <a:solidFill>
                  <a:srgbClr val="107947"/>
                </a:solidFill>
                <a:highlight>
                  <a:srgbClr val="FFFFFF"/>
                </a:highlight>
                <a:latin typeface="clarity city"/>
                <a:ea typeface="+mj-ea"/>
                <a:cs typeface="+mj-cs"/>
              </a:rPr>
              <a:t>]).pretty()</a:t>
            </a:r>
          </a:p>
        </p:txBody>
      </p:sp>
    </p:spTree>
    <p:extLst>
      <p:ext uri="{BB962C8B-B14F-4D97-AF65-F5344CB8AC3E}">
        <p14:creationId xmlns:p14="http://schemas.microsoft.com/office/powerpoint/2010/main" val="4174511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756D-3BCE-5763-7B88-0E6AAA97C49A}"/>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$sort</a:t>
            </a:r>
            <a:endParaRPr lang="en-AU" dirty="0"/>
          </a:p>
        </p:txBody>
      </p:sp>
      <p:sp>
        <p:nvSpPr>
          <p:cNvPr id="3" name="Content Placeholder 2">
            <a:extLst>
              <a:ext uri="{FF2B5EF4-FFF2-40B4-BE49-F238E27FC236}">
                <a16:creationId xmlns:a16="http://schemas.microsoft.com/office/drawing/2014/main" id="{36649FFA-6D38-BE54-D7BA-88E730032641}"/>
              </a:ext>
            </a:extLst>
          </p:cNvPr>
          <p:cNvSpPr>
            <a:spLocks noGrp="1"/>
          </p:cNvSpPr>
          <p:nvPr>
            <p:ph idx="1"/>
          </p:nvPr>
        </p:nvSpPr>
        <p:spPr/>
        <p:txBody>
          <a:bodyPr>
            <a:normAutofit lnSpcReduction="10000"/>
          </a:bodyPr>
          <a:lstStyle/>
          <a:p>
            <a:r>
              <a:rPr lang="en-US" dirty="0"/>
              <a:t>You need the $sort stage to sort your results by the value of a specific field.</a:t>
            </a:r>
          </a:p>
          <a:p>
            <a:r>
              <a:rPr lang="en-US" dirty="0"/>
              <a:t>For example, let’s sort the documents obtained as a result of the $unwind stage by the number of students in descending order.</a:t>
            </a:r>
          </a:p>
          <a:p>
            <a:r>
              <a:rPr lang="en-US" dirty="0"/>
              <a:t>In order to get a lesser output, I am going to project only the year and the number of students:</a:t>
            </a:r>
          </a:p>
          <a:p>
            <a:pPr marL="2286000" lvl="5" indent="0">
              <a:buNone/>
            </a:pPr>
            <a:r>
              <a:rPr lang="en-AU" b="1" dirty="0" err="1">
                <a:solidFill>
                  <a:srgbClr val="00B050"/>
                </a:solidFill>
              </a:rPr>
              <a:t>db.universities.aggregate</a:t>
            </a:r>
            <a:r>
              <a:rPr lang="en-AU" b="1" dirty="0">
                <a:solidFill>
                  <a:srgbClr val="00B050"/>
                </a:solidFill>
              </a:rPr>
              <a:t>([</a:t>
            </a:r>
          </a:p>
          <a:p>
            <a:pPr marL="2286000" lvl="5" indent="0">
              <a:buNone/>
            </a:pPr>
            <a:r>
              <a:rPr lang="en-AU" b="1" dirty="0">
                <a:solidFill>
                  <a:srgbClr val="00B050"/>
                </a:solidFill>
              </a:rPr>
              <a:t>  { $match : { name : 'USAL' } },</a:t>
            </a:r>
          </a:p>
          <a:p>
            <a:pPr marL="2286000" lvl="5" indent="0">
              <a:buNone/>
            </a:pPr>
            <a:r>
              <a:rPr lang="en-AU" b="1" dirty="0">
                <a:solidFill>
                  <a:srgbClr val="00B050"/>
                </a:solidFill>
              </a:rPr>
              <a:t>  { $unwind : '$students' },</a:t>
            </a:r>
          </a:p>
          <a:p>
            <a:pPr marL="2286000" lvl="5" indent="0">
              <a:buNone/>
            </a:pPr>
            <a:r>
              <a:rPr lang="en-AU" b="1" dirty="0">
                <a:solidFill>
                  <a:srgbClr val="00B050"/>
                </a:solidFill>
              </a:rPr>
              <a:t>  { $project : { _id : 0, '</a:t>
            </a:r>
            <a:r>
              <a:rPr lang="en-AU" b="1" dirty="0" err="1">
                <a:solidFill>
                  <a:srgbClr val="00B050"/>
                </a:solidFill>
              </a:rPr>
              <a:t>students.year</a:t>
            </a:r>
            <a:r>
              <a:rPr lang="en-AU" b="1" dirty="0">
                <a:solidFill>
                  <a:srgbClr val="00B050"/>
                </a:solidFill>
              </a:rPr>
              <a:t>' : 1, '</a:t>
            </a:r>
            <a:r>
              <a:rPr lang="en-AU" b="1" dirty="0" err="1">
                <a:solidFill>
                  <a:srgbClr val="00B050"/>
                </a:solidFill>
              </a:rPr>
              <a:t>students.number</a:t>
            </a:r>
            <a:r>
              <a:rPr lang="en-AU" b="1" dirty="0">
                <a:solidFill>
                  <a:srgbClr val="00B050"/>
                </a:solidFill>
              </a:rPr>
              <a:t>' : 1 } },</a:t>
            </a:r>
          </a:p>
          <a:p>
            <a:pPr marL="2286000" lvl="5" indent="0">
              <a:buNone/>
            </a:pPr>
            <a:r>
              <a:rPr lang="en-AU" b="1" dirty="0">
                <a:solidFill>
                  <a:srgbClr val="00B050"/>
                </a:solidFill>
              </a:rPr>
              <a:t>  { $sort : { '</a:t>
            </a:r>
            <a:r>
              <a:rPr lang="en-AU" b="1" dirty="0" err="1">
                <a:solidFill>
                  <a:srgbClr val="00B050"/>
                </a:solidFill>
              </a:rPr>
              <a:t>students.number</a:t>
            </a:r>
            <a:r>
              <a:rPr lang="en-AU" b="1" dirty="0">
                <a:solidFill>
                  <a:srgbClr val="00B050"/>
                </a:solidFill>
              </a:rPr>
              <a:t>' : -1 } }</a:t>
            </a:r>
          </a:p>
          <a:p>
            <a:pPr marL="2286000" lvl="5" indent="0">
              <a:buNone/>
            </a:pPr>
            <a:r>
              <a:rPr lang="en-AU" b="1" dirty="0">
                <a:solidFill>
                  <a:srgbClr val="00B050"/>
                </a:solidFill>
              </a:rPr>
              <a:t>]).pretty()</a:t>
            </a:r>
          </a:p>
        </p:txBody>
      </p:sp>
    </p:spTree>
    <p:extLst>
      <p:ext uri="{BB962C8B-B14F-4D97-AF65-F5344CB8AC3E}">
        <p14:creationId xmlns:p14="http://schemas.microsoft.com/office/powerpoint/2010/main" val="391192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31BD-2914-5F00-5E77-059EFDBE6988}"/>
              </a:ext>
            </a:extLst>
          </p:cNvPr>
          <p:cNvSpPr>
            <a:spLocks noGrp="1"/>
          </p:cNvSpPr>
          <p:nvPr>
            <p:ph type="title"/>
          </p:nvPr>
        </p:nvSpPr>
        <p:spPr>
          <a:xfrm>
            <a:off x="838200" y="365125"/>
            <a:ext cx="10515600" cy="685077"/>
          </a:xfrm>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$limit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62021B27-61E0-D5E1-69CE-00B3CA17A5FE}"/>
              </a:ext>
            </a:extLst>
          </p:cNvPr>
          <p:cNvSpPr>
            <a:spLocks noGrp="1"/>
          </p:cNvSpPr>
          <p:nvPr>
            <p:ph idx="1"/>
          </p:nvPr>
        </p:nvSpPr>
        <p:spPr/>
        <p:txBody>
          <a:bodyPr>
            <a:normAutofit/>
          </a:bodyPr>
          <a:lstStyle/>
          <a:p>
            <a:r>
              <a:rPr lang="en-US" b="0" i="0" dirty="0">
                <a:solidFill>
                  <a:srgbClr val="404040"/>
                </a:solidFill>
                <a:effectLst/>
                <a:highlight>
                  <a:srgbClr val="FFFFFF"/>
                </a:highlight>
                <a:latin typeface="clarity city"/>
              </a:rPr>
              <a:t>What if you are only interested in the first two results of your query? It is as simple as:</a:t>
            </a:r>
          </a:p>
          <a:p>
            <a:pPr marL="1371600" lvl="3" indent="0">
              <a:buNone/>
            </a:pPr>
            <a:r>
              <a:rPr lang="en-AU" sz="2400" b="1" dirty="0" err="1">
                <a:solidFill>
                  <a:srgbClr val="00B050"/>
                </a:solidFill>
              </a:rPr>
              <a:t>db.universities.aggregate</a:t>
            </a:r>
            <a:r>
              <a:rPr lang="en-AU" sz="2400" b="1" dirty="0">
                <a:solidFill>
                  <a:srgbClr val="00B050"/>
                </a:solidFill>
              </a:rPr>
              <a:t>([</a:t>
            </a:r>
          </a:p>
          <a:p>
            <a:pPr marL="1371600" lvl="3" indent="0">
              <a:buNone/>
            </a:pPr>
            <a:r>
              <a:rPr lang="en-AU" sz="2400" b="1" dirty="0">
                <a:solidFill>
                  <a:srgbClr val="00B050"/>
                </a:solidFill>
              </a:rPr>
              <a:t>  { $match : { name : 'USAL' } },</a:t>
            </a:r>
          </a:p>
          <a:p>
            <a:pPr marL="1371600" lvl="3" indent="0">
              <a:buNone/>
            </a:pPr>
            <a:r>
              <a:rPr lang="en-AU" sz="2400" b="1" dirty="0">
                <a:solidFill>
                  <a:srgbClr val="00B050"/>
                </a:solidFill>
              </a:rPr>
              <a:t>  { $unwind : '$students' },</a:t>
            </a:r>
          </a:p>
          <a:p>
            <a:pPr marL="1371600" lvl="3" indent="0">
              <a:buNone/>
            </a:pPr>
            <a:r>
              <a:rPr lang="en-AU" sz="2400" b="1" dirty="0">
                <a:solidFill>
                  <a:srgbClr val="00B050"/>
                </a:solidFill>
              </a:rPr>
              <a:t>  { $project : { _id : 0, '</a:t>
            </a:r>
            <a:r>
              <a:rPr lang="en-AU" sz="2400" b="1" dirty="0" err="1">
                <a:solidFill>
                  <a:srgbClr val="00B050"/>
                </a:solidFill>
              </a:rPr>
              <a:t>students.year</a:t>
            </a:r>
            <a:r>
              <a:rPr lang="en-AU" sz="2400" b="1" dirty="0">
                <a:solidFill>
                  <a:srgbClr val="00B050"/>
                </a:solidFill>
              </a:rPr>
              <a:t>' : 1, '</a:t>
            </a:r>
            <a:r>
              <a:rPr lang="en-AU" sz="2400" b="1" dirty="0" err="1">
                <a:solidFill>
                  <a:srgbClr val="00B050"/>
                </a:solidFill>
              </a:rPr>
              <a:t>students.number</a:t>
            </a:r>
            <a:r>
              <a:rPr lang="en-AU" sz="2400" b="1" dirty="0">
                <a:solidFill>
                  <a:srgbClr val="00B050"/>
                </a:solidFill>
              </a:rPr>
              <a:t>' : 1 } },</a:t>
            </a:r>
          </a:p>
          <a:p>
            <a:pPr marL="1371600" lvl="3" indent="0">
              <a:buNone/>
            </a:pPr>
            <a:r>
              <a:rPr lang="en-AU" sz="2400" b="1" dirty="0">
                <a:solidFill>
                  <a:srgbClr val="00B050"/>
                </a:solidFill>
              </a:rPr>
              <a:t>  { $sort : { '</a:t>
            </a:r>
            <a:r>
              <a:rPr lang="en-AU" sz="2400" b="1" dirty="0" err="1">
                <a:solidFill>
                  <a:srgbClr val="00B050"/>
                </a:solidFill>
              </a:rPr>
              <a:t>students.number</a:t>
            </a:r>
            <a:r>
              <a:rPr lang="en-AU" sz="2400" b="1" dirty="0">
                <a:solidFill>
                  <a:srgbClr val="00B050"/>
                </a:solidFill>
              </a:rPr>
              <a:t>' : -1 } },</a:t>
            </a:r>
          </a:p>
          <a:p>
            <a:pPr marL="1371600" lvl="3" indent="0">
              <a:buNone/>
            </a:pPr>
            <a:r>
              <a:rPr lang="en-AU" sz="2400" b="1" dirty="0">
                <a:solidFill>
                  <a:srgbClr val="00B050"/>
                </a:solidFill>
              </a:rPr>
              <a:t>  { $limit : 2 }</a:t>
            </a:r>
          </a:p>
          <a:p>
            <a:pPr marL="1371600" lvl="3" indent="0">
              <a:buNone/>
            </a:pPr>
            <a:r>
              <a:rPr lang="en-AU" sz="2400" b="1" dirty="0">
                <a:solidFill>
                  <a:srgbClr val="00B050"/>
                </a:solidFill>
              </a:rPr>
              <a:t>]).pretty()</a:t>
            </a:r>
          </a:p>
        </p:txBody>
      </p:sp>
    </p:spTree>
    <p:extLst>
      <p:ext uri="{BB962C8B-B14F-4D97-AF65-F5344CB8AC3E}">
        <p14:creationId xmlns:p14="http://schemas.microsoft.com/office/powerpoint/2010/main" val="180771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340E-D0B0-FB51-B1FC-FEC1E4783216}"/>
              </a:ext>
            </a:extLst>
          </p:cNvPr>
          <p:cNvSpPr>
            <a:spLocks noGrp="1"/>
          </p:cNvSpPr>
          <p:nvPr>
            <p:ph type="title"/>
          </p:nvPr>
        </p:nvSpPr>
        <p:spPr/>
        <p:txBody>
          <a:bodyPr/>
          <a:lstStyle/>
          <a:p>
            <a:r>
              <a:rPr lang="en-AU" b="0" i="0" u="none" strike="noStrike" dirty="0" err="1">
                <a:solidFill>
                  <a:srgbClr val="107947"/>
                </a:solidFill>
                <a:effectLst/>
                <a:highlight>
                  <a:srgbClr val="FFFFFF"/>
                </a:highlight>
                <a:latin typeface="clarity city"/>
                <a:hlinkClick r:id="rId2"/>
              </a:rPr>
              <a:t>Mongodb</a:t>
            </a:r>
            <a:r>
              <a:rPr lang="en-AU" b="0" i="0" u="none" strike="noStrike" dirty="0">
                <a:solidFill>
                  <a:srgbClr val="107947"/>
                </a:solidFill>
                <a:effectLst/>
                <a:highlight>
                  <a:srgbClr val="FFFFFF"/>
                </a:highlight>
                <a:latin typeface="clarity city"/>
                <a:hlinkClick r:id="rId2"/>
              </a:rPr>
              <a:t> $</a:t>
            </a:r>
            <a:r>
              <a:rPr lang="en-AU" b="0" i="0" u="none" strike="noStrike" dirty="0" err="1">
                <a:solidFill>
                  <a:srgbClr val="107947"/>
                </a:solidFill>
                <a:effectLst/>
                <a:highlight>
                  <a:srgbClr val="FFFFFF"/>
                </a:highlight>
                <a:latin typeface="clarity city"/>
                <a:hlinkClick r:id="rId2"/>
              </a:rPr>
              <a:t>addFields</a:t>
            </a:r>
            <a:endParaRPr lang="en-AU" dirty="0"/>
          </a:p>
        </p:txBody>
      </p:sp>
      <p:sp>
        <p:nvSpPr>
          <p:cNvPr id="3" name="Content Placeholder 2">
            <a:extLst>
              <a:ext uri="{FF2B5EF4-FFF2-40B4-BE49-F238E27FC236}">
                <a16:creationId xmlns:a16="http://schemas.microsoft.com/office/drawing/2014/main" id="{38688D02-8294-978B-0F23-D91AE81C7281}"/>
              </a:ext>
            </a:extLst>
          </p:cNvPr>
          <p:cNvSpPr>
            <a:spLocks noGrp="1"/>
          </p:cNvSpPr>
          <p:nvPr>
            <p:ph idx="1"/>
          </p:nvPr>
        </p:nvSpPr>
        <p:spPr/>
        <p:txBody>
          <a:bodyPr/>
          <a:lstStyle/>
          <a:p>
            <a:r>
              <a:rPr lang="en-US" b="0" i="0" dirty="0">
                <a:solidFill>
                  <a:srgbClr val="404040"/>
                </a:solidFill>
                <a:effectLst/>
                <a:highlight>
                  <a:srgbClr val="FFFFFF"/>
                </a:highlight>
                <a:latin typeface="clarity city"/>
              </a:rPr>
              <a:t>It is possible that you need to make some changes to your output in the way of new fields. In this example, we want to add the year of the foundation of the university:</a:t>
            </a:r>
          </a:p>
          <a:p>
            <a:pPr marL="1828800" lvl="4" indent="0">
              <a:buNone/>
            </a:pPr>
            <a:r>
              <a:rPr lang="en-AU" sz="3200" dirty="0" err="1">
                <a:solidFill>
                  <a:srgbClr val="00B050"/>
                </a:solidFill>
              </a:rPr>
              <a:t>db.universities.aggregate</a:t>
            </a:r>
            <a:r>
              <a:rPr lang="en-AU" sz="3200" dirty="0">
                <a:solidFill>
                  <a:srgbClr val="00B050"/>
                </a:solidFill>
              </a:rPr>
              <a:t>([</a:t>
            </a:r>
          </a:p>
          <a:p>
            <a:pPr marL="1828800" lvl="4" indent="0">
              <a:buNone/>
            </a:pPr>
            <a:r>
              <a:rPr lang="en-AU" sz="3200" dirty="0">
                <a:solidFill>
                  <a:srgbClr val="00B050"/>
                </a:solidFill>
              </a:rPr>
              <a:t>  { $match : { name : 'USAL' } },</a:t>
            </a:r>
          </a:p>
          <a:p>
            <a:pPr marL="1828800" lvl="4" indent="0">
              <a:buNone/>
            </a:pPr>
            <a:r>
              <a:rPr lang="en-AU" sz="3200" dirty="0">
                <a:solidFill>
                  <a:srgbClr val="00B050"/>
                </a:solidFill>
              </a:rPr>
              <a:t>  { $</a:t>
            </a:r>
            <a:r>
              <a:rPr lang="en-AU" sz="3200" dirty="0" err="1">
                <a:solidFill>
                  <a:srgbClr val="00B050"/>
                </a:solidFill>
              </a:rPr>
              <a:t>addFields</a:t>
            </a:r>
            <a:r>
              <a:rPr lang="en-AU" sz="3200" dirty="0">
                <a:solidFill>
                  <a:srgbClr val="00B050"/>
                </a:solidFill>
              </a:rPr>
              <a:t> : { </a:t>
            </a:r>
            <a:r>
              <a:rPr lang="en-AU" sz="3200" dirty="0" err="1">
                <a:solidFill>
                  <a:srgbClr val="00B050"/>
                </a:solidFill>
              </a:rPr>
              <a:t>foundation_year</a:t>
            </a:r>
            <a:r>
              <a:rPr lang="en-AU" sz="3200" dirty="0">
                <a:solidFill>
                  <a:srgbClr val="00B050"/>
                </a:solidFill>
              </a:rPr>
              <a:t> : 1218 } }</a:t>
            </a:r>
          </a:p>
          <a:p>
            <a:pPr marL="1828800" lvl="4" indent="0">
              <a:buNone/>
            </a:pPr>
            <a:r>
              <a:rPr lang="en-AU" sz="3200" dirty="0">
                <a:solidFill>
                  <a:srgbClr val="00B050"/>
                </a:solidFill>
              </a:rPr>
              <a:t>]).pretty()</a:t>
            </a:r>
          </a:p>
        </p:txBody>
      </p:sp>
    </p:spTree>
    <p:extLst>
      <p:ext uri="{BB962C8B-B14F-4D97-AF65-F5344CB8AC3E}">
        <p14:creationId xmlns:p14="http://schemas.microsoft.com/office/powerpoint/2010/main" val="182273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2E42-81BD-82CD-448F-25F7EB41DB93}"/>
              </a:ext>
            </a:extLst>
          </p:cNvPr>
          <p:cNvSpPr>
            <a:spLocks noGrp="1"/>
          </p:cNvSpPr>
          <p:nvPr>
            <p:ph type="title"/>
          </p:nvPr>
        </p:nvSpPr>
        <p:spPr/>
        <p:txBody>
          <a:bodyPr>
            <a:normAutofit fontScale="90000"/>
          </a:bodyPr>
          <a:lstStyle/>
          <a:p>
            <a:br>
              <a:rPr lang="en-AU" b="0" i="0" u="none" strike="noStrike" dirty="0">
                <a:solidFill>
                  <a:srgbClr val="107947"/>
                </a:solidFill>
                <a:effectLst/>
                <a:highlight>
                  <a:srgbClr val="FFFFFF"/>
                </a:highlight>
                <a:latin typeface="clarity city"/>
              </a:rPr>
            </a:br>
            <a:r>
              <a:rPr lang="en-AU" b="0" i="0" u="none" strike="noStrike" dirty="0">
                <a:solidFill>
                  <a:srgbClr val="107947"/>
                </a:solidFill>
                <a:effectLst/>
                <a:highlight>
                  <a:srgbClr val="FFFFFF"/>
                </a:highlight>
                <a:latin typeface="clarity city"/>
              </a:rPr>
              <a:t>MongoDB $count</a:t>
            </a:r>
            <a:br>
              <a:rPr lang="en-AU"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89B91A13-562F-BC66-7316-2F08CC82B3FD}"/>
              </a:ext>
            </a:extLst>
          </p:cNvPr>
          <p:cNvSpPr>
            <a:spLocks noGrp="1"/>
          </p:cNvSpPr>
          <p:nvPr>
            <p:ph idx="1"/>
          </p:nvPr>
        </p:nvSpPr>
        <p:spPr>
          <a:xfrm>
            <a:off x="838200" y="1690688"/>
            <a:ext cx="10515600" cy="4351338"/>
          </a:xfrm>
        </p:spPr>
        <p:txBody>
          <a:bodyPr/>
          <a:lstStyle/>
          <a:p>
            <a:r>
              <a:rPr lang="en-US" dirty="0"/>
              <a:t>The $count stage provides an easy way to check the number of documents obtained in the output of the previous stages of the pipeline:</a:t>
            </a:r>
            <a:endParaRPr lang="en-US" sz="4400" dirty="0"/>
          </a:p>
          <a:p>
            <a:pPr marL="2286000" lvl="5" indent="0">
              <a:buNone/>
            </a:pPr>
            <a:r>
              <a:rPr lang="en-US" sz="3200" dirty="0" err="1">
                <a:solidFill>
                  <a:srgbClr val="00B050"/>
                </a:solidFill>
              </a:rPr>
              <a:t>db.universities.aggregate</a:t>
            </a:r>
            <a:r>
              <a:rPr lang="en-US" sz="3200" dirty="0">
                <a:solidFill>
                  <a:srgbClr val="00B050"/>
                </a:solidFill>
              </a:rPr>
              <a:t>([</a:t>
            </a:r>
          </a:p>
          <a:p>
            <a:pPr marL="2286000" lvl="5" indent="0">
              <a:buNone/>
            </a:pPr>
            <a:r>
              <a:rPr lang="en-US" sz="3200" dirty="0">
                <a:solidFill>
                  <a:srgbClr val="00B050"/>
                </a:solidFill>
              </a:rPr>
              <a:t>  { $unwind : '$students' },</a:t>
            </a:r>
          </a:p>
          <a:p>
            <a:pPr marL="2286000" lvl="5" indent="0">
              <a:buNone/>
            </a:pPr>
            <a:r>
              <a:rPr lang="en-US" sz="3200" dirty="0">
                <a:solidFill>
                  <a:srgbClr val="00B050"/>
                </a:solidFill>
              </a:rPr>
              <a:t>  { $count : '</a:t>
            </a:r>
            <a:r>
              <a:rPr lang="en-US" sz="3200" dirty="0" err="1">
                <a:solidFill>
                  <a:srgbClr val="00B050"/>
                </a:solidFill>
              </a:rPr>
              <a:t>total_documents</a:t>
            </a:r>
            <a:r>
              <a:rPr lang="en-US" sz="3200" dirty="0">
                <a:solidFill>
                  <a:srgbClr val="00B050"/>
                </a:solidFill>
              </a:rPr>
              <a:t>' }</a:t>
            </a:r>
          </a:p>
          <a:p>
            <a:pPr marL="2286000" lvl="5" indent="0">
              <a:buNone/>
            </a:pPr>
            <a:r>
              <a:rPr lang="en-US" sz="3200" dirty="0">
                <a:solidFill>
                  <a:srgbClr val="00B050"/>
                </a:solidFill>
              </a:rPr>
              <a:t>]).pretty()</a:t>
            </a:r>
          </a:p>
          <a:p>
            <a:endParaRPr lang="en-US" dirty="0"/>
          </a:p>
          <a:p>
            <a:endParaRPr lang="en-US" dirty="0"/>
          </a:p>
          <a:p>
            <a:endParaRPr lang="en-AU" dirty="0"/>
          </a:p>
        </p:txBody>
      </p:sp>
    </p:spTree>
    <p:extLst>
      <p:ext uri="{BB962C8B-B14F-4D97-AF65-F5344CB8AC3E}">
        <p14:creationId xmlns:p14="http://schemas.microsoft.com/office/powerpoint/2010/main" val="194225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877A-ECCC-D44D-4E0F-55B683CD2DA2}"/>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$lookup</a:t>
            </a:r>
            <a:endParaRPr lang="en-AU" dirty="0"/>
          </a:p>
        </p:txBody>
      </p:sp>
      <p:sp>
        <p:nvSpPr>
          <p:cNvPr id="3" name="Content Placeholder 2">
            <a:extLst>
              <a:ext uri="{FF2B5EF4-FFF2-40B4-BE49-F238E27FC236}">
                <a16:creationId xmlns:a16="http://schemas.microsoft.com/office/drawing/2014/main" id="{08FFBC19-F9E0-F23C-25DF-B28DD980D91C}"/>
              </a:ext>
            </a:extLst>
          </p:cNvPr>
          <p:cNvSpPr>
            <a:spLocks noGrp="1"/>
          </p:cNvSpPr>
          <p:nvPr>
            <p:ph idx="1"/>
          </p:nvPr>
        </p:nvSpPr>
        <p:spPr/>
        <p:txBody>
          <a:bodyPr>
            <a:normAutofit lnSpcReduction="10000"/>
          </a:bodyPr>
          <a:lstStyle/>
          <a:p>
            <a:r>
              <a:rPr lang="en-US" dirty="0"/>
              <a:t>Using the $lookup, here is an aggregate query that merges fields from two collections:</a:t>
            </a:r>
          </a:p>
          <a:p>
            <a:pPr marL="2286000" lvl="5" indent="0">
              <a:buNone/>
            </a:pPr>
            <a:r>
              <a:rPr lang="en-AU" sz="2400" b="1" dirty="0" err="1">
                <a:solidFill>
                  <a:srgbClr val="00B050"/>
                </a:solidFill>
              </a:rPr>
              <a:t>db.universities.aggregate</a:t>
            </a:r>
            <a:r>
              <a:rPr lang="en-AU" sz="2400" b="1" dirty="0">
                <a:solidFill>
                  <a:srgbClr val="00B050"/>
                </a:solidFill>
              </a:rPr>
              <a:t>([</a:t>
            </a:r>
          </a:p>
          <a:p>
            <a:pPr marL="2286000" lvl="5" indent="0">
              <a:buNone/>
            </a:pPr>
            <a:r>
              <a:rPr lang="en-AU" sz="2400" b="1" dirty="0">
                <a:solidFill>
                  <a:srgbClr val="00B050"/>
                </a:solidFill>
              </a:rPr>
              <a:t>  { $match : { name : 'USAL' } },</a:t>
            </a:r>
          </a:p>
          <a:p>
            <a:pPr marL="2286000" lvl="5" indent="0">
              <a:buNone/>
            </a:pPr>
            <a:r>
              <a:rPr lang="en-AU" sz="2400" b="1" dirty="0">
                <a:solidFill>
                  <a:srgbClr val="00B050"/>
                </a:solidFill>
              </a:rPr>
              <a:t>  { $project : { _id : 0, name : 1 } },</a:t>
            </a:r>
          </a:p>
          <a:p>
            <a:pPr marL="2286000" lvl="5" indent="0">
              <a:buNone/>
            </a:pPr>
            <a:r>
              <a:rPr lang="en-AU" sz="2400" b="1" dirty="0">
                <a:solidFill>
                  <a:srgbClr val="00B050"/>
                </a:solidFill>
              </a:rPr>
              <a:t>  { $lookup : {</a:t>
            </a:r>
          </a:p>
          <a:p>
            <a:pPr marL="2286000" lvl="5" indent="0">
              <a:buNone/>
            </a:pPr>
            <a:r>
              <a:rPr lang="en-AU" sz="2400" b="1" dirty="0">
                <a:solidFill>
                  <a:srgbClr val="00B050"/>
                </a:solidFill>
              </a:rPr>
              <a:t>      from : 'courses',</a:t>
            </a:r>
          </a:p>
          <a:p>
            <a:pPr marL="2286000" lvl="5" indent="0">
              <a:buNone/>
            </a:pPr>
            <a:r>
              <a:rPr lang="en-AU" sz="2400" b="1" dirty="0">
                <a:solidFill>
                  <a:srgbClr val="00B050"/>
                </a:solidFill>
              </a:rPr>
              <a:t>      </a:t>
            </a:r>
            <a:r>
              <a:rPr lang="en-AU" sz="2400" b="1" dirty="0" err="1">
                <a:solidFill>
                  <a:srgbClr val="00B050"/>
                </a:solidFill>
              </a:rPr>
              <a:t>localField</a:t>
            </a:r>
            <a:r>
              <a:rPr lang="en-AU" sz="2400" b="1" dirty="0">
                <a:solidFill>
                  <a:srgbClr val="00B050"/>
                </a:solidFill>
              </a:rPr>
              <a:t> : 'name',</a:t>
            </a:r>
          </a:p>
          <a:p>
            <a:pPr marL="2286000" lvl="5" indent="0">
              <a:buNone/>
            </a:pPr>
            <a:r>
              <a:rPr lang="en-AU" sz="2400" b="1" dirty="0">
                <a:solidFill>
                  <a:srgbClr val="00B050"/>
                </a:solidFill>
              </a:rPr>
              <a:t>      </a:t>
            </a:r>
            <a:r>
              <a:rPr lang="en-AU" sz="2400" b="1" dirty="0" err="1">
                <a:solidFill>
                  <a:srgbClr val="00B050"/>
                </a:solidFill>
              </a:rPr>
              <a:t>foreignField</a:t>
            </a:r>
            <a:r>
              <a:rPr lang="en-AU" sz="2400" b="1" dirty="0">
                <a:solidFill>
                  <a:srgbClr val="00B050"/>
                </a:solidFill>
              </a:rPr>
              <a:t> : 'university',</a:t>
            </a:r>
          </a:p>
          <a:p>
            <a:pPr marL="2286000" lvl="5" indent="0">
              <a:buNone/>
            </a:pPr>
            <a:r>
              <a:rPr lang="en-AU" sz="2400" b="1" dirty="0">
                <a:solidFill>
                  <a:srgbClr val="00B050"/>
                </a:solidFill>
              </a:rPr>
              <a:t>      as : 'courses'</a:t>
            </a:r>
          </a:p>
          <a:p>
            <a:pPr marL="2286000" lvl="5" indent="0">
              <a:buNone/>
            </a:pPr>
            <a:r>
              <a:rPr lang="en-AU" sz="2400" b="1" dirty="0">
                <a:solidFill>
                  <a:srgbClr val="00B050"/>
                </a:solidFill>
              </a:rPr>
              <a:t>  } }</a:t>
            </a:r>
          </a:p>
          <a:p>
            <a:pPr marL="2286000" lvl="5" indent="0">
              <a:buNone/>
            </a:pPr>
            <a:r>
              <a:rPr lang="en-AU" sz="2400" b="1" dirty="0">
                <a:solidFill>
                  <a:srgbClr val="00B050"/>
                </a:solidFill>
              </a:rPr>
              <a:t>]).pretty()</a:t>
            </a:r>
          </a:p>
        </p:txBody>
      </p:sp>
    </p:spTree>
    <p:extLst>
      <p:ext uri="{BB962C8B-B14F-4D97-AF65-F5344CB8AC3E}">
        <p14:creationId xmlns:p14="http://schemas.microsoft.com/office/powerpoint/2010/main" val="112722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09C7-56B2-CF3D-F90C-72925AAD845D}"/>
              </a:ext>
            </a:extLst>
          </p:cNvPr>
          <p:cNvSpPr>
            <a:spLocks noGrp="1"/>
          </p:cNvSpPr>
          <p:nvPr>
            <p:ph type="title"/>
          </p:nvPr>
        </p:nvSpPr>
        <p:spPr/>
        <p:txBody>
          <a:bodyPr>
            <a:normAutofit fontScale="90000"/>
          </a:bodyPr>
          <a:lstStyle/>
          <a:p>
            <a:br>
              <a:rPr lang="en-US" b="0" i="0" u="none" strike="noStrike" dirty="0">
                <a:solidFill>
                  <a:srgbClr val="17AF66"/>
                </a:solidFill>
                <a:effectLst/>
                <a:highlight>
                  <a:srgbClr val="FFFFFF"/>
                </a:highlight>
                <a:latin typeface="clarity city"/>
                <a:hlinkClick r:id="rId2"/>
              </a:rPr>
            </a:br>
            <a:r>
              <a:rPr lang="en-US" b="0" i="0" u="none" strike="noStrike" dirty="0">
                <a:solidFill>
                  <a:srgbClr val="17AF66"/>
                </a:solidFill>
                <a:effectLst/>
                <a:highlight>
                  <a:srgbClr val="FFFFFF"/>
                </a:highlight>
                <a:latin typeface="clarity city"/>
              </a:rPr>
              <a:t>What is Aggregation in </a:t>
            </a:r>
            <a:r>
              <a:rPr lang="en-US" dirty="0">
                <a:solidFill>
                  <a:srgbClr val="17AF66"/>
                </a:solidFill>
                <a:highlight>
                  <a:srgbClr val="FFFFFF"/>
                </a:highlight>
                <a:latin typeface="clarity city"/>
              </a:rPr>
              <a:t>MongoDB</a:t>
            </a:r>
            <a:r>
              <a:rPr lang="en-US" dirty="0">
                <a:solidFill>
                  <a:srgbClr val="17AF66"/>
                </a:solidFill>
                <a:highlight>
                  <a:srgbClr val="FFFFFF"/>
                </a:highlight>
                <a:latin typeface="clarity city"/>
                <a:hlinkClick r:id="rId2">
                  <a:extLst>
                    <a:ext uri="{A12FA001-AC4F-418D-AE19-62706E023703}">
                      <ahyp:hlinkClr xmlns:ahyp="http://schemas.microsoft.com/office/drawing/2018/hyperlinkcolor" val="tx"/>
                    </a:ext>
                  </a:extLst>
                </a:hlinkClick>
              </a:rPr>
              <a:t>?</a:t>
            </a:r>
            <a:br>
              <a:rPr lang="en-US" b="0" i="0" dirty="0">
                <a:solidFill>
                  <a:srgbClr val="2C2C2C"/>
                </a:solidFill>
                <a:effectLst/>
                <a:highlight>
                  <a:srgbClr val="FFFFFF"/>
                </a:highlight>
                <a:latin typeface="clarity city"/>
              </a:rPr>
            </a:br>
            <a:endParaRPr lang="en-AU" dirty="0"/>
          </a:p>
        </p:txBody>
      </p:sp>
      <p:sp>
        <p:nvSpPr>
          <p:cNvPr id="3" name="Content Placeholder 2">
            <a:extLst>
              <a:ext uri="{FF2B5EF4-FFF2-40B4-BE49-F238E27FC236}">
                <a16:creationId xmlns:a16="http://schemas.microsoft.com/office/drawing/2014/main" id="{0D6E1959-A9DD-72B6-E57E-BD3DF7EC146C}"/>
              </a:ext>
            </a:extLst>
          </p:cNvPr>
          <p:cNvSpPr>
            <a:spLocks noGrp="1"/>
          </p:cNvSpPr>
          <p:nvPr>
            <p:ph idx="1"/>
          </p:nvPr>
        </p:nvSpPr>
        <p:spPr/>
        <p:txBody>
          <a:bodyPr>
            <a:normAutofit fontScale="92500"/>
          </a:bodyPr>
          <a:lstStyle/>
          <a:p>
            <a:r>
              <a:rPr lang="en-US" b="1" i="0" dirty="0">
                <a:solidFill>
                  <a:srgbClr val="404040"/>
                </a:solidFill>
                <a:effectLst/>
                <a:highlight>
                  <a:srgbClr val="FFFFFF"/>
                </a:highlight>
                <a:latin typeface="clarity city"/>
              </a:rPr>
              <a:t>Aggregation</a:t>
            </a:r>
            <a:r>
              <a:rPr lang="en-US" b="0" i="0" dirty="0">
                <a:solidFill>
                  <a:srgbClr val="404040"/>
                </a:solidFill>
                <a:effectLst/>
                <a:highlight>
                  <a:srgbClr val="FFFFFF"/>
                </a:highlight>
                <a:latin typeface="clarity city"/>
              </a:rPr>
              <a:t> is a way of processing a large number of documents in a collection by means of passing them through different stages. The stages make up what is known as a pipeline. The stages in a pipeline can filter, sort, group, reshape and modify documents that pass through the pipeline.</a:t>
            </a:r>
          </a:p>
          <a:p>
            <a:r>
              <a:rPr lang="en-US" b="0" i="0" dirty="0">
                <a:solidFill>
                  <a:srgbClr val="404040"/>
                </a:solidFill>
                <a:effectLst/>
                <a:highlight>
                  <a:srgbClr val="FFFFFF"/>
                </a:highlight>
                <a:latin typeface="clarity city"/>
              </a:rPr>
              <a:t>One of the most common use cases of Aggregation is to calculate aggregate values for groups of documents. This is </a:t>
            </a:r>
            <a:r>
              <a:rPr lang="en-US" b="1" i="0" dirty="0">
                <a:solidFill>
                  <a:srgbClr val="404040"/>
                </a:solidFill>
                <a:effectLst/>
                <a:highlight>
                  <a:srgbClr val="FFFFFF"/>
                </a:highlight>
                <a:latin typeface="clarity city"/>
              </a:rPr>
              <a:t>similar to the basic aggregation available in SQL with the GROUP BY clause and COUNT, SUM and AVG functions</a:t>
            </a:r>
            <a:r>
              <a:rPr lang="en-US" b="0" i="0" dirty="0">
                <a:solidFill>
                  <a:srgbClr val="404040"/>
                </a:solidFill>
                <a:effectLst/>
                <a:highlight>
                  <a:srgbClr val="FFFFFF"/>
                </a:highlight>
                <a:latin typeface="clarity city"/>
              </a:rPr>
              <a:t>. </a:t>
            </a:r>
          </a:p>
          <a:p>
            <a:r>
              <a:rPr lang="en-US" b="0" i="0" dirty="0">
                <a:solidFill>
                  <a:srgbClr val="404040"/>
                </a:solidFill>
                <a:effectLst/>
                <a:highlight>
                  <a:srgbClr val="FFFFFF"/>
                </a:highlight>
                <a:latin typeface="clarity city"/>
              </a:rPr>
              <a:t>MongoDB Aggregation goes further though and can also perform relational-like joins, reshape documents, create new and update existing collections, and so on. </a:t>
            </a:r>
            <a:endParaRPr lang="en-AU" dirty="0"/>
          </a:p>
        </p:txBody>
      </p:sp>
    </p:spTree>
    <p:extLst>
      <p:ext uri="{BB962C8B-B14F-4D97-AF65-F5344CB8AC3E}">
        <p14:creationId xmlns:p14="http://schemas.microsoft.com/office/powerpoint/2010/main" val="302352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1F86-9C49-AFAA-7DAF-AC0D446B9194}"/>
              </a:ext>
            </a:extLst>
          </p:cNvPr>
          <p:cNvSpPr>
            <a:spLocks noGrp="1"/>
          </p:cNvSpPr>
          <p:nvPr>
            <p:ph type="title"/>
          </p:nvPr>
        </p:nvSpPr>
        <p:spPr>
          <a:xfrm>
            <a:off x="838200" y="365126"/>
            <a:ext cx="10515600" cy="739398"/>
          </a:xfrm>
        </p:spPr>
        <p:txBody>
          <a:bodyPr>
            <a:normAutofit fontScale="90000"/>
          </a:bodyPr>
          <a:lstStyle/>
          <a:p>
            <a:br>
              <a:rPr lang="en-US" b="0" i="0" u="none" strike="noStrike" dirty="0">
                <a:solidFill>
                  <a:srgbClr val="107947"/>
                </a:solidFill>
                <a:effectLst/>
                <a:highlight>
                  <a:srgbClr val="FFFFFF"/>
                </a:highlight>
                <a:latin typeface="clarity city"/>
                <a:hlinkClick r:id="rId2"/>
              </a:rPr>
            </a:br>
            <a:r>
              <a:rPr lang="en-US" sz="4000" b="0" i="0" u="none" strike="noStrike" dirty="0">
                <a:solidFill>
                  <a:srgbClr val="107947"/>
                </a:solidFill>
                <a:effectLst/>
                <a:highlight>
                  <a:srgbClr val="FFFFFF"/>
                </a:highlight>
                <a:latin typeface="clarity city"/>
              </a:rPr>
              <a:t>How does the MongoDB aggregation pipeline work?</a:t>
            </a:r>
            <a:br>
              <a:rPr lang="en-US" b="0" i="0" dirty="0">
                <a:solidFill>
                  <a:srgbClr val="2C2C2C"/>
                </a:solidFill>
                <a:effectLst/>
                <a:highlight>
                  <a:srgbClr val="FFFFFF"/>
                </a:highlight>
                <a:latin typeface="clarity city"/>
              </a:rPr>
            </a:br>
            <a:endParaRPr lang="en-AU" dirty="0"/>
          </a:p>
        </p:txBody>
      </p:sp>
      <p:pic>
        <p:nvPicPr>
          <p:cNvPr id="5" name="Content Placeholder 4">
            <a:extLst>
              <a:ext uri="{FF2B5EF4-FFF2-40B4-BE49-F238E27FC236}">
                <a16:creationId xmlns:a16="http://schemas.microsoft.com/office/drawing/2014/main" id="{3967C9D4-18DC-0B3F-5E4B-6A06E8DF2507}"/>
              </a:ext>
            </a:extLst>
          </p:cNvPr>
          <p:cNvPicPr>
            <a:picLocks noGrp="1" noChangeAspect="1"/>
          </p:cNvPicPr>
          <p:nvPr>
            <p:ph idx="1"/>
          </p:nvPr>
        </p:nvPicPr>
        <p:blipFill>
          <a:blip r:embed="rId3"/>
          <a:stretch>
            <a:fillRect/>
          </a:stretch>
        </p:blipFill>
        <p:spPr>
          <a:xfrm>
            <a:off x="1186259" y="975404"/>
            <a:ext cx="7163800" cy="2257740"/>
          </a:xfrm>
        </p:spPr>
      </p:pic>
      <p:sp>
        <p:nvSpPr>
          <p:cNvPr id="8" name="TextBox 7">
            <a:extLst>
              <a:ext uri="{FF2B5EF4-FFF2-40B4-BE49-F238E27FC236}">
                <a16:creationId xmlns:a16="http://schemas.microsoft.com/office/drawing/2014/main" id="{0F92B1BD-3797-1CC9-77A8-B6BB73C2EB19}"/>
              </a:ext>
            </a:extLst>
          </p:cNvPr>
          <p:cNvSpPr txBox="1"/>
          <p:nvPr/>
        </p:nvSpPr>
        <p:spPr>
          <a:xfrm>
            <a:off x="1186259" y="3296519"/>
            <a:ext cx="10515600" cy="3970318"/>
          </a:xfrm>
          <a:prstGeom prst="rect">
            <a:avLst/>
          </a:prstGeom>
          <a:noFill/>
        </p:spPr>
        <p:txBody>
          <a:bodyPr wrap="square">
            <a:spAutoFit/>
          </a:bodyPr>
          <a:lstStyle/>
          <a:p>
            <a:r>
              <a:rPr lang="en-AU" dirty="0"/>
              <a:t>$match stage – filters those documents we need to work with, those that fit our needs</a:t>
            </a:r>
          </a:p>
          <a:p>
            <a:r>
              <a:rPr lang="en-AU" dirty="0"/>
              <a:t>$group stage – does the aggregation job</a:t>
            </a:r>
          </a:p>
          <a:p>
            <a:r>
              <a:rPr lang="en-AU" dirty="0"/>
              <a:t>$sort  stage – sorts the resulting documents the way we require (ascending or descending)</a:t>
            </a:r>
          </a:p>
          <a:p>
            <a:endParaRPr lang="en-AU" dirty="0"/>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 input of the pipeline can be a single collection, where others can be merged later down the pipeline.</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 pipeline then performs successive transformations on the data until our goal is achieved.</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This way, we can break down a complex query into easier stages, in each of which we complete a different operation on the data. So, by the end of the query pipeline, we will have achieved all that we wanted.</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This approach allows us to check whether our query is functioning properly at every stage by examining both its input and the output. The output of each stage will be the input of the next</a:t>
            </a:r>
            <a:r>
              <a:rPr lang="en-US" b="1" i="0" dirty="0">
                <a:solidFill>
                  <a:srgbClr val="404040"/>
                </a:solidFill>
                <a:effectLst/>
                <a:highlight>
                  <a:srgbClr val="FFFFFF"/>
                </a:highlight>
                <a:latin typeface="clarity city"/>
              </a:rPr>
              <a:t>.</a:t>
            </a:r>
          </a:p>
          <a:p>
            <a:pPr marL="285750" indent="-285750" algn="l">
              <a:buFont typeface="Wingdings" panose="05000000000000000000" pitchFamily="2" charset="2"/>
              <a:buChar char="q"/>
            </a:pPr>
            <a:r>
              <a:rPr lang="en-US" b="0" i="0" dirty="0">
                <a:solidFill>
                  <a:srgbClr val="404040"/>
                </a:solidFill>
                <a:effectLst/>
                <a:highlight>
                  <a:srgbClr val="FFFFFF"/>
                </a:highlight>
                <a:latin typeface="clarity city"/>
              </a:rPr>
              <a:t>There is no limit to the number of stages used in the query, or how we combine them.</a:t>
            </a:r>
          </a:p>
          <a:p>
            <a:pPr algn="l"/>
            <a:endParaRPr lang="en-US" b="0" i="0" dirty="0">
              <a:solidFill>
                <a:srgbClr val="404040"/>
              </a:solidFill>
              <a:effectLst/>
              <a:highlight>
                <a:srgbClr val="FFFFFF"/>
              </a:highlight>
              <a:latin typeface="clarity city"/>
            </a:endParaRPr>
          </a:p>
          <a:p>
            <a:pPr marL="285750" indent="-285750" algn="l">
              <a:buFont typeface="Wingdings" panose="05000000000000000000" pitchFamily="2" charset="2"/>
              <a:buChar char="q"/>
            </a:pPr>
            <a:endParaRPr lang="en-US" b="0" i="0" dirty="0">
              <a:solidFill>
                <a:srgbClr val="404040"/>
              </a:solidFill>
              <a:effectLst/>
              <a:highlight>
                <a:srgbClr val="FFFFFF"/>
              </a:highlight>
              <a:latin typeface="clarity city"/>
            </a:endParaRPr>
          </a:p>
          <a:p>
            <a:endParaRPr lang="en-AU" dirty="0"/>
          </a:p>
        </p:txBody>
      </p:sp>
    </p:spTree>
    <p:extLst>
      <p:ext uri="{BB962C8B-B14F-4D97-AF65-F5344CB8AC3E}">
        <p14:creationId xmlns:p14="http://schemas.microsoft.com/office/powerpoint/2010/main" val="216457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24DE-30BC-4EEE-0D46-5720D23C583F}"/>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aggregate pipeline syntax</a:t>
            </a:r>
            <a:endParaRPr lang="en-AU" dirty="0"/>
          </a:p>
        </p:txBody>
      </p:sp>
      <p:sp>
        <p:nvSpPr>
          <p:cNvPr id="3" name="Content Placeholder 2">
            <a:extLst>
              <a:ext uri="{FF2B5EF4-FFF2-40B4-BE49-F238E27FC236}">
                <a16:creationId xmlns:a16="http://schemas.microsoft.com/office/drawing/2014/main" id="{CEB427AF-FB64-ED61-F837-71666927E34D}"/>
              </a:ext>
            </a:extLst>
          </p:cNvPr>
          <p:cNvSpPr>
            <a:spLocks noGrp="1"/>
          </p:cNvSpPr>
          <p:nvPr>
            <p:ph idx="1"/>
          </p:nvPr>
        </p:nvSpPr>
        <p:spPr/>
        <p:txBody>
          <a:bodyPr>
            <a:normAutofit/>
          </a:bodyPr>
          <a:lstStyle/>
          <a:p>
            <a:r>
              <a:rPr lang="en-US" dirty="0"/>
              <a:t>This is an example of how to build an aggregation query:</a:t>
            </a:r>
          </a:p>
          <a:p>
            <a:pPr lvl="1"/>
            <a:endParaRPr lang="en-US" dirty="0"/>
          </a:p>
          <a:p>
            <a:pPr lvl="1"/>
            <a:r>
              <a:rPr lang="en-US" sz="3600" dirty="0" err="1">
                <a:solidFill>
                  <a:srgbClr val="17AF66"/>
                </a:solidFill>
                <a:highlight>
                  <a:srgbClr val="FFFFFF"/>
                </a:highlight>
                <a:latin typeface="clarity city"/>
                <a:ea typeface="+mj-ea"/>
                <a:cs typeface="+mj-cs"/>
              </a:rPr>
              <a:t>db.collectionName.aggregate</a:t>
            </a:r>
            <a:r>
              <a:rPr lang="en-US" sz="3600" dirty="0">
                <a:solidFill>
                  <a:srgbClr val="17AF66"/>
                </a:solidFill>
                <a:highlight>
                  <a:srgbClr val="FFFFFF"/>
                </a:highlight>
                <a:latin typeface="clarity city"/>
                <a:ea typeface="+mj-ea"/>
                <a:cs typeface="+mj-cs"/>
              </a:rPr>
              <a:t>(pipeline, options),</a:t>
            </a:r>
          </a:p>
          <a:p>
            <a:pPr marL="0" indent="0">
              <a:buNone/>
            </a:pPr>
            <a:endParaRPr lang="en-US" dirty="0"/>
          </a:p>
          <a:p>
            <a:r>
              <a:rPr lang="en-US" dirty="0"/>
              <a:t>where </a:t>
            </a:r>
            <a:r>
              <a:rPr lang="en-US" dirty="0" err="1"/>
              <a:t>collectionName</a:t>
            </a:r>
            <a:r>
              <a:rPr lang="en-US" dirty="0"/>
              <a:t> – is the name of a collection,</a:t>
            </a:r>
          </a:p>
          <a:p>
            <a:r>
              <a:rPr lang="en-US" dirty="0"/>
              <a:t>pipeline – is an array that contains the aggregation stages,</a:t>
            </a:r>
          </a:p>
          <a:p>
            <a:r>
              <a:rPr lang="en-US" dirty="0"/>
              <a:t>options – optional parameters for the aggregation </a:t>
            </a:r>
          </a:p>
        </p:txBody>
      </p:sp>
    </p:spTree>
    <p:extLst>
      <p:ext uri="{BB962C8B-B14F-4D97-AF65-F5344CB8AC3E}">
        <p14:creationId xmlns:p14="http://schemas.microsoft.com/office/powerpoint/2010/main" val="343600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24DE-30BC-4EEE-0D46-5720D23C583F}"/>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aggregate pipeline syntax</a:t>
            </a:r>
            <a:endParaRPr lang="en-AU" dirty="0"/>
          </a:p>
        </p:txBody>
      </p:sp>
      <p:sp>
        <p:nvSpPr>
          <p:cNvPr id="3" name="Content Placeholder 2">
            <a:extLst>
              <a:ext uri="{FF2B5EF4-FFF2-40B4-BE49-F238E27FC236}">
                <a16:creationId xmlns:a16="http://schemas.microsoft.com/office/drawing/2014/main" id="{CEB427AF-FB64-ED61-F837-71666927E34D}"/>
              </a:ext>
            </a:extLst>
          </p:cNvPr>
          <p:cNvSpPr>
            <a:spLocks noGrp="1"/>
          </p:cNvSpPr>
          <p:nvPr>
            <p:ph idx="1"/>
          </p:nvPr>
        </p:nvSpPr>
        <p:spPr/>
        <p:txBody>
          <a:bodyPr>
            <a:normAutofit/>
          </a:bodyPr>
          <a:lstStyle/>
          <a:p>
            <a:r>
              <a:rPr lang="en-US" dirty="0"/>
              <a:t>This is an example of the aggregation pipeline syntax:</a:t>
            </a:r>
            <a:endParaRPr lang="en-AU" dirty="0"/>
          </a:p>
        </p:txBody>
      </p:sp>
      <p:pic>
        <p:nvPicPr>
          <p:cNvPr id="5" name="Picture 4">
            <a:extLst>
              <a:ext uri="{FF2B5EF4-FFF2-40B4-BE49-F238E27FC236}">
                <a16:creationId xmlns:a16="http://schemas.microsoft.com/office/drawing/2014/main" id="{CD872FB6-5F5A-2E21-76FA-DDBBE303404E}"/>
              </a:ext>
            </a:extLst>
          </p:cNvPr>
          <p:cNvPicPr>
            <a:picLocks noChangeAspect="1"/>
          </p:cNvPicPr>
          <p:nvPr/>
        </p:nvPicPr>
        <p:blipFill>
          <a:blip r:embed="rId2"/>
          <a:stretch>
            <a:fillRect/>
          </a:stretch>
        </p:blipFill>
        <p:spPr>
          <a:xfrm>
            <a:off x="1132299" y="3210608"/>
            <a:ext cx="7392432" cy="1581371"/>
          </a:xfrm>
          <a:prstGeom prst="rect">
            <a:avLst/>
          </a:prstGeom>
        </p:spPr>
      </p:pic>
    </p:spTree>
    <p:extLst>
      <p:ext uri="{BB962C8B-B14F-4D97-AF65-F5344CB8AC3E}">
        <p14:creationId xmlns:p14="http://schemas.microsoft.com/office/powerpoint/2010/main" val="13866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B1FA-F566-8504-F562-8911E1608BD6}"/>
              </a:ext>
            </a:extLst>
          </p:cNvPr>
          <p:cNvSpPr>
            <a:spLocks noGrp="1"/>
          </p:cNvSpPr>
          <p:nvPr>
            <p:ph type="title"/>
          </p:nvPr>
        </p:nvSpPr>
        <p:spPr/>
        <p:txBody>
          <a:bodyPr/>
          <a:lstStyle/>
          <a:p>
            <a:r>
              <a:rPr lang="en-AU" b="0" i="0" u="none" strike="noStrike" dirty="0">
                <a:solidFill>
                  <a:srgbClr val="17AF66"/>
                </a:solidFill>
                <a:effectLst/>
                <a:highlight>
                  <a:srgbClr val="FFFFFF"/>
                </a:highlight>
                <a:latin typeface="clarity city"/>
              </a:rPr>
              <a:t>MongoDB aggregation stage limits</a:t>
            </a:r>
            <a:endParaRPr lang="en-AU" dirty="0"/>
          </a:p>
        </p:txBody>
      </p:sp>
      <p:sp>
        <p:nvSpPr>
          <p:cNvPr id="3" name="Content Placeholder 2">
            <a:extLst>
              <a:ext uri="{FF2B5EF4-FFF2-40B4-BE49-F238E27FC236}">
                <a16:creationId xmlns:a16="http://schemas.microsoft.com/office/drawing/2014/main" id="{BEBA0E0D-FC06-A933-BD6E-E80226B7D28B}"/>
              </a:ext>
            </a:extLst>
          </p:cNvPr>
          <p:cNvSpPr>
            <a:spLocks noGrp="1"/>
          </p:cNvSpPr>
          <p:nvPr>
            <p:ph idx="1"/>
          </p:nvPr>
        </p:nvSpPr>
        <p:spPr>
          <a:xfrm>
            <a:off x="838200" y="1825625"/>
            <a:ext cx="10096538" cy="4351338"/>
          </a:xfrm>
        </p:spPr>
        <p:txBody>
          <a:bodyPr/>
          <a:lstStyle/>
          <a:p>
            <a:r>
              <a:rPr lang="en-US" dirty="0"/>
              <a:t>Aggregation works in memory. Each stage can use up to 100 MB of RAM. You will get an error from the database if you exceed this limit.</a:t>
            </a:r>
          </a:p>
          <a:p>
            <a:r>
              <a:rPr lang="en-US" dirty="0"/>
              <a:t>If it becomes an unavoidable problem you can opt to page to disk, with the only disadvantage that you will wait a little longer because it is slower to work on the disk rather than in memory. </a:t>
            </a:r>
          </a:p>
          <a:p>
            <a:r>
              <a:rPr lang="en-US" dirty="0"/>
              <a:t>To choose the page to disk method, you just need to set the option </a:t>
            </a:r>
            <a:r>
              <a:rPr lang="en-US" dirty="0" err="1"/>
              <a:t>allowDiskUse</a:t>
            </a:r>
            <a:r>
              <a:rPr lang="en-US" dirty="0"/>
              <a:t> to true like this:</a:t>
            </a:r>
          </a:p>
          <a:p>
            <a:endParaRPr lang="en-AU" dirty="0"/>
          </a:p>
        </p:txBody>
      </p:sp>
      <p:sp>
        <p:nvSpPr>
          <p:cNvPr id="5" name="Rectangle 2">
            <a:extLst>
              <a:ext uri="{FF2B5EF4-FFF2-40B4-BE49-F238E27FC236}">
                <a16:creationId xmlns:a16="http://schemas.microsoft.com/office/drawing/2014/main" id="{2DEE1893-93B1-D408-EB7A-4339C327198D}"/>
              </a:ext>
            </a:extLst>
          </p:cNvPr>
          <p:cNvSpPr>
            <a:spLocks noChangeArrowheads="1"/>
          </p:cNvSpPr>
          <p:nvPr/>
        </p:nvSpPr>
        <p:spPr bwMode="auto">
          <a:xfrm>
            <a:off x="1474544" y="5492798"/>
            <a:ext cx="9018421" cy="579565"/>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404040"/>
                </a:solidFill>
                <a:effectLst/>
                <a:latin typeface="courier 10 pitch"/>
              </a:rPr>
              <a:t>db.</a:t>
            </a:r>
            <a:r>
              <a:rPr kumimoji="0" lang="en-US" altLang="en-US" b="1" i="1" u="none" strike="noStrike" cap="none" normalizeH="0" baseline="0" dirty="0" err="1">
                <a:ln>
                  <a:noFill/>
                </a:ln>
                <a:solidFill>
                  <a:srgbClr val="404040"/>
                </a:solidFill>
                <a:effectLst/>
                <a:latin typeface="courier 10 pitch"/>
              </a:rPr>
              <a:t>collectionName</a:t>
            </a:r>
            <a:r>
              <a:rPr kumimoji="0" lang="en-US" altLang="en-US" b="1" i="0" u="none" strike="noStrike" cap="none" normalizeH="0" baseline="0" dirty="0" err="1">
                <a:ln>
                  <a:noFill/>
                </a:ln>
                <a:solidFill>
                  <a:srgbClr val="404040"/>
                </a:solidFill>
                <a:effectLst/>
                <a:latin typeface="courier 10 pitch"/>
              </a:rPr>
              <a:t>.aggregate</a:t>
            </a:r>
            <a:r>
              <a:rPr kumimoji="0" lang="en-US" altLang="en-US" b="1" i="0" u="none" strike="noStrike" cap="none" normalizeH="0" baseline="0" dirty="0">
                <a:ln>
                  <a:noFill/>
                </a:ln>
                <a:solidFill>
                  <a:srgbClr val="404040"/>
                </a:solidFill>
                <a:effectLst/>
                <a:latin typeface="courier 10 pitch"/>
              </a:rPr>
              <a:t>(</a:t>
            </a:r>
            <a:r>
              <a:rPr kumimoji="0" lang="en-US" altLang="en-US" b="1" i="1" u="none" strike="noStrike" cap="none" normalizeH="0" baseline="0" dirty="0">
                <a:ln>
                  <a:noFill/>
                </a:ln>
                <a:solidFill>
                  <a:srgbClr val="404040"/>
                </a:solidFill>
                <a:effectLst/>
                <a:latin typeface="courier 10 pitch"/>
              </a:rPr>
              <a:t>pipeline</a:t>
            </a:r>
            <a:r>
              <a:rPr kumimoji="0" lang="en-US" altLang="en-US" b="1" i="0" u="none" strike="noStrike" cap="none" normalizeH="0" baseline="0" dirty="0">
                <a:ln>
                  <a:noFill/>
                </a:ln>
                <a:solidFill>
                  <a:srgbClr val="404040"/>
                </a:solidFill>
                <a:effectLst/>
                <a:latin typeface="courier 10 pitch"/>
              </a:rPr>
              <a:t>, { </a:t>
            </a:r>
            <a:r>
              <a:rPr kumimoji="0" lang="en-US" altLang="en-US" b="1" i="0" u="none" strike="noStrike" cap="none" normalizeH="0" baseline="0" dirty="0" err="1">
                <a:ln>
                  <a:noFill/>
                </a:ln>
                <a:solidFill>
                  <a:srgbClr val="404040"/>
                </a:solidFill>
                <a:effectLst/>
                <a:latin typeface="courier 10 pitch"/>
              </a:rPr>
              <a:t>allowDiskUse</a:t>
            </a:r>
            <a:r>
              <a:rPr kumimoji="0" lang="en-US" altLang="en-US" b="1" i="0" u="none" strike="noStrike" cap="none" normalizeH="0" baseline="0" dirty="0">
                <a:ln>
                  <a:noFill/>
                </a:ln>
                <a:solidFill>
                  <a:srgbClr val="404040"/>
                </a:solidFill>
                <a:effectLst/>
                <a:latin typeface="courier 10 pitch"/>
              </a:rPr>
              <a:t> : true })</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0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7D8C-3B47-8F28-E0C6-CF2FC363641D}"/>
              </a:ext>
            </a:extLst>
          </p:cNvPr>
          <p:cNvSpPr>
            <a:spLocks noGrp="1"/>
          </p:cNvSpPr>
          <p:nvPr>
            <p:ph type="title"/>
          </p:nvPr>
        </p:nvSpPr>
        <p:spPr/>
        <p:txBody>
          <a:bodyPr>
            <a:normAutofit/>
          </a:bodyPr>
          <a:lstStyle/>
          <a:p>
            <a:r>
              <a:rPr lang="en-US" b="0" i="0" u="none" strike="noStrike" dirty="0">
                <a:solidFill>
                  <a:srgbClr val="107947"/>
                </a:solidFill>
                <a:effectLst/>
                <a:highlight>
                  <a:srgbClr val="FFFFFF"/>
                </a:highlight>
                <a:latin typeface="clarity city"/>
              </a:rPr>
              <a:t>MongoDB aggregate examples</a:t>
            </a:r>
            <a:endParaRPr lang="en-AU" dirty="0"/>
          </a:p>
        </p:txBody>
      </p:sp>
      <p:sp>
        <p:nvSpPr>
          <p:cNvPr id="3" name="Content Placeholder 2">
            <a:extLst>
              <a:ext uri="{FF2B5EF4-FFF2-40B4-BE49-F238E27FC236}">
                <a16:creationId xmlns:a16="http://schemas.microsoft.com/office/drawing/2014/main" id="{1B8E7E0D-92F2-6FC5-D143-368061081ED9}"/>
              </a:ext>
            </a:extLst>
          </p:cNvPr>
          <p:cNvSpPr>
            <a:spLocks noGrp="1"/>
          </p:cNvSpPr>
          <p:nvPr>
            <p:ph idx="1"/>
          </p:nvPr>
        </p:nvSpPr>
        <p:spPr/>
        <p:txBody>
          <a:bodyPr/>
          <a:lstStyle/>
          <a:p>
            <a:r>
              <a:rPr lang="en-US" dirty="0"/>
              <a:t>To illustrate the examples, we are going to use two collections. The first is called 'universities' and is made up of these documents:</a:t>
            </a:r>
          </a:p>
          <a:p>
            <a:r>
              <a:rPr lang="en-US" dirty="0"/>
              <a:t>Demo </a:t>
            </a:r>
            <a:r>
              <a:rPr lang="en-US" dirty="0" err="1"/>
              <a:t>js</a:t>
            </a:r>
            <a:r>
              <a:rPr lang="en-US" dirty="0"/>
              <a:t> file: universities.js, courses.js</a:t>
            </a:r>
          </a:p>
          <a:p>
            <a:endParaRPr lang="en-AU" dirty="0"/>
          </a:p>
        </p:txBody>
      </p:sp>
    </p:spTree>
    <p:extLst>
      <p:ext uri="{BB962C8B-B14F-4D97-AF65-F5344CB8AC3E}">
        <p14:creationId xmlns:p14="http://schemas.microsoft.com/office/powerpoint/2010/main" val="280576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lnSpcReduction="10000"/>
          </a:bodyPr>
          <a:lstStyle/>
          <a:p>
            <a:r>
              <a:rPr lang="en-AU" dirty="0" err="1"/>
              <a:t>Mongodb</a:t>
            </a:r>
            <a:r>
              <a:rPr lang="en-AU" dirty="0"/>
              <a:t> $match:</a:t>
            </a:r>
          </a:p>
          <a:p>
            <a:r>
              <a:rPr lang="en-US" dirty="0"/>
              <a:t>The $match stage allows us to choose just those documents from a collection that we want to work with. It does this by filtering out those that do not follow our requirements.</a:t>
            </a:r>
          </a:p>
          <a:p>
            <a:r>
              <a:rPr lang="en-US" dirty="0"/>
              <a:t>In the following example, we only want to work with those documents which specify that Spain is the value of the field country, and Salamanca is the value of the field city.</a:t>
            </a:r>
          </a:p>
          <a:p>
            <a:r>
              <a:rPr lang="en-US" dirty="0"/>
              <a:t>In order to get a readable output, I am going to add .pretty() at the end of all the commands.</a:t>
            </a:r>
          </a:p>
          <a:p>
            <a:pPr marL="914400" lvl="2" indent="0">
              <a:buNone/>
            </a:pPr>
            <a:r>
              <a:rPr lang="en-AU" sz="3200" b="1" dirty="0" err="1">
                <a:solidFill>
                  <a:srgbClr val="107947"/>
                </a:solidFill>
                <a:highlight>
                  <a:srgbClr val="FFFFFF"/>
                </a:highlight>
                <a:latin typeface="clarity city"/>
                <a:ea typeface="+mj-ea"/>
                <a:cs typeface="+mj-cs"/>
              </a:rPr>
              <a:t>db.universities.aggregate</a:t>
            </a:r>
            <a:r>
              <a:rPr lang="en-AU" sz="3200" b="1" dirty="0">
                <a:solidFill>
                  <a:srgbClr val="107947"/>
                </a:solidFill>
                <a:highlight>
                  <a:srgbClr val="FFFFFF"/>
                </a:highlight>
                <a:latin typeface="clarity city"/>
                <a:ea typeface="+mj-ea"/>
                <a:cs typeface="+mj-cs"/>
              </a:rPr>
              <a:t>([</a:t>
            </a:r>
          </a:p>
          <a:p>
            <a:pPr marL="914400" lvl="2" indent="0">
              <a:buNone/>
            </a:pPr>
            <a:r>
              <a:rPr lang="en-AU" sz="3200" b="1" dirty="0">
                <a:solidFill>
                  <a:srgbClr val="107947"/>
                </a:solidFill>
                <a:highlight>
                  <a:srgbClr val="FFFFFF"/>
                </a:highlight>
                <a:latin typeface="clarity city"/>
                <a:ea typeface="+mj-ea"/>
                <a:cs typeface="+mj-cs"/>
              </a:rPr>
              <a:t>  { $match : { country : 'Spain', city : 'Salamanca' } }</a:t>
            </a:r>
          </a:p>
          <a:p>
            <a:pPr marL="914400" lvl="2" indent="0">
              <a:buNone/>
            </a:pPr>
            <a:r>
              <a:rPr lang="en-AU" sz="3200" b="1" dirty="0">
                <a:solidFill>
                  <a:srgbClr val="107947"/>
                </a:solidFill>
                <a:highlight>
                  <a:srgbClr val="FFFFFF"/>
                </a:highlight>
                <a:latin typeface="clarity city"/>
                <a:ea typeface="+mj-ea"/>
                <a:cs typeface="+mj-cs"/>
              </a:rPr>
              <a:t>]).pretty()</a:t>
            </a:r>
          </a:p>
        </p:txBody>
      </p:sp>
    </p:spTree>
    <p:extLst>
      <p:ext uri="{BB962C8B-B14F-4D97-AF65-F5344CB8AC3E}">
        <p14:creationId xmlns:p14="http://schemas.microsoft.com/office/powerpoint/2010/main" val="81057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5C7-9674-7A3A-A2F4-F1D8FA5FED8F}"/>
              </a:ext>
            </a:extLst>
          </p:cNvPr>
          <p:cNvSpPr>
            <a:spLocks noGrp="1"/>
          </p:cNvSpPr>
          <p:nvPr>
            <p:ph type="title"/>
          </p:nvPr>
        </p:nvSpPr>
        <p:spPr/>
        <p:txBody>
          <a:bodyPr/>
          <a:lstStyle/>
          <a:p>
            <a:r>
              <a:rPr lang="en-US" b="0" i="0" u="none" strike="noStrike" dirty="0">
                <a:solidFill>
                  <a:srgbClr val="107947"/>
                </a:solidFill>
                <a:effectLst/>
                <a:highlight>
                  <a:srgbClr val="FFFFFF"/>
                </a:highlight>
                <a:latin typeface="clarity city"/>
              </a:rPr>
              <a:t>MongoDB aggregate examples: Universities</a:t>
            </a:r>
            <a:endParaRPr lang="en-AU" dirty="0"/>
          </a:p>
        </p:txBody>
      </p:sp>
      <p:sp>
        <p:nvSpPr>
          <p:cNvPr id="3" name="Content Placeholder 2">
            <a:extLst>
              <a:ext uri="{FF2B5EF4-FFF2-40B4-BE49-F238E27FC236}">
                <a16:creationId xmlns:a16="http://schemas.microsoft.com/office/drawing/2014/main" id="{255161AF-46AE-0FD7-8C0F-6112EBC7853B}"/>
              </a:ext>
            </a:extLst>
          </p:cNvPr>
          <p:cNvSpPr>
            <a:spLocks noGrp="1"/>
          </p:cNvSpPr>
          <p:nvPr>
            <p:ph idx="1"/>
          </p:nvPr>
        </p:nvSpPr>
        <p:spPr>
          <a:xfrm>
            <a:off x="521328" y="1454432"/>
            <a:ext cx="12180684" cy="5403568"/>
          </a:xfrm>
        </p:spPr>
        <p:txBody>
          <a:bodyPr>
            <a:normAutofit lnSpcReduction="10000"/>
          </a:bodyPr>
          <a:lstStyle/>
          <a:p>
            <a:r>
              <a:rPr lang="en-AU" b="0" i="0" u="none" strike="noStrike" dirty="0">
                <a:solidFill>
                  <a:srgbClr val="17AF66"/>
                </a:solidFill>
                <a:effectLst/>
                <a:highlight>
                  <a:srgbClr val="FFFFFF"/>
                </a:highlight>
                <a:latin typeface="clarity city"/>
              </a:rPr>
              <a:t>MongoDB $project:</a:t>
            </a:r>
          </a:p>
          <a:p>
            <a:r>
              <a:rPr lang="en-US" sz="2400" b="0" i="0" dirty="0">
                <a:solidFill>
                  <a:srgbClr val="2C2C2C"/>
                </a:solidFill>
                <a:effectLst/>
                <a:highlight>
                  <a:srgbClr val="FFFFFF"/>
                </a:highlight>
                <a:latin typeface="clarity city"/>
              </a:rPr>
              <a:t>t is rare that you ever need to retrieve all the fields in your documents. </a:t>
            </a:r>
          </a:p>
          <a:p>
            <a:r>
              <a:rPr lang="en-US" sz="2400" b="0" i="0" dirty="0">
                <a:solidFill>
                  <a:srgbClr val="2C2C2C"/>
                </a:solidFill>
                <a:effectLst/>
                <a:highlight>
                  <a:srgbClr val="FFFFFF"/>
                </a:highlight>
                <a:latin typeface="clarity city"/>
              </a:rPr>
              <a:t>It is good practice to return only those fields you need so as to avoid processing more data than is necessary.</a:t>
            </a:r>
          </a:p>
          <a:p>
            <a:r>
              <a:rPr lang="en-US" sz="2400" b="0" i="0" dirty="0">
                <a:solidFill>
                  <a:srgbClr val="2C2C2C"/>
                </a:solidFill>
                <a:effectLst/>
                <a:highlight>
                  <a:srgbClr val="FFFFFF"/>
                </a:highlight>
                <a:latin typeface="clarity city"/>
              </a:rPr>
              <a:t>The $project stage is used to do this and to add any calculated fields that you need.</a:t>
            </a:r>
          </a:p>
          <a:p>
            <a:r>
              <a:rPr lang="en-US" sz="2400" b="0" i="0" dirty="0">
                <a:solidFill>
                  <a:srgbClr val="2C2C2C"/>
                </a:solidFill>
                <a:effectLst/>
                <a:highlight>
                  <a:srgbClr val="FFFFFF"/>
                </a:highlight>
                <a:latin typeface="clarity city"/>
              </a:rPr>
              <a:t>In this example, we only need the fields country, city and name.</a:t>
            </a:r>
          </a:p>
          <a:p>
            <a:r>
              <a:rPr lang="en-US" sz="2400" b="0" i="0" dirty="0">
                <a:solidFill>
                  <a:srgbClr val="2C2C2C"/>
                </a:solidFill>
                <a:effectLst/>
                <a:highlight>
                  <a:srgbClr val="FFFFFF"/>
                </a:highlight>
                <a:latin typeface="clarity city"/>
              </a:rPr>
              <a:t>In the code that follows, please note that:</a:t>
            </a:r>
          </a:p>
          <a:p>
            <a:pPr lvl="1"/>
            <a:r>
              <a:rPr lang="en-US" sz="2000" b="0" i="0" dirty="0">
                <a:solidFill>
                  <a:srgbClr val="2C2C2C"/>
                </a:solidFill>
                <a:effectLst/>
                <a:highlight>
                  <a:srgbClr val="FFFFFF"/>
                </a:highlight>
                <a:latin typeface="clarity city"/>
              </a:rPr>
              <a:t>We must explicitly write _id : 0 when this field is not required</a:t>
            </a:r>
          </a:p>
          <a:p>
            <a:pPr lvl="1"/>
            <a:r>
              <a:rPr lang="en-US" sz="2000" b="0" i="0" dirty="0">
                <a:solidFill>
                  <a:srgbClr val="2C2C2C"/>
                </a:solidFill>
                <a:effectLst/>
                <a:highlight>
                  <a:srgbClr val="FFFFFF"/>
                </a:highlight>
                <a:latin typeface="clarity city"/>
              </a:rPr>
              <a:t>Apart from the _id field, it is sufficient to specify only those fields we need to obtain as a result of the query:</a:t>
            </a:r>
          </a:p>
          <a:p>
            <a:pPr marL="914400" lvl="2" indent="0">
              <a:buNone/>
            </a:pPr>
            <a:endParaRPr lang="en-US" b="0" i="0" dirty="0">
              <a:solidFill>
                <a:srgbClr val="2C2C2C"/>
              </a:solidFill>
              <a:effectLst/>
              <a:highlight>
                <a:srgbClr val="FFFFFF"/>
              </a:highlight>
              <a:latin typeface="clarity city"/>
            </a:endParaRPr>
          </a:p>
          <a:p>
            <a:pPr marL="914400" lvl="2" indent="0">
              <a:buNone/>
            </a:pPr>
            <a:r>
              <a:rPr lang="en-US" sz="3200" b="1" dirty="0" err="1">
                <a:solidFill>
                  <a:srgbClr val="107947"/>
                </a:solidFill>
                <a:highlight>
                  <a:srgbClr val="FFFFFF"/>
                </a:highlight>
                <a:latin typeface="clarity city"/>
                <a:ea typeface="+mj-ea"/>
                <a:cs typeface="+mj-cs"/>
              </a:rPr>
              <a:t>db.universities.aggregate</a:t>
            </a:r>
            <a:r>
              <a:rPr lang="en-US" sz="3200" b="1" dirty="0">
                <a:solidFill>
                  <a:srgbClr val="107947"/>
                </a:solidFill>
                <a:highlight>
                  <a:srgbClr val="FFFFFF"/>
                </a:highlight>
                <a:latin typeface="clarity city"/>
                <a:ea typeface="+mj-ea"/>
                <a:cs typeface="+mj-cs"/>
              </a:rPr>
              <a:t>([</a:t>
            </a:r>
          </a:p>
          <a:p>
            <a:pPr marL="914400" lvl="2" indent="0">
              <a:buNone/>
            </a:pPr>
            <a:r>
              <a:rPr lang="en-US" sz="3200" b="1" dirty="0">
                <a:solidFill>
                  <a:srgbClr val="107947"/>
                </a:solidFill>
                <a:highlight>
                  <a:srgbClr val="FFFFFF"/>
                </a:highlight>
                <a:latin typeface="clarity city"/>
                <a:ea typeface="+mj-ea"/>
                <a:cs typeface="+mj-cs"/>
              </a:rPr>
              <a:t>  { $project : { _id : 0, country : 1, city : 1, name : 1 } }</a:t>
            </a:r>
          </a:p>
          <a:p>
            <a:pPr marL="914400" lvl="2" indent="0">
              <a:buNone/>
            </a:pPr>
            <a:r>
              <a:rPr lang="en-US" sz="3200" b="1" dirty="0">
                <a:solidFill>
                  <a:srgbClr val="107947"/>
                </a:solidFill>
                <a:highlight>
                  <a:srgbClr val="FFFFFF"/>
                </a:highlight>
                <a:latin typeface="clarity city"/>
                <a:ea typeface="+mj-ea"/>
                <a:cs typeface="+mj-cs"/>
              </a:rPr>
              <a:t>]).pretty()</a:t>
            </a:r>
            <a:endParaRPr lang="en-AU" sz="3200" b="1" dirty="0">
              <a:solidFill>
                <a:srgbClr val="107947"/>
              </a:solidFill>
              <a:highlight>
                <a:srgbClr val="FFFFFF"/>
              </a:highlight>
              <a:latin typeface="clarity city"/>
              <a:ea typeface="+mj-ea"/>
              <a:cs typeface="+mj-cs"/>
            </a:endParaRPr>
          </a:p>
        </p:txBody>
      </p:sp>
    </p:spTree>
    <p:extLst>
      <p:ext uri="{BB962C8B-B14F-4D97-AF65-F5344CB8AC3E}">
        <p14:creationId xmlns:p14="http://schemas.microsoft.com/office/powerpoint/2010/main" val="246350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B9C39776F36C479A80644AA1CC0844" ma:contentTypeVersion="12" ma:contentTypeDescription="Create a new document." ma:contentTypeScope="" ma:versionID="6c270a32c7e74555886cfbf4b1f66e5c">
  <xsd:schema xmlns:xsd="http://www.w3.org/2001/XMLSchema" xmlns:xs="http://www.w3.org/2001/XMLSchema" xmlns:p="http://schemas.microsoft.com/office/2006/metadata/properties" xmlns:ns2="0ba0e164-60b0-49a9-b08c-7c0f64d2bbd3" xmlns:ns3="e3c9e3bb-8b1a-47d9-ab73-733c737e961c" targetNamespace="http://schemas.microsoft.com/office/2006/metadata/properties" ma:root="true" ma:fieldsID="67ac6c3fdccca687020098d2d20e214b" ns2:_="" ns3:_="">
    <xsd:import namespace="0ba0e164-60b0-49a9-b08c-7c0f64d2bbd3"/>
    <xsd:import namespace="e3c9e3bb-8b1a-47d9-ab73-733c737e96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0e164-60b0-49a9-b08c-7c0f64d2bb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bc2fe7-373b-4481-8641-e4ac488d53d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c9e3bb-8b1a-47d9-ab73-733c737e961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0adf0ff-294d-4051-b094-b46ef8d3bc41}" ma:internalName="TaxCatchAll" ma:showField="CatchAllData" ma:web="e3c9e3bb-8b1a-47d9-ab73-733c737e96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ba0e164-60b0-49a9-b08c-7c0f64d2bbd3">
      <Terms xmlns="http://schemas.microsoft.com/office/infopath/2007/PartnerControls"/>
    </lcf76f155ced4ddcb4097134ff3c332f>
    <TaxCatchAll xmlns="e3c9e3bb-8b1a-47d9-ab73-733c737e961c" xsi:nil="true"/>
  </documentManagement>
</p:properties>
</file>

<file path=customXml/itemProps1.xml><?xml version="1.0" encoding="utf-8"?>
<ds:datastoreItem xmlns:ds="http://schemas.openxmlformats.org/officeDocument/2006/customXml" ds:itemID="{DC7CA0E3-4BD6-4EDB-B17D-D14C4ED0A07F}"/>
</file>

<file path=customXml/itemProps2.xml><?xml version="1.0" encoding="utf-8"?>
<ds:datastoreItem xmlns:ds="http://schemas.openxmlformats.org/officeDocument/2006/customXml" ds:itemID="{6C7729C6-5829-4FAA-B7B8-88AB3683E2D5}"/>
</file>

<file path=customXml/itemProps3.xml><?xml version="1.0" encoding="utf-8"?>
<ds:datastoreItem xmlns:ds="http://schemas.openxmlformats.org/officeDocument/2006/customXml" ds:itemID="{F39DDFA5-4345-498A-93F2-40A4FC2CBBB6}"/>
</file>

<file path=docProps/app.xml><?xml version="1.0" encoding="utf-8"?>
<Properties xmlns="http://schemas.openxmlformats.org/officeDocument/2006/extended-properties" xmlns:vt="http://schemas.openxmlformats.org/officeDocument/2006/docPropsVTypes">
  <TotalTime>122</TotalTime>
  <Words>1696</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clarity city</vt:lpstr>
      <vt:lpstr>courier 10 pitch</vt:lpstr>
      <vt:lpstr>Wingdings</vt:lpstr>
      <vt:lpstr>Office Theme</vt:lpstr>
      <vt:lpstr>Aggregation Framework</vt:lpstr>
      <vt:lpstr> What is Aggregation in MongoDB? </vt:lpstr>
      <vt:lpstr> How does the MongoDB aggregation pipeline work? </vt:lpstr>
      <vt:lpstr>MongoDB aggregate pipeline syntax</vt:lpstr>
      <vt:lpstr>MongoDB aggregate pipeline syntax</vt:lpstr>
      <vt:lpstr>MongoDB aggregation stage limits</vt:lpstr>
      <vt:lpstr>MongoDB aggregate examples</vt:lpstr>
      <vt:lpstr>MongoDB aggregate examples: Universities</vt:lpstr>
      <vt:lpstr>MongoDB aggregate examples: Universities</vt:lpstr>
      <vt:lpstr>MongoDB aggregate examples: Universities</vt:lpstr>
      <vt:lpstr> MongoDB $group aggregation operators </vt:lpstr>
      <vt:lpstr> MongoDB $out </vt:lpstr>
      <vt:lpstr>MongoDB $unwind</vt:lpstr>
      <vt:lpstr>$unwind example:</vt:lpstr>
      <vt:lpstr>MongoDB $sort</vt:lpstr>
      <vt:lpstr> MongoDB $limit </vt:lpstr>
      <vt:lpstr>Mongodb $addFields</vt:lpstr>
      <vt:lpstr> MongoDB $count </vt:lpstr>
      <vt:lpstr>MongoDB $lookup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Jawdat Moussa</dc:creator>
  <cp:lastModifiedBy>Jawdat Moussa</cp:lastModifiedBy>
  <cp:revision>1</cp:revision>
  <dcterms:created xsi:type="dcterms:W3CDTF">2024-08-26T06:12:59Z</dcterms:created>
  <dcterms:modified xsi:type="dcterms:W3CDTF">2024-08-26T08:15:14Z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0x01010086B9C39776F36C479A80644AA1CC0844</vt:lpwstr>
  </property>
</Properties>
</file>