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6B4A-27F0-4980-F414-50A8F3E60F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03B3484-9835-976A-BDD1-A05574B76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CF5B2DC-9091-88FD-F832-7C03CCE104B9}"/>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5" name="Footer Placeholder 4">
            <a:extLst>
              <a:ext uri="{FF2B5EF4-FFF2-40B4-BE49-F238E27FC236}">
                <a16:creationId xmlns:a16="http://schemas.microsoft.com/office/drawing/2014/main" id="{35BA0917-7AD3-7D64-D520-284143B44F7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710724C-8E9B-4056-41A1-3ADDCBEC82B0}"/>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420078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DB6-AF28-765B-6D4E-7988F39832E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BB1E777-1C3E-D11F-68DF-1752B600AE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1890AC8-B377-DAA7-E94B-90BDF18D4DB3}"/>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5" name="Footer Placeholder 4">
            <a:extLst>
              <a:ext uri="{FF2B5EF4-FFF2-40B4-BE49-F238E27FC236}">
                <a16:creationId xmlns:a16="http://schemas.microsoft.com/office/drawing/2014/main" id="{536DBD3D-ACB6-3C76-5350-E192141332F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AB70C09-914D-E49C-042D-CB04B2667EC3}"/>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382208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5C76B7-5D1C-21C9-F744-AE63699DAB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2DABDFC-75C5-6078-D0EF-36393305B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4E23-F243-6145-3037-301B29190C44}"/>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5" name="Footer Placeholder 4">
            <a:extLst>
              <a:ext uri="{FF2B5EF4-FFF2-40B4-BE49-F238E27FC236}">
                <a16:creationId xmlns:a16="http://schemas.microsoft.com/office/drawing/2014/main" id="{FED376FF-30A8-0765-457E-87C9545BBA2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73D0BA9-C584-FB5B-24FD-8B3E8921C525}"/>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33604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CD1C-A99E-5709-46D7-3A66E0C69AD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544C1AC-5B95-E294-81F5-E5FA14A36A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FA9ED6-EA50-3C3C-D095-692AB1162DB6}"/>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5" name="Footer Placeholder 4">
            <a:extLst>
              <a:ext uri="{FF2B5EF4-FFF2-40B4-BE49-F238E27FC236}">
                <a16:creationId xmlns:a16="http://schemas.microsoft.com/office/drawing/2014/main" id="{04370A36-FD7F-7126-85E1-AF316F43E08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BEF10C-DEEF-4E5A-9C9A-7D55665E6DCF}"/>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97311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3B11-9986-D587-DC38-53BA16E0C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598E73B-FEF9-F444-C8E8-D60AD9C4BC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FDF504-B3B5-295A-96BF-5DB1565F22ED}"/>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5" name="Footer Placeholder 4">
            <a:extLst>
              <a:ext uri="{FF2B5EF4-FFF2-40B4-BE49-F238E27FC236}">
                <a16:creationId xmlns:a16="http://schemas.microsoft.com/office/drawing/2014/main" id="{882B64C8-EB81-58D5-0AF1-6D1E3C71320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CAF186-200F-9390-1264-D149094A5C9C}"/>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399932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9438-92B4-1AEA-0C1E-A14BF356A26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76FD918-16A9-75AC-459A-FE6638FF29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6E70A00-24C8-CCA6-73B2-B7D0B80988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BF11122-E107-2BFB-B86F-38806A484096}"/>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6" name="Footer Placeholder 5">
            <a:extLst>
              <a:ext uri="{FF2B5EF4-FFF2-40B4-BE49-F238E27FC236}">
                <a16:creationId xmlns:a16="http://schemas.microsoft.com/office/drawing/2014/main" id="{8769F9F1-3638-09ED-2697-ACC76A30AE0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DDF97B8-FAE1-85FA-7758-323D24401073}"/>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251509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A9D6-5FFE-DF94-0C0A-B07190EA077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FADBD1-241B-ECFF-0E1D-D311A904E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ADA340-F7AE-6406-E288-66BF9DE20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53BD5DB-D4D2-00E8-AF31-2E84EA1CE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4A7816-3652-3FFB-4BC6-BADDC2ED0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D8F083F-08F0-180D-5A85-3F53701E25AE}"/>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8" name="Footer Placeholder 7">
            <a:extLst>
              <a:ext uri="{FF2B5EF4-FFF2-40B4-BE49-F238E27FC236}">
                <a16:creationId xmlns:a16="http://schemas.microsoft.com/office/drawing/2014/main" id="{6E773A06-626F-1DE8-8EEE-CD85227C53A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FA8A965-2624-21FF-BD12-8DD2DDC8A971}"/>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53523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E3FC-F5EE-6FCD-1B80-8A78C5D3EEC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B5FA92B-7A09-6D13-C7B6-E658324B5E9A}"/>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4" name="Footer Placeholder 3">
            <a:extLst>
              <a:ext uri="{FF2B5EF4-FFF2-40B4-BE49-F238E27FC236}">
                <a16:creationId xmlns:a16="http://schemas.microsoft.com/office/drawing/2014/main" id="{D960590D-12FD-7B2F-E903-BD17B50CEC9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42CBDEE-3B45-B103-E6B1-915225AF15D2}"/>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365260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D90CFA-0740-1750-32D0-C69626707C94}"/>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3" name="Footer Placeholder 2">
            <a:extLst>
              <a:ext uri="{FF2B5EF4-FFF2-40B4-BE49-F238E27FC236}">
                <a16:creationId xmlns:a16="http://schemas.microsoft.com/office/drawing/2014/main" id="{21F3A00A-8548-8869-9A8A-3232A3B6430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14FD34E-68B3-84FD-6FD2-C90F5FD864A2}"/>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87368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7DA4-3A9A-DC37-F05D-B241B4029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91B0190-723B-21F6-3157-76A6E35DB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3268EE3-84E6-D4FC-6DE2-03C79A080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94B70-F168-7857-EE21-4ABF872D4C7C}"/>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6" name="Footer Placeholder 5">
            <a:extLst>
              <a:ext uri="{FF2B5EF4-FFF2-40B4-BE49-F238E27FC236}">
                <a16:creationId xmlns:a16="http://schemas.microsoft.com/office/drawing/2014/main" id="{064F1351-6445-0A91-3534-BCCEF232FAA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A77721C-6A4E-321F-898B-E9A5F47838D1}"/>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202769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C0B4-523B-934C-D7D7-D3A01897C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D900213-2837-A3DF-908E-8FDD45DE9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27B60C2-D89D-C444-46CC-D2DA4D07C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86CBF-3C8C-4FD2-A854-9AB53FBD038F}"/>
              </a:ext>
            </a:extLst>
          </p:cNvPr>
          <p:cNvSpPr>
            <a:spLocks noGrp="1"/>
          </p:cNvSpPr>
          <p:nvPr>
            <p:ph type="dt" sz="half" idx="10"/>
          </p:nvPr>
        </p:nvSpPr>
        <p:spPr/>
        <p:txBody>
          <a:bodyPr/>
          <a:lstStyle/>
          <a:p>
            <a:fld id="{295C5B48-AA1F-4EED-9A0A-8FED0EFB081A}" type="datetimeFigureOut">
              <a:rPr lang="en-AU" smtClean="0"/>
              <a:t>2/09/2024</a:t>
            </a:fld>
            <a:endParaRPr lang="en-AU"/>
          </a:p>
        </p:txBody>
      </p:sp>
      <p:sp>
        <p:nvSpPr>
          <p:cNvPr id="6" name="Footer Placeholder 5">
            <a:extLst>
              <a:ext uri="{FF2B5EF4-FFF2-40B4-BE49-F238E27FC236}">
                <a16:creationId xmlns:a16="http://schemas.microsoft.com/office/drawing/2014/main" id="{B740C910-9740-BD15-179C-EFD031B3D08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8964825-3A8F-DE03-D190-30E423B45968}"/>
              </a:ext>
            </a:extLst>
          </p:cNvPr>
          <p:cNvSpPr>
            <a:spLocks noGrp="1"/>
          </p:cNvSpPr>
          <p:nvPr>
            <p:ph type="sldNum" sz="quarter" idx="12"/>
          </p:nvPr>
        </p:nvSpPr>
        <p:spPr/>
        <p:txBody>
          <a:bodyPr/>
          <a:lstStyle/>
          <a:p>
            <a:fld id="{C32EACA6-EA3C-41D7-A54B-A83F9D8881B1}" type="slidenum">
              <a:rPr lang="en-AU" smtClean="0"/>
              <a:t>‹#›</a:t>
            </a:fld>
            <a:endParaRPr lang="en-AU"/>
          </a:p>
        </p:txBody>
      </p:sp>
    </p:spTree>
    <p:extLst>
      <p:ext uri="{BB962C8B-B14F-4D97-AF65-F5344CB8AC3E}">
        <p14:creationId xmlns:p14="http://schemas.microsoft.com/office/powerpoint/2010/main" val="254345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676D7-6859-24DD-CECA-A791824B6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F1F3B56-F251-EC30-F158-BD327FB26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F22A26-768A-DA4D-5F7A-6DCD5773EC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5C5B48-AA1F-4EED-9A0A-8FED0EFB081A}" type="datetimeFigureOut">
              <a:rPr lang="en-AU" smtClean="0"/>
              <a:t>2/09/2024</a:t>
            </a:fld>
            <a:endParaRPr lang="en-AU"/>
          </a:p>
        </p:txBody>
      </p:sp>
      <p:sp>
        <p:nvSpPr>
          <p:cNvPr id="5" name="Footer Placeholder 4">
            <a:extLst>
              <a:ext uri="{FF2B5EF4-FFF2-40B4-BE49-F238E27FC236}">
                <a16:creationId xmlns:a16="http://schemas.microsoft.com/office/drawing/2014/main" id="{97B35F25-0D86-CB91-A43D-5931A1093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91A91FBC-CC51-A637-BA9F-FA72A9DE3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2EACA6-EA3C-41D7-A54B-A83F9D8881B1}" type="slidenum">
              <a:rPr lang="en-AU" smtClean="0"/>
              <a:t>‹#›</a:t>
            </a:fld>
            <a:endParaRPr lang="en-AU"/>
          </a:p>
        </p:txBody>
      </p:sp>
    </p:spTree>
    <p:extLst>
      <p:ext uri="{BB962C8B-B14F-4D97-AF65-F5344CB8AC3E}">
        <p14:creationId xmlns:p14="http://schemas.microsoft.com/office/powerpoint/2010/main" val="3216244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5717-E8A3-4C1D-0EBA-16D6985064D2}"/>
              </a:ext>
            </a:extLst>
          </p:cNvPr>
          <p:cNvSpPr>
            <a:spLocks noGrp="1"/>
          </p:cNvSpPr>
          <p:nvPr>
            <p:ph type="ctrTitle"/>
          </p:nvPr>
        </p:nvSpPr>
        <p:spPr/>
        <p:txBody>
          <a:bodyPr/>
          <a:lstStyle/>
          <a:p>
            <a:r>
              <a:rPr lang="en-AU" dirty="0"/>
              <a:t>MongoDB Triggers</a:t>
            </a:r>
          </a:p>
        </p:txBody>
      </p:sp>
      <p:sp>
        <p:nvSpPr>
          <p:cNvPr id="3" name="Subtitle 2">
            <a:extLst>
              <a:ext uri="{FF2B5EF4-FFF2-40B4-BE49-F238E27FC236}">
                <a16:creationId xmlns:a16="http://schemas.microsoft.com/office/drawing/2014/main" id="{2376A0DD-E593-F5D9-FF95-36B72E78B39E}"/>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08291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0FE6-5104-653E-40A4-A340E1B2C56E}"/>
              </a:ext>
            </a:extLst>
          </p:cNvPr>
          <p:cNvSpPr>
            <a:spLocks noGrp="1"/>
          </p:cNvSpPr>
          <p:nvPr>
            <p:ph type="title"/>
          </p:nvPr>
        </p:nvSpPr>
        <p:spPr/>
        <p:txBody>
          <a:bodyPr/>
          <a:lstStyle/>
          <a:p>
            <a:r>
              <a:rPr lang="en-AU" dirty="0"/>
              <a:t>Maintain Data Integrity and consistency</a:t>
            </a:r>
          </a:p>
        </p:txBody>
      </p:sp>
      <p:sp>
        <p:nvSpPr>
          <p:cNvPr id="3" name="Content Placeholder 2">
            <a:extLst>
              <a:ext uri="{FF2B5EF4-FFF2-40B4-BE49-F238E27FC236}">
                <a16:creationId xmlns:a16="http://schemas.microsoft.com/office/drawing/2014/main" id="{80C36045-971D-2483-6019-DF4929F877EA}"/>
              </a:ext>
            </a:extLst>
          </p:cNvPr>
          <p:cNvSpPr>
            <a:spLocks noGrp="1"/>
          </p:cNvSpPr>
          <p:nvPr>
            <p:ph idx="1"/>
          </p:nvPr>
        </p:nvSpPr>
        <p:spPr/>
        <p:txBody>
          <a:bodyPr>
            <a:normAutofit fontScale="92500" lnSpcReduction="10000"/>
          </a:bodyPr>
          <a:lstStyle/>
          <a:p>
            <a:pPr algn="l"/>
            <a:r>
              <a:rPr lang="en-US" b="0" i="0" dirty="0">
                <a:solidFill>
                  <a:srgbClr val="32325D"/>
                </a:solidFill>
                <a:effectLst/>
                <a:highlight>
                  <a:srgbClr val="FFFFFF"/>
                </a:highlight>
                <a:latin typeface="Source Sans Pro" panose="020B0503030403020204" pitchFamily="34" charset="0"/>
              </a:rPr>
              <a:t>When using MongoDB, you will need to ensure the integrity and consistency of your data. </a:t>
            </a:r>
          </a:p>
          <a:p>
            <a:pPr algn="l"/>
            <a:r>
              <a:rPr lang="en-US" b="0" i="0" dirty="0">
                <a:solidFill>
                  <a:srgbClr val="32325D"/>
                </a:solidFill>
                <a:effectLst/>
                <a:highlight>
                  <a:srgbClr val="FFFFFF"/>
                </a:highlight>
                <a:latin typeface="Source Sans Pro" panose="020B0503030403020204" pitchFamily="34" charset="0"/>
              </a:rPr>
              <a:t>MongoDB provides different ways through which you can achieve this. </a:t>
            </a:r>
          </a:p>
          <a:p>
            <a:pPr algn="l"/>
            <a:r>
              <a:rPr lang="en-US" b="0" i="0" dirty="0">
                <a:solidFill>
                  <a:srgbClr val="32325D"/>
                </a:solidFill>
                <a:effectLst/>
                <a:highlight>
                  <a:srgbClr val="FFFFFF"/>
                </a:highlight>
                <a:latin typeface="Source Sans Pro" panose="020B0503030403020204" pitchFamily="34" charset="0"/>
              </a:rPr>
              <a:t>Triggers are a good way of achieving this in MongoDB. They help MongoDB users to keep their data in check to ensure its consistency and integrity. </a:t>
            </a:r>
          </a:p>
          <a:p>
            <a:pPr algn="l"/>
            <a:r>
              <a:rPr lang="en-US" b="0" i="0" dirty="0">
                <a:solidFill>
                  <a:srgbClr val="32325D"/>
                </a:solidFill>
                <a:effectLst/>
                <a:highlight>
                  <a:srgbClr val="FFFFFF"/>
                </a:highlight>
                <a:latin typeface="Source Sans Pro" panose="020B0503030403020204" pitchFamily="34" charset="0"/>
              </a:rPr>
              <a:t>This is good for ensuring that MongoDB users have quality data in place. </a:t>
            </a:r>
          </a:p>
          <a:p>
            <a:pPr algn="l"/>
            <a:r>
              <a:rPr lang="en-US" b="0" i="0" dirty="0">
                <a:solidFill>
                  <a:srgbClr val="32325D"/>
                </a:solidFill>
                <a:effectLst/>
                <a:highlight>
                  <a:srgbClr val="FFFFFF"/>
                </a:highlight>
                <a:latin typeface="Source Sans Pro" panose="020B0503030403020204" pitchFamily="34" charset="0"/>
              </a:rPr>
              <a:t>We will be discussing </a:t>
            </a:r>
            <a:r>
              <a:rPr lang="en-US" b="1" i="0" dirty="0">
                <a:solidFill>
                  <a:srgbClr val="32325D"/>
                </a:solidFill>
                <a:effectLst/>
                <a:highlight>
                  <a:srgbClr val="FFFFFF"/>
                </a:highlight>
                <a:latin typeface="Source Sans Pro" panose="020B0503030403020204" pitchFamily="34" charset="0"/>
              </a:rPr>
              <a:t>MongoDB Triggers </a:t>
            </a:r>
            <a:r>
              <a:rPr lang="en-US" b="0" i="0" dirty="0">
                <a:solidFill>
                  <a:srgbClr val="32325D"/>
                </a:solidFill>
                <a:effectLst/>
                <a:highlight>
                  <a:srgbClr val="FFFFFF"/>
                </a:highlight>
                <a:latin typeface="Source Sans Pro" panose="020B0503030403020204" pitchFamily="34" charset="0"/>
              </a:rPr>
              <a:t>in detail. You will learn what they are, their types, and how to create and manage them. </a:t>
            </a:r>
          </a:p>
          <a:p>
            <a:br>
              <a:rPr lang="en-US" dirty="0"/>
            </a:br>
            <a:endParaRPr lang="en-AU" dirty="0"/>
          </a:p>
        </p:txBody>
      </p:sp>
    </p:spTree>
    <p:extLst>
      <p:ext uri="{BB962C8B-B14F-4D97-AF65-F5344CB8AC3E}">
        <p14:creationId xmlns:p14="http://schemas.microsoft.com/office/powerpoint/2010/main" val="155173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C128-0EE3-26FC-94C5-F72E748CC07A}"/>
              </a:ext>
            </a:extLst>
          </p:cNvPr>
          <p:cNvSpPr>
            <a:spLocks noGrp="1"/>
          </p:cNvSpPr>
          <p:nvPr>
            <p:ph type="title"/>
          </p:nvPr>
        </p:nvSpPr>
        <p:spPr>
          <a:xfrm>
            <a:off x="838200" y="365126"/>
            <a:ext cx="10515600" cy="458740"/>
          </a:xfrm>
        </p:spPr>
        <p:txBody>
          <a:bodyPr>
            <a:normAutofit fontScale="90000"/>
          </a:bodyPr>
          <a:lstStyle/>
          <a:p>
            <a:r>
              <a:rPr lang="en-AU" b="1" i="0" dirty="0">
                <a:solidFill>
                  <a:srgbClr val="32325D"/>
                </a:solidFill>
                <a:effectLst/>
                <a:highlight>
                  <a:srgbClr val="FFFFFF"/>
                </a:highlight>
                <a:latin typeface="Source Sans Pro" panose="020B0503030403020204" pitchFamily="34" charset="0"/>
              </a:rPr>
              <a:t>What are MongoDB Triggers?</a:t>
            </a:r>
            <a:endParaRPr lang="en-AU" dirty="0"/>
          </a:p>
        </p:txBody>
      </p:sp>
      <p:sp>
        <p:nvSpPr>
          <p:cNvPr id="3" name="Content Placeholder 2">
            <a:extLst>
              <a:ext uri="{FF2B5EF4-FFF2-40B4-BE49-F238E27FC236}">
                <a16:creationId xmlns:a16="http://schemas.microsoft.com/office/drawing/2014/main" id="{08BC7DB5-3574-2B78-9E21-8D17314472DB}"/>
              </a:ext>
            </a:extLst>
          </p:cNvPr>
          <p:cNvSpPr>
            <a:spLocks noGrp="1"/>
          </p:cNvSpPr>
          <p:nvPr>
            <p:ph idx="1"/>
          </p:nvPr>
        </p:nvSpPr>
        <p:spPr>
          <a:xfrm>
            <a:off x="838200" y="1122630"/>
            <a:ext cx="10515600" cy="5649362"/>
          </a:xfrm>
        </p:spPr>
        <p:txBody>
          <a:bodyPr>
            <a:normAutofit fontScale="85000" lnSpcReduction="20000"/>
          </a:bodyPr>
          <a:lstStyle/>
          <a:p>
            <a:endParaRPr lang="en-US" b="1" i="0" dirty="0">
              <a:solidFill>
                <a:srgbClr val="32325D"/>
              </a:solidFill>
              <a:effectLst/>
              <a:highlight>
                <a:srgbClr val="FFFFFF"/>
              </a:highlight>
              <a:latin typeface="Source Sans Pro" panose="020B0503030403020204" pitchFamily="34" charset="0"/>
            </a:endParaRPr>
          </a:p>
          <a:p>
            <a:r>
              <a:rPr lang="en-US" b="1" i="0" dirty="0">
                <a:solidFill>
                  <a:srgbClr val="32325D"/>
                </a:solidFill>
                <a:effectLst/>
                <a:highlight>
                  <a:srgbClr val="FFFFFF"/>
                </a:highlight>
                <a:latin typeface="Source Sans Pro" panose="020B0503030403020204" pitchFamily="34" charset="0"/>
              </a:rPr>
              <a:t>MongoDB Triggers are a piece of code that lets you execute server-side logic after the occurrence of a database event</a:t>
            </a:r>
          </a:p>
          <a:p>
            <a:endParaRPr lang="en-US" dirty="0">
              <a:solidFill>
                <a:srgbClr val="32325D"/>
              </a:solidFill>
              <a:highlight>
                <a:srgbClr val="FFFFFF"/>
              </a:highlight>
              <a:latin typeface="Source Sans Pro" panose="020B0503030403020204" pitchFamily="34" charset="0"/>
            </a:endParaRPr>
          </a:p>
          <a:p>
            <a:r>
              <a:rPr lang="en-US" dirty="0">
                <a:solidFill>
                  <a:srgbClr val="32325D"/>
                </a:solidFill>
                <a:highlight>
                  <a:srgbClr val="FFFFFF"/>
                </a:highlight>
                <a:latin typeface="Source Sans Pro" panose="020B0503030403020204" pitchFamily="34" charset="0"/>
              </a:rPr>
              <a:t>For </a:t>
            </a:r>
            <a:r>
              <a:rPr lang="en-US" b="0" i="0" dirty="0">
                <a:solidFill>
                  <a:srgbClr val="32325D"/>
                </a:solidFill>
                <a:effectLst/>
                <a:highlight>
                  <a:srgbClr val="FFFFFF"/>
                </a:highlight>
                <a:latin typeface="Source Sans Pro" panose="020B0503030403020204" pitchFamily="34" charset="0"/>
              </a:rPr>
              <a:t> example, when data is added, updated, or removed. You can use database triggers to create complex data interactions. </a:t>
            </a:r>
          </a:p>
          <a:p>
            <a:endParaRPr lang="en-US" b="0" i="0" dirty="0">
              <a:solidFill>
                <a:srgbClr val="32325D"/>
              </a:solidFill>
              <a:effectLst/>
              <a:highlight>
                <a:srgbClr val="FFFFFF"/>
              </a:highlight>
              <a:latin typeface="Source Sans Pro" panose="020B0503030403020204" pitchFamily="34" charset="0"/>
            </a:endParaRPr>
          </a:p>
          <a:p>
            <a:r>
              <a:rPr lang="en-US" b="0" i="0" dirty="0">
                <a:solidFill>
                  <a:srgbClr val="32325D"/>
                </a:solidFill>
                <a:effectLst/>
                <a:highlight>
                  <a:srgbClr val="FFFFFF"/>
                </a:highlight>
                <a:latin typeface="Source Sans Pro" panose="020B0503030403020204" pitchFamily="34" charset="0"/>
              </a:rPr>
              <a:t>MongoDB Triggers help users in the following ways:</a:t>
            </a:r>
            <a:endParaRPr lang="en-US" dirty="0">
              <a:solidFill>
                <a:srgbClr val="32325D"/>
              </a:solidFill>
              <a:highlight>
                <a:srgbClr val="FFFFFF"/>
              </a:highlight>
              <a:latin typeface="Source Sans Pro" panose="020B0503030403020204" pitchFamily="34" charset="0"/>
            </a:endParaRPr>
          </a:p>
          <a:p>
            <a:pPr lvl="1"/>
            <a:r>
              <a:rPr lang="en-US" b="1" i="0" dirty="0">
                <a:solidFill>
                  <a:srgbClr val="32325D"/>
                </a:solidFill>
                <a:effectLst/>
                <a:highlight>
                  <a:srgbClr val="FFFFFF"/>
                </a:highlight>
                <a:latin typeface="Source Sans Pro" panose="020B0503030403020204" pitchFamily="34" charset="0"/>
              </a:rPr>
              <a:t>Auditing:</a:t>
            </a:r>
            <a:r>
              <a:rPr lang="en-US" b="0" i="0" dirty="0">
                <a:solidFill>
                  <a:srgbClr val="32325D"/>
                </a:solidFill>
                <a:effectLst/>
                <a:highlight>
                  <a:srgbClr val="FFFFFF"/>
                </a:highlight>
                <a:latin typeface="Source Sans Pro" panose="020B0503030403020204" pitchFamily="34" charset="0"/>
              </a:rPr>
              <a:t> Triggers can help you to identify the user who made particular changes to a document. </a:t>
            </a:r>
          </a:p>
          <a:p>
            <a:pPr lvl="1"/>
            <a:r>
              <a:rPr lang="en-US" b="1" i="0" dirty="0">
                <a:solidFill>
                  <a:srgbClr val="32325D"/>
                </a:solidFill>
                <a:effectLst/>
                <a:highlight>
                  <a:srgbClr val="FFFFFF"/>
                </a:highlight>
                <a:latin typeface="Source Sans Pro" panose="020B0503030403020204" pitchFamily="34" charset="0"/>
              </a:rPr>
              <a:t>Data Consistency: </a:t>
            </a:r>
            <a:r>
              <a:rPr lang="en-US" b="0" i="0" dirty="0">
                <a:solidFill>
                  <a:srgbClr val="32325D"/>
                </a:solidFill>
                <a:effectLst/>
                <a:highlight>
                  <a:srgbClr val="FFFFFF"/>
                </a:highlight>
                <a:latin typeface="Source Sans Pro" panose="020B0503030403020204" pitchFamily="34" charset="0"/>
              </a:rPr>
              <a:t>MongoDB users can use triggers to ensure that data being entered into the database meets a defined consistent format. For example, to ensure the State field in a database is in UPPERCASE. </a:t>
            </a:r>
          </a:p>
          <a:p>
            <a:pPr lvl="1"/>
            <a:r>
              <a:rPr lang="en-US" b="1" i="0" dirty="0">
                <a:solidFill>
                  <a:srgbClr val="32325D"/>
                </a:solidFill>
                <a:effectLst/>
                <a:highlight>
                  <a:srgbClr val="FFFFFF"/>
                </a:highlight>
                <a:latin typeface="Source Sans Pro" panose="020B0503030403020204" pitchFamily="34" charset="0"/>
              </a:rPr>
              <a:t>Data Integrity: </a:t>
            </a:r>
            <a:r>
              <a:rPr lang="en-US" b="0" i="0" dirty="0">
                <a:solidFill>
                  <a:srgbClr val="32325D"/>
                </a:solidFill>
                <a:effectLst/>
                <a:highlight>
                  <a:srgbClr val="FFFFFF"/>
                </a:highlight>
                <a:latin typeface="Source Sans Pro" panose="020B0503030403020204" pitchFamily="34" charset="0"/>
              </a:rPr>
              <a:t>MongoDB Triggers can help you to add conditional logic to make sure that some fields have a valid combination of data. For example to ensure that Begin Date for an order record is before the End Date for the same order. </a:t>
            </a:r>
          </a:p>
          <a:p>
            <a:pPr lvl="1"/>
            <a:r>
              <a:rPr lang="en-US" b="1" i="0" dirty="0">
                <a:solidFill>
                  <a:srgbClr val="32325D"/>
                </a:solidFill>
                <a:effectLst/>
                <a:highlight>
                  <a:srgbClr val="FFFFFF"/>
                </a:highlight>
                <a:latin typeface="Source Sans Pro" panose="020B0503030403020204" pitchFamily="34" charset="0"/>
              </a:rPr>
              <a:t>Data Events: </a:t>
            </a:r>
            <a:r>
              <a:rPr lang="en-US" b="0" i="0" dirty="0">
                <a:solidFill>
                  <a:srgbClr val="32325D"/>
                </a:solidFill>
                <a:effectLst/>
                <a:highlight>
                  <a:srgbClr val="FFFFFF"/>
                </a:highlight>
                <a:latin typeface="Source Sans Pro" panose="020B0503030403020204" pitchFamily="34" charset="0"/>
              </a:rPr>
              <a:t>MongoDB Triggers can be added as part of a series of events to happen to a certain collection, for example, a report to be generated after a certain amount of data is added or a notification to be sent after a certain percentage of users have joined a game.</a:t>
            </a:r>
          </a:p>
        </p:txBody>
      </p:sp>
    </p:spTree>
    <p:extLst>
      <p:ext uri="{BB962C8B-B14F-4D97-AF65-F5344CB8AC3E}">
        <p14:creationId xmlns:p14="http://schemas.microsoft.com/office/powerpoint/2010/main" val="336753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260F-C5DB-48CB-7F11-09FCA6E69EDA}"/>
              </a:ext>
            </a:extLst>
          </p:cNvPr>
          <p:cNvSpPr>
            <a:spLocks noGrp="1"/>
          </p:cNvSpPr>
          <p:nvPr>
            <p:ph type="title"/>
          </p:nvPr>
        </p:nvSpPr>
        <p:spPr>
          <a:xfrm>
            <a:off x="838200" y="365125"/>
            <a:ext cx="10515600" cy="612649"/>
          </a:xfrm>
        </p:spPr>
        <p:txBody>
          <a:bodyPr>
            <a:normAutofit fontScale="90000"/>
          </a:bodyPr>
          <a:lstStyle/>
          <a:p>
            <a:r>
              <a:rPr lang="en-AU" b="1" i="0" dirty="0">
                <a:solidFill>
                  <a:srgbClr val="32325D"/>
                </a:solidFill>
                <a:effectLst/>
                <a:highlight>
                  <a:srgbClr val="FFFFFF"/>
                </a:highlight>
                <a:latin typeface="Source Sans Pro" panose="020B0503030403020204" pitchFamily="34" charset="0"/>
              </a:rPr>
              <a:t>Types of MongoDB Triggers</a:t>
            </a:r>
            <a:endParaRPr lang="en-AU" dirty="0"/>
          </a:p>
        </p:txBody>
      </p:sp>
      <p:sp>
        <p:nvSpPr>
          <p:cNvPr id="3" name="Content Placeholder 2">
            <a:extLst>
              <a:ext uri="{FF2B5EF4-FFF2-40B4-BE49-F238E27FC236}">
                <a16:creationId xmlns:a16="http://schemas.microsoft.com/office/drawing/2014/main" id="{6477F9B6-7E3F-32EE-C10D-A654CF8AAAE3}"/>
              </a:ext>
            </a:extLst>
          </p:cNvPr>
          <p:cNvSpPr>
            <a:spLocks noGrp="1"/>
          </p:cNvSpPr>
          <p:nvPr>
            <p:ph idx="1"/>
          </p:nvPr>
        </p:nvSpPr>
        <p:spPr>
          <a:xfrm>
            <a:off x="838200" y="1195058"/>
            <a:ext cx="10515600" cy="5662942"/>
          </a:xfrm>
        </p:spPr>
        <p:txBody>
          <a:bodyPr>
            <a:normAutofit/>
          </a:bodyPr>
          <a:lstStyle/>
          <a:p>
            <a:pPr algn="l"/>
            <a:endParaRPr lang="en-US" b="0" i="0" dirty="0">
              <a:solidFill>
                <a:srgbClr val="32325D"/>
              </a:solidFill>
              <a:effectLst/>
              <a:highlight>
                <a:srgbClr val="FFFFFF"/>
              </a:highlight>
              <a:latin typeface="Source Sans Pro" panose="020B0503030403020204" pitchFamily="34" charset="0"/>
            </a:endParaRPr>
          </a:p>
          <a:p>
            <a:pPr algn="l"/>
            <a:r>
              <a:rPr lang="en-US" b="0" i="0" dirty="0">
                <a:solidFill>
                  <a:srgbClr val="32325D"/>
                </a:solidFill>
                <a:effectLst/>
                <a:highlight>
                  <a:srgbClr val="FFFFFF"/>
                </a:highlight>
                <a:latin typeface="Source Sans Pro" panose="020B0503030403020204" pitchFamily="34" charset="0"/>
              </a:rPr>
              <a:t>There are three types of MongoDB Triggers. They include the following:</a:t>
            </a:r>
          </a:p>
          <a:p>
            <a:pPr lvl="1"/>
            <a:r>
              <a:rPr lang="en-US" b="1" i="0" dirty="0">
                <a:solidFill>
                  <a:srgbClr val="32325D"/>
                </a:solidFill>
                <a:effectLst/>
                <a:highlight>
                  <a:srgbClr val="FFFFFF"/>
                </a:highlight>
                <a:latin typeface="Source Sans Pro" panose="020B0503030403020204" pitchFamily="34" charset="0"/>
              </a:rPr>
              <a:t>Database Triggers: </a:t>
            </a:r>
            <a:r>
              <a:rPr lang="en-US" b="0" i="0" dirty="0">
                <a:solidFill>
                  <a:srgbClr val="32325D"/>
                </a:solidFill>
                <a:effectLst/>
                <a:highlight>
                  <a:srgbClr val="FFFFFF"/>
                </a:highlight>
                <a:latin typeface="Source Sans Pro" panose="020B0503030403020204" pitchFamily="34" charset="0"/>
              </a:rPr>
              <a:t>These triggers perform a particular action once a document is</a:t>
            </a:r>
            <a:r>
              <a:rPr lang="en-US" b="1" i="0" dirty="0">
                <a:solidFill>
                  <a:srgbClr val="32325D"/>
                </a:solidFill>
                <a:effectLst/>
                <a:highlight>
                  <a:srgbClr val="FFFFFF"/>
                </a:highlight>
                <a:latin typeface="Source Sans Pro" panose="020B0503030403020204" pitchFamily="34" charset="0"/>
              </a:rPr>
              <a:t> added, removed, or updated</a:t>
            </a:r>
            <a:r>
              <a:rPr lang="en-US" b="0" i="0" dirty="0">
                <a:solidFill>
                  <a:srgbClr val="32325D"/>
                </a:solidFill>
                <a:effectLst/>
                <a:highlight>
                  <a:srgbClr val="FFFFFF"/>
                </a:highlight>
                <a:latin typeface="Source Sans Pro" panose="020B0503030403020204" pitchFamily="34" charset="0"/>
              </a:rPr>
              <a:t>. </a:t>
            </a:r>
          </a:p>
          <a:p>
            <a:pPr lvl="1"/>
            <a:r>
              <a:rPr lang="en-US" b="1" i="0" dirty="0">
                <a:solidFill>
                  <a:srgbClr val="32325D"/>
                </a:solidFill>
                <a:effectLst/>
                <a:highlight>
                  <a:srgbClr val="FFFFFF"/>
                </a:highlight>
                <a:latin typeface="Source Sans Pro" panose="020B0503030403020204" pitchFamily="34" charset="0"/>
              </a:rPr>
              <a:t>Scheduled Triggers: </a:t>
            </a:r>
            <a:r>
              <a:rPr lang="en-US" b="0" i="0" dirty="0">
                <a:solidFill>
                  <a:srgbClr val="32325D"/>
                </a:solidFill>
                <a:effectLst/>
                <a:highlight>
                  <a:srgbClr val="FFFFFF"/>
                </a:highlight>
                <a:latin typeface="Source Sans Pro" panose="020B0503030403020204" pitchFamily="34" charset="0"/>
              </a:rPr>
              <a:t>These are scheduled actions that happen at a set interval or at a specific time. For example, running a clean-up process of records daily or generating a report on transaction anomalies after every minute. </a:t>
            </a:r>
          </a:p>
          <a:p>
            <a:pPr lvl="1"/>
            <a:r>
              <a:rPr lang="en-US" b="1" i="0" dirty="0">
                <a:solidFill>
                  <a:srgbClr val="32325D"/>
                </a:solidFill>
                <a:effectLst/>
                <a:highlight>
                  <a:srgbClr val="FFFFFF"/>
                </a:highlight>
                <a:latin typeface="Source Sans Pro" panose="020B0503030403020204" pitchFamily="34" charset="0"/>
              </a:rPr>
              <a:t>Authentication Triggers:</a:t>
            </a:r>
            <a:r>
              <a:rPr lang="en-US" b="0" i="0" dirty="0">
                <a:solidFill>
                  <a:srgbClr val="32325D"/>
                </a:solidFill>
                <a:effectLst/>
                <a:highlight>
                  <a:srgbClr val="FFFFFF"/>
                </a:highlight>
                <a:latin typeface="Source Sans Pro" panose="020B0503030403020204" pitchFamily="34" charset="0"/>
              </a:rPr>
              <a:t> These are actions that occur during the creation or deletion of users or when logging into MongoDB. They are used to perform user maintenance and user audit tracking in Realm apps. </a:t>
            </a:r>
            <a:endParaRPr lang="en-AU" dirty="0"/>
          </a:p>
        </p:txBody>
      </p:sp>
    </p:spTree>
    <p:extLst>
      <p:ext uri="{BB962C8B-B14F-4D97-AF65-F5344CB8AC3E}">
        <p14:creationId xmlns:p14="http://schemas.microsoft.com/office/powerpoint/2010/main" val="15963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7027-CDCB-FBAF-81F3-36BF2CBA1C94}"/>
              </a:ext>
            </a:extLst>
          </p:cNvPr>
          <p:cNvSpPr>
            <a:spLocks noGrp="1"/>
          </p:cNvSpPr>
          <p:nvPr>
            <p:ph type="title"/>
          </p:nvPr>
        </p:nvSpPr>
        <p:spPr>
          <a:xfrm>
            <a:off x="838200" y="365126"/>
            <a:ext cx="10515600" cy="676024"/>
          </a:xfrm>
        </p:spPr>
        <p:txBody>
          <a:bodyPr>
            <a:normAutofit fontScale="90000"/>
          </a:bodyPr>
          <a:lstStyle/>
          <a:p>
            <a:r>
              <a:rPr lang="en-US" b="1" i="0" dirty="0">
                <a:solidFill>
                  <a:srgbClr val="32325D"/>
                </a:solidFill>
                <a:effectLst/>
                <a:highlight>
                  <a:srgbClr val="FFFFFF"/>
                </a:highlight>
                <a:latin typeface="Source Sans Pro" panose="020B0503030403020204" pitchFamily="34" charset="0"/>
              </a:rPr>
              <a:t>How to Create MongoDB Triggers?</a:t>
            </a:r>
            <a:endParaRPr lang="en-AU" dirty="0"/>
          </a:p>
        </p:txBody>
      </p:sp>
      <p:sp>
        <p:nvSpPr>
          <p:cNvPr id="3" name="Content Placeholder 2">
            <a:extLst>
              <a:ext uri="{FF2B5EF4-FFF2-40B4-BE49-F238E27FC236}">
                <a16:creationId xmlns:a16="http://schemas.microsoft.com/office/drawing/2014/main" id="{AF3D8A56-23A5-173F-4337-450E89761129}"/>
              </a:ext>
            </a:extLst>
          </p:cNvPr>
          <p:cNvSpPr>
            <a:spLocks noGrp="1"/>
          </p:cNvSpPr>
          <p:nvPr>
            <p:ph idx="1"/>
          </p:nvPr>
        </p:nvSpPr>
        <p:spPr>
          <a:xfrm>
            <a:off x="838200" y="1584356"/>
            <a:ext cx="10515600" cy="5576935"/>
          </a:xfrm>
        </p:spPr>
        <p:txBody>
          <a:bodyPr>
            <a:normAutofit fontScale="92500" lnSpcReduction="10000"/>
          </a:bodyPr>
          <a:lstStyle/>
          <a:p>
            <a:r>
              <a:rPr lang="en-AU" dirty="0"/>
              <a:t>MongoDB Triggers functionality are only available on mongodb.com (Atlas)</a:t>
            </a:r>
          </a:p>
          <a:p>
            <a:r>
              <a:rPr lang="en-AU" dirty="0"/>
              <a:t>Triggers are not supported MongoDB-Compass</a:t>
            </a:r>
          </a:p>
          <a:p>
            <a:r>
              <a:rPr lang="en-AU" dirty="0"/>
              <a:t>Triggers cannot be configured using node.js</a:t>
            </a:r>
          </a:p>
          <a:p>
            <a:r>
              <a:rPr lang="en-US" dirty="0"/>
              <a:t>MongoDB provides a similar feature through </a:t>
            </a:r>
            <a:r>
              <a:rPr lang="en-US" b="1" dirty="0">
                <a:solidFill>
                  <a:srgbClr val="FF0000"/>
                </a:solidFill>
              </a:rPr>
              <a:t>Change Streams </a:t>
            </a:r>
            <a:r>
              <a:rPr lang="en-US" dirty="0"/>
              <a:t>and </a:t>
            </a:r>
            <a:r>
              <a:rPr lang="en-US" b="1" dirty="0">
                <a:solidFill>
                  <a:srgbClr val="FF0000"/>
                </a:solidFill>
              </a:rPr>
              <a:t>MongoDB Realm</a:t>
            </a:r>
            <a:r>
              <a:rPr lang="en-US" dirty="0"/>
              <a:t>, which can serve the purpose of triggers.</a:t>
            </a:r>
            <a:endParaRPr lang="en-AU" dirty="0"/>
          </a:p>
          <a:p>
            <a:r>
              <a:rPr lang="en-US" sz="2600" b="1" dirty="0"/>
              <a:t>Change Streams</a:t>
            </a:r>
          </a:p>
          <a:p>
            <a:pPr lvl="1"/>
            <a:r>
              <a:rPr lang="en-US" dirty="0"/>
              <a:t>Change Streams allow applications to access real-time data changes without the complexity and risk of tailing the operation log. Applications can use change streams to subscribe to all data changes on a single collection, a database, or an entire deployment, and immediately react to them.</a:t>
            </a:r>
          </a:p>
          <a:p>
            <a:r>
              <a:rPr lang="en-US" sz="2600" b="1" dirty="0"/>
              <a:t>MongoDB Realm</a:t>
            </a:r>
          </a:p>
          <a:p>
            <a:pPr lvl="1"/>
            <a:r>
              <a:rPr lang="en-US" dirty="0"/>
              <a:t>MongoDB Realm provides Trigger functionality that can respond to changes in data, scheduled times, or external events. These triggers can execute functions that react to data modifications or perform scheduled tasks.</a:t>
            </a:r>
          </a:p>
          <a:p>
            <a:endParaRPr lang="en-AU" dirty="0"/>
          </a:p>
        </p:txBody>
      </p:sp>
    </p:spTree>
    <p:extLst>
      <p:ext uri="{BB962C8B-B14F-4D97-AF65-F5344CB8AC3E}">
        <p14:creationId xmlns:p14="http://schemas.microsoft.com/office/powerpoint/2010/main" val="73377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822A-9F70-F129-3560-9E5AECCE6B80}"/>
              </a:ext>
            </a:extLst>
          </p:cNvPr>
          <p:cNvSpPr>
            <a:spLocks noGrp="1"/>
          </p:cNvSpPr>
          <p:nvPr>
            <p:ph type="title"/>
          </p:nvPr>
        </p:nvSpPr>
        <p:spPr/>
        <p:txBody>
          <a:bodyPr/>
          <a:lstStyle/>
          <a:p>
            <a:r>
              <a:rPr lang="en-AU" dirty="0"/>
              <a:t>Implementing a Trigger-like Functionality</a:t>
            </a:r>
          </a:p>
        </p:txBody>
      </p:sp>
      <p:sp>
        <p:nvSpPr>
          <p:cNvPr id="3" name="Content Placeholder 2">
            <a:extLst>
              <a:ext uri="{FF2B5EF4-FFF2-40B4-BE49-F238E27FC236}">
                <a16:creationId xmlns:a16="http://schemas.microsoft.com/office/drawing/2014/main" id="{E728EFF1-D70A-6626-7FD4-91E0AD2FCF96}"/>
              </a:ext>
            </a:extLst>
          </p:cNvPr>
          <p:cNvSpPr>
            <a:spLocks noGrp="1"/>
          </p:cNvSpPr>
          <p:nvPr>
            <p:ph idx="1"/>
          </p:nvPr>
        </p:nvSpPr>
        <p:spPr/>
        <p:txBody>
          <a:bodyPr/>
          <a:lstStyle/>
          <a:p>
            <a:r>
              <a:rPr lang="en-US" b="1" dirty="0"/>
              <a:t>Change Streams</a:t>
            </a:r>
            <a:r>
              <a:rPr lang="en-US" dirty="0"/>
              <a:t>: You can use MongoDB drivers or tools to listen to change streams and react to changes in your data. This is useful for logging, real-time analytics, or syncing data across systems. (show demo: changestream.js)</a:t>
            </a:r>
            <a:endParaRPr lang="en-AU" dirty="0"/>
          </a:p>
        </p:txBody>
      </p:sp>
    </p:spTree>
    <p:extLst>
      <p:ext uri="{BB962C8B-B14F-4D97-AF65-F5344CB8AC3E}">
        <p14:creationId xmlns:p14="http://schemas.microsoft.com/office/powerpoint/2010/main" val="3589987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B9C39776F36C479A80644AA1CC0844" ma:contentTypeVersion="12" ma:contentTypeDescription="Create a new document." ma:contentTypeScope="" ma:versionID="6c270a32c7e74555886cfbf4b1f66e5c">
  <xsd:schema xmlns:xsd="http://www.w3.org/2001/XMLSchema" xmlns:xs="http://www.w3.org/2001/XMLSchema" xmlns:p="http://schemas.microsoft.com/office/2006/metadata/properties" xmlns:ns2="0ba0e164-60b0-49a9-b08c-7c0f64d2bbd3" xmlns:ns3="e3c9e3bb-8b1a-47d9-ab73-733c737e961c" targetNamespace="http://schemas.microsoft.com/office/2006/metadata/properties" ma:root="true" ma:fieldsID="67ac6c3fdccca687020098d2d20e214b" ns2:_="" ns3:_="">
    <xsd:import namespace="0ba0e164-60b0-49a9-b08c-7c0f64d2bbd3"/>
    <xsd:import namespace="e3c9e3bb-8b1a-47d9-ab73-733c737e961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a0e164-60b0-49a9-b08c-7c0f64d2bb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bc2fe7-373b-4481-8641-e4ac488d53d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3c9e3bb-8b1a-47d9-ab73-733c737e961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0adf0ff-294d-4051-b094-b46ef8d3bc41}" ma:internalName="TaxCatchAll" ma:showField="CatchAllData" ma:web="e3c9e3bb-8b1a-47d9-ab73-733c737e96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ba0e164-60b0-49a9-b08c-7c0f64d2bbd3">
      <Terms xmlns="http://schemas.microsoft.com/office/infopath/2007/PartnerControls"/>
    </lcf76f155ced4ddcb4097134ff3c332f>
    <TaxCatchAll xmlns="e3c9e3bb-8b1a-47d9-ab73-733c737e961c" xsi:nil="true"/>
  </documentManagement>
</p:properties>
</file>

<file path=customXml/itemProps1.xml><?xml version="1.0" encoding="utf-8"?>
<ds:datastoreItem xmlns:ds="http://schemas.openxmlformats.org/officeDocument/2006/customXml" ds:itemID="{759E5D39-39E3-4C16-9C38-1CCE156A2146}"/>
</file>

<file path=customXml/itemProps2.xml><?xml version="1.0" encoding="utf-8"?>
<ds:datastoreItem xmlns:ds="http://schemas.openxmlformats.org/officeDocument/2006/customXml" ds:itemID="{C00A6CFD-838E-4261-9588-D945EF1D307D}"/>
</file>

<file path=customXml/itemProps3.xml><?xml version="1.0" encoding="utf-8"?>
<ds:datastoreItem xmlns:ds="http://schemas.openxmlformats.org/officeDocument/2006/customXml" ds:itemID="{FCFB554D-F310-4F20-BF88-EDA589794BB4}"/>
</file>

<file path=docProps/app.xml><?xml version="1.0" encoding="utf-8"?>
<Properties xmlns="http://schemas.openxmlformats.org/officeDocument/2006/extended-properties" xmlns:vt="http://schemas.openxmlformats.org/officeDocument/2006/docPropsVTypes">
  <TotalTime>104</TotalTime>
  <Words>624</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Source Sans Pro</vt:lpstr>
      <vt:lpstr>Office Theme</vt:lpstr>
      <vt:lpstr>MongoDB Triggers</vt:lpstr>
      <vt:lpstr>Maintain Data Integrity and consistency</vt:lpstr>
      <vt:lpstr>What are MongoDB Triggers?</vt:lpstr>
      <vt:lpstr>Types of MongoDB Triggers</vt:lpstr>
      <vt:lpstr>How to Create MongoDB Triggers?</vt:lpstr>
      <vt:lpstr>Implementing a Trigger-like Functionality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Jawdat Moussa</dc:creator>
  <cp:lastModifiedBy>Jawdat Moussa</cp:lastModifiedBy>
  <cp:revision>1</cp:revision>
  <dcterms:created xsi:type="dcterms:W3CDTF">2024-09-01T22:26:58Z</dcterms:created>
  <dcterms:modified xsi:type="dcterms:W3CDTF">2024-09-02T00:11:30Z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0x01010086B9C39776F36C479A80644AA1CC0844</vt:lpwstr>
  </property>
</Properties>
</file>