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8" r:id="rId2"/>
    <p:sldId id="304" r:id="rId3"/>
    <p:sldId id="270" r:id="rId4"/>
    <p:sldId id="281" r:id="rId5"/>
    <p:sldId id="282" r:id="rId6"/>
    <p:sldId id="283" r:id="rId7"/>
    <p:sldId id="284" r:id="rId8"/>
    <p:sldId id="285" r:id="rId9"/>
    <p:sldId id="287" r:id="rId10"/>
    <p:sldId id="300" r:id="rId11"/>
    <p:sldId id="301" r:id="rId12"/>
    <p:sldId id="302" r:id="rId13"/>
    <p:sldId id="299" r:id="rId14"/>
    <p:sldId id="293" r:id="rId15"/>
    <p:sldId id="289" r:id="rId16"/>
    <p:sldId id="290" r:id="rId17"/>
    <p:sldId id="291" r:id="rId18"/>
    <p:sldId id="292" r:id="rId19"/>
    <p:sldId id="294" r:id="rId20"/>
    <p:sldId id="296" r:id="rId21"/>
    <p:sldId id="297" r:id="rId22"/>
    <p:sldId id="298" r:id="rId23"/>
    <p:sldId id="269" r:id="rId24"/>
    <p:sldId id="303" r:id="rId25"/>
    <p:sldId id="257" r:id="rId26"/>
    <p:sldId id="271" r:id="rId27"/>
    <p:sldId id="272" r:id="rId28"/>
    <p:sldId id="273" r:id="rId29"/>
    <p:sldId id="274" r:id="rId30"/>
    <p:sldId id="275" r:id="rId31"/>
    <p:sldId id="276" r:id="rId32"/>
    <p:sldId id="277" r:id="rId33"/>
    <p:sldId id="278" r:id="rId34"/>
    <p:sldId id="279" r:id="rId35"/>
    <p:sldId id="280" r:id="rId36"/>
    <p:sldId id="286" r:id="rId37"/>
    <p:sldId id="305" r:id="rId38"/>
    <p:sldId id="306" r:id="rId39"/>
    <p:sldId id="288" r:id="rId4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432"/>
    <a:srgbClr val="00283C"/>
    <a:srgbClr val="B300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1ED17-681E-4A6E-8A78-7ADCD3F6EB51}" type="datetimeFigureOut">
              <a:rPr lang="nl-BE" smtClean="0"/>
              <a:t>31/05/2023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F2477-85A9-42CA-84DD-4B768C7A03DD}" type="slidenum">
              <a:rPr lang="nl-BE" smtClean="0"/>
              <a:t>‹nr.›</a:t>
            </a:fld>
            <a:endParaRPr lang="nl-BE"/>
          </a:p>
        </p:txBody>
      </p:sp>
    </p:spTree>
    <p:extLst>
      <p:ext uri="{BB962C8B-B14F-4D97-AF65-F5344CB8AC3E}">
        <p14:creationId xmlns:p14="http://schemas.microsoft.com/office/powerpoint/2010/main" val="3877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969F2-83D4-67E2-DDED-D2B98EC5FE22}"/>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ABE306E0-28F5-DE13-DE5F-44714BFFD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968FF99A-7BE8-0648-C89B-2455A802ABFD}"/>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B74E4A1D-6EB7-685A-4AFC-977DDE758F66}"/>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20A49999-5701-745A-8BE3-F7A4669AF451}"/>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64656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4F7ABE-3BFB-1280-753D-75AACFA0888C}"/>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BF28AEAF-3DB5-AC1D-D084-F9294EC7590B}"/>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7489D6D-45D8-C180-2473-52D6DF3FFE2F}"/>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561BDC4E-DAC6-0190-BA3E-68526F8CBCBE}"/>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78748B6D-1168-23AE-F1F5-45526CC7C239}"/>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25606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7599D8F-72E9-F937-07D7-96AB1A432507}"/>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E5885450-1673-0591-95FA-22D04949CAD5}"/>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868FD424-BC4D-90B1-A84D-7328E41297DC}"/>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746DC132-7095-89AB-D501-E5D5331E373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02A1711A-9F18-11C6-18E6-F7436A8E3642}"/>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14471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A9AAD-6766-21E2-75BA-567F468C4BD3}"/>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955BCFFF-4A96-9EF8-6713-C770074DF571}"/>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5C4F1D01-340C-3BEC-420B-7D5931286CB6}"/>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48A17F07-54D9-943C-183A-E08D3F944C91}"/>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E22FB32-CA55-388A-7164-A7B3367ECB91}"/>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07940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20666-2055-8827-1672-9D2D7960A989}"/>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08C475D-E559-3456-E380-DB0BD61C3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0A39F61-7035-1696-F191-77C014BE6BA2}"/>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27FB1DB6-899D-237A-EA20-E4F07588D044}"/>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D655AA19-5B89-B1FB-6E6A-572791D4F2B9}"/>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59222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3903D-6DC7-EB69-567E-EE758F847AF9}"/>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FD3D8E3B-BC81-A2E5-D2E7-AB4BEBE39F0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EB97D830-38FC-9015-957A-6E6F8865FB5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890C381F-7D2D-2292-45B6-F70F6E22DFBB}"/>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6" name="Tijdelijke aanduiding voor voettekst 5">
            <a:extLst>
              <a:ext uri="{FF2B5EF4-FFF2-40B4-BE49-F238E27FC236}">
                <a16:creationId xmlns:a16="http://schemas.microsoft.com/office/drawing/2014/main" id="{1E28DB48-7F7E-26F4-2048-9B86F8053037}"/>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28E27032-B9EC-8EE6-1320-9A22F407C847}"/>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77961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182444-1450-9DC1-A145-6815600C5755}"/>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4B5D5A2A-3C26-CE5B-2306-BD4F32411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F4A9D95-FC82-17A6-A9EE-BB656C96EAC8}"/>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D4E20946-CAA6-3935-8311-F552185B1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A48A33B1-3ACA-D317-6473-F7E260189BE3}"/>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6BB2FC48-5774-692A-05B7-6AA2DE81B405}"/>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8" name="Tijdelijke aanduiding voor voettekst 7">
            <a:extLst>
              <a:ext uri="{FF2B5EF4-FFF2-40B4-BE49-F238E27FC236}">
                <a16:creationId xmlns:a16="http://schemas.microsoft.com/office/drawing/2014/main" id="{0D0DD287-756B-9E93-40A7-D6626EB999EC}"/>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FB6B5535-C5A8-21D6-69D2-5EB5A8261057}"/>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83737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F72451-94F8-7A05-BF4F-074056C85F81}"/>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C3E3B4FF-975E-84AD-1AB3-F83D1B8ADC83}"/>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4" name="Tijdelijke aanduiding voor voettekst 3">
            <a:extLst>
              <a:ext uri="{FF2B5EF4-FFF2-40B4-BE49-F238E27FC236}">
                <a16:creationId xmlns:a16="http://schemas.microsoft.com/office/drawing/2014/main" id="{26AB3001-4D86-F336-193D-D04365D1B2AA}"/>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14B8C03F-56FF-648D-E46B-1670B0F36D0B}"/>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77187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E365C02-D1CF-E91C-B54E-0833FCA58C30}"/>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3" name="Tijdelijke aanduiding voor voettekst 2">
            <a:extLst>
              <a:ext uri="{FF2B5EF4-FFF2-40B4-BE49-F238E27FC236}">
                <a16:creationId xmlns:a16="http://schemas.microsoft.com/office/drawing/2014/main" id="{BA46A9EF-98E5-A2C3-1608-3110BD833A0D}"/>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D4D03D9-DF6C-92D6-26EF-A8A041039DD2}"/>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76870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A311-79E9-DF2B-EF02-DD50A5B3D5E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80B71521-F15A-D4DC-E90B-64AE32CBB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E2A507D1-050F-CA97-CAA3-419380175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0297346-BFE3-580B-9F22-2DF12A9F6938}"/>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6" name="Tijdelijke aanduiding voor voettekst 5">
            <a:extLst>
              <a:ext uri="{FF2B5EF4-FFF2-40B4-BE49-F238E27FC236}">
                <a16:creationId xmlns:a16="http://schemas.microsoft.com/office/drawing/2014/main" id="{C4674A22-9DD7-96F6-7452-458A51FC4514}"/>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B459093-B902-42DD-2F16-A6B62B8DB9D8}"/>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71150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2A68D-236D-DE34-95CF-EA0BF88FAD5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AB84B9C0-6747-FB53-DD0B-0BAB74548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D005B10E-EFBA-69E1-F655-566A17572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75BF9FF-8A63-89CB-4F29-4C5B58EEE8CE}"/>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6" name="Tijdelijke aanduiding voor voettekst 5">
            <a:extLst>
              <a:ext uri="{FF2B5EF4-FFF2-40B4-BE49-F238E27FC236}">
                <a16:creationId xmlns:a16="http://schemas.microsoft.com/office/drawing/2014/main" id="{7274CF5F-CC54-5131-6562-CA7653D822BA}"/>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2808985-8CF7-1147-B251-7B9FF526647E}"/>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229642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4F02BC3-5A37-2D50-5D8F-3174B8028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7BA2C345-8B18-2EDB-7544-EECC32D05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1716C25-66E1-1079-3FC2-52600EC9F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A7AD901C-2B1C-544C-2A82-2AEE6963D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D5488F86-9607-6CA5-8F4C-4406A2578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8BEC1-FF32-4060-AC1A-248C9F2E9769}" type="slidenum">
              <a:rPr lang="nl-BE" smtClean="0"/>
              <a:t>‹nr.›</a:t>
            </a:fld>
            <a:endParaRPr lang="nl-BE"/>
          </a:p>
        </p:txBody>
      </p:sp>
    </p:spTree>
    <p:extLst>
      <p:ext uri="{BB962C8B-B14F-4D97-AF65-F5344CB8AC3E}">
        <p14:creationId xmlns:p14="http://schemas.microsoft.com/office/powerpoint/2010/main" val="8068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365047"/>
            <a:ext cx="10515600" cy="1325563"/>
          </a:xfrm>
        </p:spPr>
        <p:txBody>
          <a:bodyPr/>
          <a:lstStyle/>
          <a:p>
            <a:pPr algn="ctr"/>
            <a:r>
              <a:rPr lang="nl-BE" b="1" dirty="0">
                <a:solidFill>
                  <a:schemeClr val="bg1"/>
                </a:solidFill>
              </a:rPr>
              <a:t>Project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E85DB851-16F2-DF5E-98BE-55935028033A}"/>
              </a:ext>
            </a:extLst>
          </p:cNvPr>
          <p:cNvSpPr txBox="1"/>
          <p:nvPr/>
        </p:nvSpPr>
        <p:spPr>
          <a:xfrm>
            <a:off x="3047223" y="3429000"/>
            <a:ext cx="6097554" cy="523220"/>
          </a:xfrm>
          <a:prstGeom prst="rect">
            <a:avLst/>
          </a:prstGeom>
          <a:noFill/>
        </p:spPr>
        <p:txBody>
          <a:bodyPr wrap="square">
            <a:spAutoFit/>
          </a:bodyPr>
          <a:lstStyle/>
          <a:p>
            <a:pPr algn="ctr"/>
            <a:r>
              <a:rPr lang="nl-BE" sz="2800" dirty="0">
                <a:solidFill>
                  <a:schemeClr val="bg1"/>
                </a:solidFill>
                <a:ea typeface="+mn-lt"/>
                <a:cs typeface="+mn-lt"/>
              </a:rPr>
              <a:t>Agile en </a:t>
            </a:r>
            <a:r>
              <a:rPr lang="nl-BE" sz="2800" dirty="0" err="1">
                <a:solidFill>
                  <a:schemeClr val="bg1"/>
                </a:solidFill>
                <a:ea typeface="+mn-lt"/>
                <a:cs typeface="+mn-lt"/>
              </a:rPr>
              <a:t>testing</a:t>
            </a:r>
            <a:endParaRPr lang="en-US" sz="2800" dirty="0">
              <a:solidFill>
                <a:schemeClr val="bg1"/>
              </a:solidFill>
            </a:endParaRPr>
          </a:p>
        </p:txBody>
      </p:sp>
      <p:sp>
        <p:nvSpPr>
          <p:cNvPr id="8" name="Tekstvak 7">
            <a:extLst>
              <a:ext uri="{FF2B5EF4-FFF2-40B4-BE49-F238E27FC236}">
                <a16:creationId xmlns:a16="http://schemas.microsoft.com/office/drawing/2014/main" id="{68958230-7C31-C860-251A-6898A0774EA3}"/>
              </a:ext>
            </a:extLst>
          </p:cNvPr>
          <p:cNvSpPr txBox="1"/>
          <p:nvPr/>
        </p:nvSpPr>
        <p:spPr>
          <a:xfrm>
            <a:off x="0" y="6168681"/>
            <a:ext cx="4953000" cy="423449"/>
          </a:xfrm>
          <a:prstGeom prst="rect">
            <a:avLst/>
          </a:prstGeom>
          <a:solidFill>
            <a:srgbClr val="FA6432"/>
          </a:solidFill>
        </p:spPr>
        <p:txBody>
          <a:bodyPr wrap="square">
            <a:spAutoFit/>
          </a:bodyPr>
          <a:lstStyle/>
          <a:p>
            <a:pPr algn="ctr">
              <a:lnSpc>
                <a:spcPct val="150000"/>
              </a:lnSpc>
            </a:pPr>
            <a:r>
              <a:rPr lang="nl-BE" sz="1600" b="1" dirty="0">
                <a:solidFill>
                  <a:schemeClr val="bg1"/>
                </a:solidFill>
                <a:ea typeface="+mn-lt"/>
                <a:cs typeface="+mn-lt"/>
              </a:rPr>
              <a:t>Robin Vangeneugden, Laurens De Wit, Niels </a:t>
            </a:r>
            <a:r>
              <a:rPr lang="nl-BE" sz="1600" b="1" dirty="0" err="1">
                <a:solidFill>
                  <a:schemeClr val="bg1"/>
                </a:solidFill>
                <a:ea typeface="+mn-lt"/>
                <a:cs typeface="+mn-lt"/>
              </a:rPr>
              <a:t>Mondelaers</a:t>
            </a:r>
            <a:endParaRPr lang="en-US" sz="1600" b="1" dirty="0">
              <a:solidFill>
                <a:schemeClr val="bg1"/>
              </a:solidFill>
            </a:endParaRPr>
          </a:p>
        </p:txBody>
      </p:sp>
    </p:spTree>
    <p:extLst>
      <p:ext uri="{BB962C8B-B14F-4D97-AF65-F5344CB8AC3E}">
        <p14:creationId xmlns:p14="http://schemas.microsoft.com/office/powerpoint/2010/main" val="29522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User </a:t>
            </a:r>
            <a:r>
              <a:rPr lang="nl-BE" b="1" dirty="0" err="1">
                <a:solidFill>
                  <a:srgbClr val="FA6432"/>
                </a:solidFill>
              </a:rPr>
              <a:t>Stories</a:t>
            </a:r>
            <a:endParaRPr lang="nl-BE" b="1" dirty="0">
              <a:solidFill>
                <a:srgbClr val="FA6432"/>
              </a:solidFill>
            </a:endParaRP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569166" y="961053"/>
            <a:ext cx="11402009" cy="4599991"/>
          </a:xfrm>
        </p:spPr>
        <p:txBody>
          <a:bodyPr>
            <a:normAutofit lnSpcReduction="10000"/>
          </a:bodyPr>
          <a:lstStyle/>
          <a:p>
            <a:endParaRPr lang="nl-BE" dirty="0">
              <a:effectLst/>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groepsreis kunnen aanmaken, zodat ik alle relevante informatie over de reis kan opslaan (bestemming, kostprijs, thema, leeftijdscategorie).</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meerdere groepsreizen naar dezelfde bestemming kunnen organiseren, zodat ik verschillende leeftijdscategorieën kan bedienen.</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lijst met deelnemers kunnen koppelen aan een groepsreis, zodat ik een overzicht heb van wie er deelneemt aan de reis.</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aparte lijst met monitoren kunnen koppelen aan een groepsreis, zodat ik een overzicht heb van wie de groep begeleidt.</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deelnemersfiche kunnen aanmaken voor deelnemers en monitoren, zodat ik hun persoonlijke gegevens, rol en medische informatie kan bijhouden.</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deelnemers kunnen koppelen aan een groepsreis op basis van hun </a:t>
            </a:r>
            <a:r>
              <a:rPr lang="nl-BE" sz="1200" kern="0" dirty="0" err="1">
                <a:effectLst/>
                <a:latin typeface="Calibri" panose="020F0502020204030204" pitchFamily="34" charset="0"/>
                <a:ea typeface="Times New Roman" panose="02020603050405020304" pitchFamily="18" charset="0"/>
                <a:cs typeface="Calibri" panose="020F0502020204030204" pitchFamily="34" charset="0"/>
              </a:rPr>
              <a:t>deelnemerId</a:t>
            </a:r>
            <a:r>
              <a:rPr lang="nl-BE" sz="1200" kern="0" dirty="0">
                <a:effectLst/>
                <a:latin typeface="Calibri" panose="020F0502020204030204" pitchFamily="34" charset="0"/>
                <a:ea typeface="Times New Roman" panose="02020603050405020304" pitchFamily="18" charset="0"/>
                <a:cs typeface="Calibri" panose="020F0502020204030204" pitchFamily="34" charset="0"/>
              </a:rPr>
              <a:t>, zodat ik weet wie er deelneemt aan welke reis.</a:t>
            </a: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opleidingen kunnen aanmaken voor monitoren, zodat ik kan bijhouden wie welke opleiding heeft gevolgd.</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deelnemer alleen als monitor kunnen aanwijzen als hij/zij de basiscursus monitor heeft gevolgd, zodat ik zeker weet dat de monitor over de nodige kwalificaties beschikt.</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hoofdmonitor alleen kunnen aanwijzen als hij/zij de cursus hoofdmonitor heeft gevolgd, zodat ik zeker weet dat de hoofdmonitor over de nodige kwalificaties beschikt.</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monitoren kunnen inschrijven voor een opleiding, zodat ze zich verder kunnen ontwikkelen als monitor.</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147939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User </a:t>
            </a:r>
            <a:r>
              <a:rPr lang="nl-BE" b="1" dirty="0" err="1">
                <a:solidFill>
                  <a:srgbClr val="FA6432"/>
                </a:solidFill>
              </a:rPr>
              <a:t>Stories</a:t>
            </a:r>
            <a:endParaRPr lang="nl-BE" b="1" dirty="0">
              <a:solidFill>
                <a:srgbClr val="FA6432"/>
              </a:solidFill>
            </a:endParaRP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494522" y="615821"/>
            <a:ext cx="11476653" cy="4945224"/>
          </a:xfrm>
        </p:spPr>
        <p:txBody>
          <a:bodyPr>
            <a:normAutofit fontScale="85000" lnSpcReduction="10000"/>
          </a:bodyPr>
          <a:lstStyle/>
          <a:p>
            <a:endParaRPr lang="nl-BE" dirty="0">
              <a:effectLst/>
            </a:endParaRPr>
          </a:p>
          <a:p>
            <a:endParaRPr lang="nl-BE" dirty="0">
              <a:effectLst/>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monitoren kunnen inschrijven als deelnemer voor een groepsreis als ze binnen de leeftijdsgrens vallen, zodat ze kunnen deelnemen aan de reis.</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overzicht van alle groepsreizen kunnen bekijken, inclusief deelnemers en monitoren, zodat ik de status van de reizen kan monitoren en eventuele problemen snel kan oplossen.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waarschuwingssysteem inbouwen voor deelnemers en monitoren die niet aan de gestelde voorwaarden voldoen om deel te nemen aan een groepsreis of opleiding, zodat ik mogelijke problemen vooraf kan voorkomen.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online betalingssysteem integreren, zodat deelnemers gemakkelijk hun reis kunnen betalen en de organisatie de betalingen efficiënt kan beheren.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feedbacksysteem voor deelnemers en monitoren inbouwen, zodat ik de kwaliteit van de groepsreizen en opleidingen kan verbeteren en eventuele problemen snel kan oplossen.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maar één keer ingeschreven kunnen worden voor een groepsreis, of als monitor, of als deelnemer, zodat er geen dubbele boekingen zijn.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die lid is van het ziekenfonds wil ik 10% korting krijgen op de kostprijs van de groepsreis, zodat ik financieel voordeel heb.</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mijn medische gegevens kunnen bijwerken in mijn deelnemersfiche, zodat de organisatie op de hoogte is van eventuele gezondheidsproblemen en daar rekening mee kan houden tijdens de groepsreis.</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een overzicht van alle groepsreizen kunnen bekijken en selecteren op basis van bestemming, thema en leeftijdscategorie, zodat ik gemakkelijk de reis kan vinden die het beste bij mij past.</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een herinneringsmail ontvangen voor belangrijke data, zoals de start van de reis of de betalingstermijn, zodat ik deze niet vergeet en problemen voorkom.</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19866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User </a:t>
            </a:r>
            <a:r>
              <a:rPr lang="nl-BE" b="1" dirty="0" err="1">
                <a:solidFill>
                  <a:srgbClr val="FA6432"/>
                </a:solidFill>
              </a:rPr>
              <a:t>Stories</a:t>
            </a:r>
            <a:endParaRPr lang="nl-BE" b="1" dirty="0">
              <a:solidFill>
                <a:srgbClr val="FA6432"/>
              </a:solidFill>
            </a:endParaRP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494522" y="615821"/>
            <a:ext cx="11476653" cy="4945224"/>
          </a:xfrm>
        </p:spPr>
        <p:txBody>
          <a:bodyPr>
            <a:normAutofit/>
          </a:bodyPr>
          <a:lstStyle/>
          <a:p>
            <a:endParaRPr lang="nl-BE" dirty="0">
              <a:effectLst/>
            </a:endParaRPr>
          </a:p>
          <a:p>
            <a:pPr marL="514350" indent="-514350">
              <a:buFont typeface="+mj-lt"/>
              <a:buAutoNum type="arabicPeriod" startAt="21"/>
            </a:pPr>
            <a:endParaRPr lang="nl-BE" dirty="0">
              <a:effectLst/>
            </a:endParaRPr>
          </a:p>
          <a:p>
            <a:pPr marL="742950" lvl="1" indent="-285750" fontAlgn="ctr">
              <a:lnSpc>
                <a:spcPct val="107000"/>
              </a:lnSpc>
              <a:spcAft>
                <a:spcPts val="800"/>
              </a:spcAft>
              <a:buFont typeface="+mj-lt"/>
              <a:buAutoNum type="arabicPeriod" startAt="21"/>
              <a:tabLst>
                <a:tab pos="914400" algn="l"/>
              </a:tabLst>
            </a:pPr>
            <a:r>
              <a:rPr lang="nl-BE" sz="1100" kern="0" dirty="0">
                <a:effectLst/>
                <a:latin typeface="Calibri" panose="020F0502020204030204" pitchFamily="34" charset="0"/>
                <a:ea typeface="Times New Roman" panose="02020603050405020304" pitchFamily="18" charset="0"/>
                <a:cs typeface="Calibri" panose="020F0502020204030204" pitchFamily="34" charset="0"/>
              </a:rPr>
              <a:t>Als hoofdmonitor wil ik een budget van €5% van de totale opbrengst krijgen tijdens een groepsreis, zodat ik de groep kan trakteren op een ijsje of drankje.</a:t>
            </a: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21"/>
              <a:tabLst>
                <a:tab pos="914400" algn="l"/>
              </a:tabLst>
            </a:pPr>
            <a:r>
              <a:rPr lang="nl-BE" sz="1100" kern="0" dirty="0">
                <a:effectLst/>
                <a:latin typeface="Calibri" panose="020F0502020204030204" pitchFamily="34" charset="0"/>
                <a:ea typeface="Times New Roman" panose="02020603050405020304" pitchFamily="18" charset="0"/>
                <a:cs typeface="Calibri" panose="020F0502020204030204" pitchFamily="34" charset="0"/>
              </a:rPr>
              <a:t>Als hoofdmonitor wil ik het overblijvende bedrag van het budget na afloop van de reis kunnen terugstorten, zodat ik geen geld hoef uit te geven uit eigen zak.</a:t>
            </a: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264754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Scrum meeting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6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Vraagstelling bij de sprintplanning</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A61CB1A6-0DF9-6E30-CFB2-66CBF347D71C}"/>
              </a:ext>
            </a:extLst>
          </p:cNvPr>
          <p:cNvPicPr>
            <a:picLocks noChangeAspect="1"/>
          </p:cNvPicPr>
          <p:nvPr/>
        </p:nvPicPr>
        <p:blipFill>
          <a:blip r:embed="rId3"/>
          <a:stretch>
            <a:fillRect/>
          </a:stretch>
        </p:blipFill>
        <p:spPr>
          <a:xfrm>
            <a:off x="838199" y="1500953"/>
            <a:ext cx="7184234" cy="3404421"/>
          </a:xfrm>
          <a:prstGeom prst="rect">
            <a:avLst/>
          </a:prstGeom>
        </p:spPr>
      </p:pic>
    </p:spTree>
    <p:extLst>
      <p:ext uri="{BB962C8B-B14F-4D97-AF65-F5344CB8AC3E}">
        <p14:creationId xmlns:p14="http://schemas.microsoft.com/office/powerpoint/2010/main" val="331965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22 maart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8" name="Tijdelijke aanduiding voor inhoud 7">
            <a:extLst>
              <a:ext uri="{FF2B5EF4-FFF2-40B4-BE49-F238E27FC236}">
                <a16:creationId xmlns:a16="http://schemas.microsoft.com/office/drawing/2014/main" id="{0B9F1001-7CD4-3995-2F2E-331FD9F32C41}"/>
              </a:ext>
            </a:extLst>
          </p:cNvPr>
          <p:cNvPicPr>
            <a:picLocks noGrp="1" noChangeAspect="1"/>
          </p:cNvPicPr>
          <p:nvPr>
            <p:ph idx="1"/>
          </p:nvPr>
        </p:nvPicPr>
        <p:blipFill>
          <a:blip r:embed="rId3"/>
          <a:stretch>
            <a:fillRect/>
          </a:stretch>
        </p:blipFill>
        <p:spPr>
          <a:xfrm>
            <a:off x="3947621" y="1099323"/>
            <a:ext cx="4296758" cy="4659354"/>
          </a:xfrm>
        </p:spPr>
      </p:pic>
    </p:spTree>
    <p:extLst>
      <p:ext uri="{BB962C8B-B14F-4D97-AF65-F5344CB8AC3E}">
        <p14:creationId xmlns:p14="http://schemas.microsoft.com/office/powerpoint/2010/main" val="206396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19 april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5" name="Afbeelding 4">
            <a:extLst>
              <a:ext uri="{FF2B5EF4-FFF2-40B4-BE49-F238E27FC236}">
                <a16:creationId xmlns:a16="http://schemas.microsoft.com/office/drawing/2014/main" id="{0D338FBE-38ED-0381-3200-C7D7F814EC38}"/>
              </a:ext>
            </a:extLst>
          </p:cNvPr>
          <p:cNvPicPr>
            <a:picLocks noChangeAspect="1"/>
          </p:cNvPicPr>
          <p:nvPr/>
        </p:nvPicPr>
        <p:blipFill>
          <a:blip r:embed="rId3"/>
          <a:stretch>
            <a:fillRect/>
          </a:stretch>
        </p:blipFill>
        <p:spPr>
          <a:xfrm>
            <a:off x="4413566" y="1093325"/>
            <a:ext cx="3364865" cy="4671349"/>
          </a:xfrm>
          <a:prstGeom prst="rect">
            <a:avLst/>
          </a:prstGeom>
        </p:spPr>
      </p:pic>
    </p:spTree>
    <p:extLst>
      <p:ext uri="{BB962C8B-B14F-4D97-AF65-F5344CB8AC3E}">
        <p14:creationId xmlns:p14="http://schemas.microsoft.com/office/powerpoint/2010/main" val="178554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3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DCA2FF9A-A60D-AEA1-473F-C699D4467DBC}"/>
              </a:ext>
            </a:extLst>
          </p:cNvPr>
          <p:cNvPicPr>
            <a:picLocks noChangeAspect="1"/>
          </p:cNvPicPr>
          <p:nvPr/>
        </p:nvPicPr>
        <p:blipFill>
          <a:blip r:embed="rId3"/>
          <a:stretch>
            <a:fillRect/>
          </a:stretch>
        </p:blipFill>
        <p:spPr>
          <a:xfrm>
            <a:off x="4140183" y="1086568"/>
            <a:ext cx="3911634" cy="4684864"/>
          </a:xfrm>
          <a:prstGeom prst="rect">
            <a:avLst/>
          </a:prstGeom>
        </p:spPr>
      </p:pic>
    </p:spTree>
    <p:extLst>
      <p:ext uri="{BB962C8B-B14F-4D97-AF65-F5344CB8AC3E}">
        <p14:creationId xmlns:p14="http://schemas.microsoft.com/office/powerpoint/2010/main" val="109384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17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5" name="Afbeelding 4">
            <a:extLst>
              <a:ext uri="{FF2B5EF4-FFF2-40B4-BE49-F238E27FC236}">
                <a16:creationId xmlns:a16="http://schemas.microsoft.com/office/drawing/2014/main" id="{73AE2E8F-77FE-2556-14FC-A26BEF6B5D57}"/>
              </a:ext>
            </a:extLst>
          </p:cNvPr>
          <p:cNvPicPr>
            <a:picLocks noChangeAspect="1"/>
          </p:cNvPicPr>
          <p:nvPr/>
        </p:nvPicPr>
        <p:blipFill>
          <a:blip r:embed="rId3"/>
          <a:stretch>
            <a:fillRect/>
          </a:stretch>
        </p:blipFill>
        <p:spPr>
          <a:xfrm>
            <a:off x="200278" y="2046157"/>
            <a:ext cx="7098702" cy="2636891"/>
          </a:xfrm>
          <a:prstGeom prst="rect">
            <a:avLst/>
          </a:prstGeom>
        </p:spPr>
      </p:pic>
      <p:pic>
        <p:nvPicPr>
          <p:cNvPr id="8" name="Afbeelding 7">
            <a:extLst>
              <a:ext uri="{FF2B5EF4-FFF2-40B4-BE49-F238E27FC236}">
                <a16:creationId xmlns:a16="http://schemas.microsoft.com/office/drawing/2014/main" id="{AB38A174-ADDE-29CE-61FD-59A3B7B9AB8E}"/>
              </a:ext>
            </a:extLst>
          </p:cNvPr>
          <p:cNvPicPr>
            <a:picLocks noChangeAspect="1"/>
          </p:cNvPicPr>
          <p:nvPr/>
        </p:nvPicPr>
        <p:blipFill>
          <a:blip r:embed="rId4"/>
          <a:stretch>
            <a:fillRect/>
          </a:stretch>
        </p:blipFill>
        <p:spPr>
          <a:xfrm>
            <a:off x="7436251" y="2110554"/>
            <a:ext cx="4452668" cy="2508099"/>
          </a:xfrm>
          <a:prstGeom prst="rect">
            <a:avLst/>
          </a:prstGeom>
        </p:spPr>
      </p:pic>
    </p:spTree>
    <p:extLst>
      <p:ext uri="{BB962C8B-B14F-4D97-AF65-F5344CB8AC3E}">
        <p14:creationId xmlns:p14="http://schemas.microsoft.com/office/powerpoint/2010/main" val="346422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err="1">
                <a:solidFill>
                  <a:srgbClr val="FA6432"/>
                </a:solidFill>
              </a:rPr>
              <a:t>Github</a:t>
            </a:r>
            <a:r>
              <a:rPr lang="nl-BE" b="1" dirty="0">
                <a:solidFill>
                  <a:srgbClr val="FA6432"/>
                </a:solidFill>
              </a:rPr>
              <a:t> </a:t>
            </a:r>
            <a:r>
              <a:rPr lang="nl-BE" b="1" dirty="0" err="1">
                <a:solidFill>
                  <a:srgbClr val="FA6432"/>
                </a:solidFill>
              </a:rPr>
              <a:t>Kanban</a:t>
            </a:r>
            <a:r>
              <a:rPr lang="nl-BE" b="1" dirty="0">
                <a:solidFill>
                  <a:srgbClr val="FA6432"/>
                </a:solidFill>
              </a:rPr>
              <a:t> 17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D1E8CF0A-EA6B-FD52-59E7-763935DD9856}"/>
              </a:ext>
            </a:extLst>
          </p:cNvPr>
          <p:cNvPicPr>
            <a:picLocks noChangeAspect="1"/>
          </p:cNvPicPr>
          <p:nvPr/>
        </p:nvPicPr>
        <p:blipFill>
          <a:blip r:embed="rId3"/>
          <a:stretch>
            <a:fillRect/>
          </a:stretch>
        </p:blipFill>
        <p:spPr>
          <a:xfrm>
            <a:off x="491004" y="1138991"/>
            <a:ext cx="11209991" cy="4580017"/>
          </a:xfrm>
          <a:prstGeom prst="rect">
            <a:avLst/>
          </a:prstGeom>
        </p:spPr>
      </p:pic>
    </p:spTree>
    <p:extLst>
      <p:ext uri="{BB962C8B-B14F-4D97-AF65-F5344CB8AC3E}">
        <p14:creationId xmlns:p14="http://schemas.microsoft.com/office/powerpoint/2010/main" val="365006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Beschrijving project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24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56DD0D71-2E18-7313-3459-24F00144952B}"/>
              </a:ext>
            </a:extLst>
          </p:cNvPr>
          <p:cNvPicPr>
            <a:picLocks noChangeAspect="1"/>
          </p:cNvPicPr>
          <p:nvPr/>
        </p:nvPicPr>
        <p:blipFill>
          <a:blip r:embed="rId3"/>
          <a:stretch>
            <a:fillRect/>
          </a:stretch>
        </p:blipFill>
        <p:spPr>
          <a:xfrm>
            <a:off x="303081" y="2061470"/>
            <a:ext cx="6942422" cy="2606266"/>
          </a:xfrm>
          <a:prstGeom prst="rect">
            <a:avLst/>
          </a:prstGeom>
        </p:spPr>
      </p:pic>
      <p:pic>
        <p:nvPicPr>
          <p:cNvPr id="9" name="Afbeelding 8">
            <a:extLst>
              <a:ext uri="{FF2B5EF4-FFF2-40B4-BE49-F238E27FC236}">
                <a16:creationId xmlns:a16="http://schemas.microsoft.com/office/drawing/2014/main" id="{E6A8EAC0-47F8-832B-7788-09EA30074788}"/>
              </a:ext>
            </a:extLst>
          </p:cNvPr>
          <p:cNvPicPr>
            <a:picLocks noChangeAspect="1"/>
          </p:cNvPicPr>
          <p:nvPr/>
        </p:nvPicPr>
        <p:blipFill>
          <a:blip r:embed="rId4"/>
          <a:stretch>
            <a:fillRect/>
          </a:stretch>
        </p:blipFill>
        <p:spPr>
          <a:xfrm>
            <a:off x="7245503" y="2061470"/>
            <a:ext cx="4557155" cy="2621507"/>
          </a:xfrm>
          <a:prstGeom prst="rect">
            <a:avLst/>
          </a:prstGeom>
        </p:spPr>
      </p:pic>
    </p:spTree>
    <p:extLst>
      <p:ext uri="{BB962C8B-B14F-4D97-AF65-F5344CB8AC3E}">
        <p14:creationId xmlns:p14="http://schemas.microsoft.com/office/powerpoint/2010/main" val="339373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err="1">
                <a:solidFill>
                  <a:srgbClr val="FA6432"/>
                </a:solidFill>
              </a:rPr>
              <a:t>Github</a:t>
            </a:r>
            <a:r>
              <a:rPr lang="nl-BE" b="1" dirty="0">
                <a:solidFill>
                  <a:srgbClr val="FA6432"/>
                </a:solidFill>
              </a:rPr>
              <a:t> </a:t>
            </a:r>
            <a:r>
              <a:rPr lang="nl-BE" b="1" dirty="0" err="1">
                <a:solidFill>
                  <a:srgbClr val="FA6432"/>
                </a:solidFill>
              </a:rPr>
              <a:t>Kanban</a:t>
            </a:r>
            <a:r>
              <a:rPr lang="nl-BE" b="1" dirty="0">
                <a:solidFill>
                  <a:srgbClr val="FA6432"/>
                </a:solidFill>
              </a:rPr>
              <a:t> 24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5" name="Afbeelding 4">
            <a:extLst>
              <a:ext uri="{FF2B5EF4-FFF2-40B4-BE49-F238E27FC236}">
                <a16:creationId xmlns:a16="http://schemas.microsoft.com/office/drawing/2014/main" id="{C1A71E13-2197-53F9-F9A1-310668C5C3FD}"/>
              </a:ext>
            </a:extLst>
          </p:cNvPr>
          <p:cNvPicPr>
            <a:picLocks noChangeAspect="1"/>
          </p:cNvPicPr>
          <p:nvPr/>
        </p:nvPicPr>
        <p:blipFill>
          <a:blip r:embed="rId3"/>
          <a:stretch>
            <a:fillRect/>
          </a:stretch>
        </p:blipFill>
        <p:spPr>
          <a:xfrm>
            <a:off x="311919" y="1108509"/>
            <a:ext cx="11568162" cy="4640982"/>
          </a:xfrm>
          <a:prstGeom prst="rect">
            <a:avLst/>
          </a:prstGeom>
        </p:spPr>
      </p:pic>
    </p:spTree>
    <p:extLst>
      <p:ext uri="{BB962C8B-B14F-4D97-AF65-F5344CB8AC3E}">
        <p14:creationId xmlns:p14="http://schemas.microsoft.com/office/powerpoint/2010/main" val="189358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err="1">
                <a:solidFill>
                  <a:srgbClr val="FA6432"/>
                </a:solidFill>
              </a:rPr>
              <a:t>Github</a:t>
            </a:r>
            <a:r>
              <a:rPr lang="nl-BE" b="1" dirty="0">
                <a:solidFill>
                  <a:srgbClr val="FA6432"/>
                </a:solidFill>
              </a:rPr>
              <a:t> </a:t>
            </a:r>
            <a:r>
              <a:rPr lang="nl-BE" b="1" dirty="0" err="1">
                <a:solidFill>
                  <a:srgbClr val="FA6432"/>
                </a:solidFill>
              </a:rPr>
              <a:t>Kanban</a:t>
            </a:r>
            <a:r>
              <a:rPr lang="nl-BE" b="1" dirty="0">
                <a:solidFill>
                  <a:srgbClr val="FA6432"/>
                </a:solidFill>
              </a:rPr>
              <a:t> 30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336122C1-57A1-BBFF-3694-921EB2347608}"/>
              </a:ext>
            </a:extLst>
          </p:cNvPr>
          <p:cNvPicPr>
            <a:picLocks noChangeAspect="1"/>
          </p:cNvPicPr>
          <p:nvPr/>
        </p:nvPicPr>
        <p:blipFill>
          <a:blip r:embed="rId3"/>
          <a:stretch>
            <a:fillRect/>
          </a:stretch>
        </p:blipFill>
        <p:spPr>
          <a:xfrm>
            <a:off x="566736" y="1493601"/>
            <a:ext cx="11058525" cy="3870798"/>
          </a:xfrm>
          <a:prstGeom prst="rect">
            <a:avLst/>
          </a:prstGeom>
        </p:spPr>
      </p:pic>
    </p:spTree>
    <p:extLst>
      <p:ext uri="{BB962C8B-B14F-4D97-AF65-F5344CB8AC3E}">
        <p14:creationId xmlns:p14="http://schemas.microsoft.com/office/powerpoint/2010/main" val="200627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Schetsen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345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Schetsen</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De schetsen zijn gemaakt in </a:t>
            </a:r>
            <a:r>
              <a:rPr lang="nl-BE" dirty="0" err="1"/>
              <a:t>Figma</a:t>
            </a:r>
            <a:endParaRPr lang="nl-BE" dirty="0"/>
          </a:p>
          <a:p>
            <a:r>
              <a:rPr lang="nl-BE" dirty="0"/>
              <a:t>Rekening houdend met user </a:t>
            </a:r>
            <a:r>
              <a:rPr lang="nl-BE" dirty="0" err="1"/>
              <a:t>stories</a:t>
            </a:r>
            <a:endParaRPr lang="nl-BE" dirty="0"/>
          </a:p>
          <a:p>
            <a:r>
              <a:rPr lang="nl-BE" dirty="0"/>
              <a:t>Stap voor stap afgewerkt</a:t>
            </a:r>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408925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Inlogpagina</a:t>
            </a:r>
            <a:endParaRPr lang="en-US" sz="2600" b="1" kern="1200" dirty="0">
              <a:solidFill>
                <a:srgbClr val="00283C"/>
              </a:solidFill>
              <a:latin typeface="+mj-lt"/>
              <a:ea typeface="+mj-ea"/>
              <a:cs typeface="+mj-cs"/>
            </a:endParaRP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6887EE0D-82BE-37C6-C8C4-F82C17894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614437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Wachtwoord</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vergeten</a:t>
            </a:r>
            <a:endParaRPr lang="en-US" sz="2600" b="1" kern="1200" dirty="0">
              <a:solidFill>
                <a:srgbClr val="00283C"/>
              </a:solidFill>
              <a:latin typeface="+mj-lt"/>
              <a:ea typeface="+mj-ea"/>
              <a:cs typeface="+mj-cs"/>
            </a:endParaRP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3" name="Tijdelijke aanduiding voor inhoud 6" descr="Afbeelding met tekst, schermopname&#10;&#10;Automatisch gegenereerde beschrijving">
            <a:extLst>
              <a:ext uri="{FF2B5EF4-FFF2-40B4-BE49-F238E27FC236}">
                <a16:creationId xmlns:a16="http://schemas.microsoft.com/office/drawing/2014/main" id="{E9148932-8A76-A397-62D0-2960FEB58F58}"/>
              </a:ext>
            </a:extLst>
          </p:cNvPr>
          <p:cNvPicPr>
            <a:picLocks noChangeAspect="1"/>
          </p:cNvPicPr>
          <p:nvPr/>
        </p:nvPicPr>
        <p:blipFill>
          <a:blip r:embed="rId3"/>
          <a:stretch>
            <a:fillRect/>
          </a:stretch>
        </p:blipFill>
        <p:spPr>
          <a:xfrm>
            <a:off x="4038600" y="1198963"/>
            <a:ext cx="7188199" cy="4456684"/>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4C61BCB4-2617-0254-23A7-EE0B9530E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3353400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Wachtwoord</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vergeten</a:t>
            </a:r>
            <a:r>
              <a:rPr lang="en-US" sz="2600" b="1" kern="1200" dirty="0">
                <a:solidFill>
                  <a:srgbClr val="00283C"/>
                </a:solidFill>
                <a:latin typeface="+mj-lt"/>
                <a:ea typeface="+mj-ea"/>
                <a:cs typeface="+mj-cs"/>
              </a:rPr>
              <a:t> met </a:t>
            </a:r>
            <a:r>
              <a:rPr lang="en-US" sz="2600" b="1" kern="1200" dirty="0" err="1">
                <a:solidFill>
                  <a:srgbClr val="00283C"/>
                </a:solidFill>
                <a:latin typeface="+mj-lt"/>
                <a:ea typeface="+mj-ea"/>
                <a:cs typeface="+mj-cs"/>
              </a:rPr>
              <a:t>foutmelding</a:t>
            </a:r>
            <a:endParaRPr lang="en-US" sz="2600" b="1" kern="1200" dirty="0">
              <a:solidFill>
                <a:srgbClr val="00283C"/>
              </a:solidFill>
              <a:latin typeface="+mj-lt"/>
              <a:ea typeface="+mj-ea"/>
              <a:cs typeface="+mj-cs"/>
            </a:endParaRP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3" name="Tijdelijke aanduiding voor inhoud 4">
            <a:extLst>
              <a:ext uri="{FF2B5EF4-FFF2-40B4-BE49-F238E27FC236}">
                <a16:creationId xmlns:a16="http://schemas.microsoft.com/office/drawing/2014/main" id="{A3162257-A41C-54B1-7972-3643ADC61BAB}"/>
              </a:ext>
            </a:extLst>
          </p:cNvPr>
          <p:cNvPicPr>
            <a:picLocks noChangeAspect="1"/>
          </p:cNvPicPr>
          <p:nvPr/>
        </p:nvPicPr>
        <p:blipFill>
          <a:blip r:embed="rId3"/>
          <a:stretch>
            <a:fillRect/>
          </a:stretch>
        </p:blipFill>
        <p:spPr>
          <a:xfrm>
            <a:off x="4038600" y="1189979"/>
            <a:ext cx="7188199" cy="4474653"/>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05B4B8F9-A29B-085F-2E20-56677C6F4B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1742095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Dashboard</a:t>
            </a: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3" name="Tijdelijke aanduiding voor inhoud 5">
            <a:extLst>
              <a:ext uri="{FF2B5EF4-FFF2-40B4-BE49-F238E27FC236}">
                <a16:creationId xmlns:a16="http://schemas.microsoft.com/office/drawing/2014/main" id="{CCAD0978-5161-6562-E159-5C41888E4179}"/>
              </a:ext>
            </a:extLst>
          </p:cNvPr>
          <p:cNvPicPr>
            <a:picLocks noChangeAspect="1"/>
          </p:cNvPicPr>
          <p:nvPr/>
        </p:nvPicPr>
        <p:blipFill>
          <a:blip r:embed="rId3"/>
          <a:stretch>
            <a:fillRect/>
          </a:stretch>
        </p:blipFill>
        <p:spPr>
          <a:xfrm>
            <a:off x="4038600" y="1216935"/>
            <a:ext cx="7188199" cy="4420741"/>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24AF1CBC-3E47-5477-2B78-32B7E96A8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82147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dirty="0" err="1">
                <a:solidFill>
                  <a:srgbClr val="00283C"/>
                </a:solidFill>
              </a:rPr>
              <a:t>Deelnemers</a:t>
            </a:r>
            <a:endParaRPr lang="en-US" sz="2600" b="1" kern="1200" dirty="0">
              <a:solidFill>
                <a:srgbClr val="00283C"/>
              </a:solidFill>
              <a:latin typeface="+mj-lt"/>
              <a:ea typeface="+mj-ea"/>
              <a:cs typeface="+mj-cs"/>
            </a:endParaRPr>
          </a:p>
        </p:txBody>
      </p:sp>
      <p:pic>
        <p:nvPicPr>
          <p:cNvPr id="3" name="Tijdelijke aanduiding voor inhoud 8">
            <a:extLst>
              <a:ext uri="{FF2B5EF4-FFF2-40B4-BE49-F238E27FC236}">
                <a16:creationId xmlns:a16="http://schemas.microsoft.com/office/drawing/2014/main" id="{03557C97-EA64-3D73-9FE4-2BC3E28078CB}"/>
              </a:ext>
            </a:extLst>
          </p:cNvPr>
          <p:cNvPicPr>
            <a:picLocks noChangeAspect="1"/>
          </p:cNvPicPr>
          <p:nvPr/>
        </p:nvPicPr>
        <p:blipFill>
          <a:blip r:embed="rId2"/>
          <a:stretch>
            <a:fillRect/>
          </a:stretch>
        </p:blipFill>
        <p:spPr>
          <a:xfrm>
            <a:off x="4038600" y="1630256"/>
            <a:ext cx="7188199" cy="3594099"/>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908D7F20-F9E9-CCB1-4C09-BA405FF82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402102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Beschrijving Project</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Softwaresysteem voor groepsreizen georganiseerd door ziekenfonds</a:t>
            </a:r>
          </a:p>
          <a:p>
            <a:r>
              <a:rPr lang="nl-BE" dirty="0"/>
              <a:t>Verantwoordelijken moeten CRUD operaties kunnen uitvoeren</a:t>
            </a:r>
          </a:p>
          <a:p>
            <a:r>
              <a:rPr lang="nl-BE" dirty="0"/>
              <a:t>Systeem moet bestaan uit</a:t>
            </a:r>
          </a:p>
          <a:p>
            <a:pPr lvl="1"/>
            <a:r>
              <a:rPr lang="nl-BE" dirty="0"/>
              <a:t>Overzicht van belangrijkste informatie</a:t>
            </a:r>
          </a:p>
          <a:p>
            <a:pPr lvl="1"/>
            <a:r>
              <a:rPr lang="nl-BE" dirty="0"/>
              <a:t>Aanmaak en beheer van deelnemersfiche</a:t>
            </a:r>
          </a:p>
          <a:p>
            <a:pPr lvl="1"/>
            <a:r>
              <a:rPr lang="nl-BE" dirty="0"/>
              <a:t>Aanmaak en beheer van groepsreis</a:t>
            </a:r>
          </a:p>
          <a:p>
            <a:pPr lvl="1"/>
            <a:r>
              <a:rPr lang="nl-BE" dirty="0"/>
              <a:t>Aanmaak en beheer van opleidingen</a:t>
            </a:r>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77667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Deelnemers</a:t>
            </a:r>
            <a:r>
              <a:rPr lang="en-US" sz="2600" b="1" kern="1200" dirty="0">
                <a:solidFill>
                  <a:srgbClr val="00283C"/>
                </a:solidFill>
                <a:latin typeface="+mj-lt"/>
                <a:ea typeface="+mj-ea"/>
                <a:cs typeface="+mj-cs"/>
              </a:rPr>
              <a:t> CRUD met </a:t>
            </a:r>
            <a:r>
              <a:rPr lang="en-US" sz="2600" b="1" kern="1200" dirty="0" err="1">
                <a:solidFill>
                  <a:srgbClr val="00283C"/>
                </a:solidFill>
                <a:latin typeface="+mj-lt"/>
                <a:ea typeface="+mj-ea"/>
                <a:cs typeface="+mj-cs"/>
              </a:rPr>
              <a:t>foutmelding</a:t>
            </a:r>
            <a:r>
              <a:rPr lang="en-US" sz="2600" b="1" kern="1200" dirty="0">
                <a:solidFill>
                  <a:srgbClr val="00283C"/>
                </a:solidFill>
                <a:latin typeface="+mj-lt"/>
                <a:ea typeface="+mj-ea"/>
                <a:cs typeface="+mj-cs"/>
              </a:rPr>
              <a:t> </a:t>
            </a:r>
          </a:p>
        </p:txBody>
      </p:sp>
      <p:pic>
        <p:nvPicPr>
          <p:cNvPr id="3" name="Tijdelijke aanduiding voor inhoud 6" descr="Afbeelding met tekst, schermopname, software, nummer&#10;&#10;Automatisch gegenereerde beschrijving">
            <a:extLst>
              <a:ext uri="{FF2B5EF4-FFF2-40B4-BE49-F238E27FC236}">
                <a16:creationId xmlns:a16="http://schemas.microsoft.com/office/drawing/2014/main" id="{80F8F32D-9467-1995-8126-8B392729580C}"/>
              </a:ext>
            </a:extLst>
          </p:cNvPr>
          <p:cNvPicPr>
            <a:picLocks noChangeAspect="1"/>
          </p:cNvPicPr>
          <p:nvPr/>
        </p:nvPicPr>
        <p:blipFill>
          <a:blip r:embed="rId2"/>
          <a:stretch>
            <a:fillRect/>
          </a:stretch>
        </p:blipFill>
        <p:spPr>
          <a:xfrm>
            <a:off x="4038600" y="1603300"/>
            <a:ext cx="7188199" cy="3648011"/>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38FA7A59-5089-EE35-52D7-DB5680E96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155808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Selected </a:t>
            </a:r>
            <a:r>
              <a:rPr lang="en-US" sz="2600" b="1" kern="1200" dirty="0" err="1">
                <a:solidFill>
                  <a:srgbClr val="00283C"/>
                </a:solidFill>
                <a:latin typeface="+mj-lt"/>
                <a:ea typeface="+mj-ea"/>
                <a:cs typeface="+mj-cs"/>
              </a:rPr>
              <a:t>Deelnemer</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en</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medisch</a:t>
            </a:r>
            <a:r>
              <a:rPr lang="en-US" sz="2600" b="1" kern="1200" dirty="0">
                <a:solidFill>
                  <a:srgbClr val="00283C"/>
                </a:solidFill>
                <a:latin typeface="+mj-lt"/>
                <a:ea typeface="+mj-ea"/>
                <a:cs typeface="+mj-cs"/>
              </a:rPr>
              <a:t> </a:t>
            </a:r>
            <a:r>
              <a:rPr lang="en-US" sz="2600" b="1" dirty="0">
                <a:solidFill>
                  <a:srgbClr val="00283C"/>
                </a:solidFill>
              </a:rPr>
              <a:t>record</a:t>
            </a:r>
            <a:endParaRPr lang="en-US" sz="2600" b="1" kern="1200" dirty="0">
              <a:solidFill>
                <a:srgbClr val="00283C"/>
              </a:solidFill>
              <a:latin typeface="+mj-lt"/>
              <a:ea typeface="+mj-ea"/>
              <a:cs typeface="+mj-cs"/>
            </a:endParaRPr>
          </a:p>
        </p:txBody>
      </p:sp>
      <p:pic>
        <p:nvPicPr>
          <p:cNvPr id="3" name="Tijdelijke aanduiding voor inhoud 5">
            <a:extLst>
              <a:ext uri="{FF2B5EF4-FFF2-40B4-BE49-F238E27FC236}">
                <a16:creationId xmlns:a16="http://schemas.microsoft.com/office/drawing/2014/main" id="{29114C5C-2873-EBE9-4E00-F3F868A80312}"/>
              </a:ext>
            </a:extLst>
          </p:cNvPr>
          <p:cNvPicPr>
            <a:picLocks noChangeAspect="1"/>
          </p:cNvPicPr>
          <p:nvPr/>
        </p:nvPicPr>
        <p:blipFill>
          <a:blip r:embed="rId2"/>
          <a:stretch>
            <a:fillRect/>
          </a:stretch>
        </p:blipFill>
        <p:spPr>
          <a:xfrm>
            <a:off x="4038600" y="1648226"/>
            <a:ext cx="7188199" cy="3558159"/>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9C252E75-9428-8B15-84DF-1161A4AF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164031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Reizen</a:t>
            </a:r>
            <a:endParaRPr lang="en-US" sz="2600" b="1" kern="1200" dirty="0">
              <a:solidFill>
                <a:srgbClr val="00283C"/>
              </a:solidFill>
              <a:latin typeface="+mj-lt"/>
              <a:ea typeface="+mj-ea"/>
              <a:cs typeface="+mj-cs"/>
            </a:endParaRPr>
          </a:p>
        </p:txBody>
      </p:sp>
      <p:pic>
        <p:nvPicPr>
          <p:cNvPr id="3" name="Tijdelijke aanduiding voor inhoud 6">
            <a:extLst>
              <a:ext uri="{FF2B5EF4-FFF2-40B4-BE49-F238E27FC236}">
                <a16:creationId xmlns:a16="http://schemas.microsoft.com/office/drawing/2014/main" id="{928EB50C-ABC9-5BA0-FD95-737C6B374A75}"/>
              </a:ext>
            </a:extLst>
          </p:cNvPr>
          <p:cNvPicPr>
            <a:picLocks noChangeAspect="1"/>
          </p:cNvPicPr>
          <p:nvPr/>
        </p:nvPicPr>
        <p:blipFill>
          <a:blip r:embed="rId2"/>
          <a:stretch>
            <a:fillRect/>
          </a:stretch>
        </p:blipFill>
        <p:spPr>
          <a:xfrm>
            <a:off x="4038600" y="1594314"/>
            <a:ext cx="7188199" cy="3665982"/>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BBF9B223-4A1F-F943-02A9-2E5F02FFB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750392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Selected reis met </a:t>
            </a:r>
            <a:r>
              <a:rPr lang="en-US" sz="2600" b="1" kern="1200" dirty="0" err="1">
                <a:solidFill>
                  <a:srgbClr val="00283C"/>
                </a:solidFill>
                <a:latin typeface="+mj-lt"/>
                <a:ea typeface="+mj-ea"/>
                <a:cs typeface="+mj-cs"/>
              </a:rPr>
              <a:t>deelnemers</a:t>
            </a:r>
            <a:r>
              <a:rPr lang="en-US" sz="2600" b="1" kern="1200" dirty="0">
                <a:solidFill>
                  <a:srgbClr val="00283C"/>
                </a:solidFill>
                <a:latin typeface="+mj-lt"/>
                <a:ea typeface="+mj-ea"/>
                <a:cs typeface="+mj-cs"/>
              </a:rPr>
              <a:t> reis</a:t>
            </a:r>
          </a:p>
        </p:txBody>
      </p:sp>
      <p:pic>
        <p:nvPicPr>
          <p:cNvPr id="3" name="Tijdelijke aanduiding voor inhoud 9">
            <a:extLst>
              <a:ext uri="{FF2B5EF4-FFF2-40B4-BE49-F238E27FC236}">
                <a16:creationId xmlns:a16="http://schemas.microsoft.com/office/drawing/2014/main" id="{18F5BB36-AD33-9C6C-8A1E-75D449FE030B}"/>
              </a:ext>
            </a:extLst>
          </p:cNvPr>
          <p:cNvPicPr>
            <a:picLocks noChangeAspect="1"/>
          </p:cNvPicPr>
          <p:nvPr/>
        </p:nvPicPr>
        <p:blipFill>
          <a:blip r:embed="rId2"/>
          <a:stretch>
            <a:fillRect/>
          </a:stretch>
        </p:blipFill>
        <p:spPr>
          <a:xfrm>
            <a:off x="4038600" y="1396639"/>
            <a:ext cx="7188199" cy="4061332"/>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FC765BA6-BD1C-2499-F6A2-A6C965C6B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713944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Opleidingen</a:t>
            </a:r>
            <a:endParaRPr lang="en-US" sz="2600" b="1" kern="1200" dirty="0">
              <a:solidFill>
                <a:srgbClr val="00283C"/>
              </a:solidFill>
              <a:latin typeface="+mj-lt"/>
              <a:ea typeface="+mj-ea"/>
              <a:cs typeface="+mj-cs"/>
            </a:endParaRPr>
          </a:p>
        </p:txBody>
      </p:sp>
      <p:pic>
        <p:nvPicPr>
          <p:cNvPr id="3" name="Tijdelijke aanduiding voor inhoud 4">
            <a:extLst>
              <a:ext uri="{FF2B5EF4-FFF2-40B4-BE49-F238E27FC236}">
                <a16:creationId xmlns:a16="http://schemas.microsoft.com/office/drawing/2014/main" id="{97BC443C-CDB9-E5B0-2136-9BD101F54AF6}"/>
              </a:ext>
            </a:extLst>
          </p:cNvPr>
          <p:cNvPicPr>
            <a:picLocks noChangeAspect="1"/>
          </p:cNvPicPr>
          <p:nvPr/>
        </p:nvPicPr>
        <p:blipFill>
          <a:blip r:embed="rId2"/>
          <a:stretch>
            <a:fillRect/>
          </a:stretch>
        </p:blipFill>
        <p:spPr>
          <a:xfrm>
            <a:off x="4038600" y="1585330"/>
            <a:ext cx="7188199" cy="3683951"/>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B9AFB567-1CD7-448F-A688-D44376E9C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78589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Selected </a:t>
            </a:r>
            <a:r>
              <a:rPr lang="en-US" sz="2600" b="1" kern="1200" dirty="0" err="1">
                <a:solidFill>
                  <a:srgbClr val="00283C"/>
                </a:solidFill>
                <a:latin typeface="+mj-lt"/>
                <a:ea typeface="+mj-ea"/>
                <a:cs typeface="+mj-cs"/>
              </a:rPr>
              <a:t>opleiding</a:t>
            </a:r>
            <a:r>
              <a:rPr lang="en-US" sz="2600" b="1" kern="1200" dirty="0">
                <a:solidFill>
                  <a:srgbClr val="00283C"/>
                </a:solidFill>
                <a:latin typeface="+mj-lt"/>
                <a:ea typeface="+mj-ea"/>
                <a:cs typeface="+mj-cs"/>
              </a:rPr>
              <a:t> met </a:t>
            </a:r>
            <a:r>
              <a:rPr lang="en-US" sz="2600" b="1" kern="1200" dirty="0" err="1">
                <a:solidFill>
                  <a:srgbClr val="00283C"/>
                </a:solidFill>
                <a:latin typeface="+mj-lt"/>
                <a:ea typeface="+mj-ea"/>
                <a:cs typeface="+mj-cs"/>
              </a:rPr>
              <a:t>deelnemers</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opleiding</a:t>
            </a:r>
            <a:endParaRPr lang="en-US" sz="2600" b="1" kern="1200" dirty="0">
              <a:solidFill>
                <a:srgbClr val="00283C"/>
              </a:solidFill>
              <a:latin typeface="+mj-lt"/>
              <a:ea typeface="+mj-ea"/>
              <a:cs typeface="+mj-cs"/>
            </a:endParaRP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FB99C295-B24A-551F-067E-E332DD177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pic>
        <p:nvPicPr>
          <p:cNvPr id="3" name="Tijdelijke aanduiding voor inhoud 6" descr="Afbeelding met tekst, schermopname, software, Multimediasoftware&#10;&#10;Automatisch gegenereerde beschrijving">
            <a:extLst>
              <a:ext uri="{FF2B5EF4-FFF2-40B4-BE49-F238E27FC236}">
                <a16:creationId xmlns:a16="http://schemas.microsoft.com/office/drawing/2014/main" id="{0C165CE4-3D3C-8532-D17C-374AD2FA5368}"/>
              </a:ext>
            </a:extLst>
          </p:cNvPr>
          <p:cNvPicPr>
            <a:picLocks noChangeAspect="1"/>
          </p:cNvPicPr>
          <p:nvPr/>
        </p:nvPicPr>
        <p:blipFill>
          <a:blip r:embed="rId3"/>
          <a:stretch>
            <a:fillRect/>
          </a:stretch>
        </p:blipFill>
        <p:spPr>
          <a:xfrm>
            <a:off x="4038600" y="1486491"/>
            <a:ext cx="7188199" cy="3881628"/>
          </a:xfrm>
          <a:prstGeom prst="rect">
            <a:avLst/>
          </a:prstGeom>
        </p:spPr>
      </p:pic>
    </p:spTree>
    <p:extLst>
      <p:ext uri="{BB962C8B-B14F-4D97-AF65-F5344CB8AC3E}">
        <p14:creationId xmlns:p14="http://schemas.microsoft.com/office/powerpoint/2010/main" val="2187432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Applicatie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74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Applicatie</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Opgebouwd volgens het MVVM model</a:t>
            </a:r>
          </a:p>
          <a:p>
            <a:r>
              <a:rPr lang="nl-BE" dirty="0"/>
              <a:t>Views in </a:t>
            </a:r>
            <a:r>
              <a:rPr lang="nl-BE" dirty="0" err="1"/>
              <a:t>Xaml</a:t>
            </a:r>
            <a:r>
              <a:rPr lang="nl-BE" dirty="0"/>
              <a:t> met </a:t>
            </a:r>
            <a:r>
              <a:rPr lang="nl-BE" dirty="0" err="1"/>
              <a:t>Material</a:t>
            </a:r>
            <a:r>
              <a:rPr lang="nl-BE" dirty="0"/>
              <a:t> Design</a:t>
            </a:r>
          </a:p>
          <a:p>
            <a:r>
              <a:rPr lang="nl-BE" dirty="0"/>
              <a:t>Gebruik van data-binding in de View</a:t>
            </a:r>
          </a:p>
          <a:p>
            <a:r>
              <a:rPr lang="nl-BE" dirty="0"/>
              <a:t>Database opgebouwd a.d.h.v. </a:t>
            </a:r>
            <a:r>
              <a:rPr lang="nl-BE" dirty="0" err="1"/>
              <a:t>Entity</a:t>
            </a:r>
            <a:r>
              <a:rPr lang="nl-BE" dirty="0"/>
              <a:t> Framework (First Code)</a:t>
            </a:r>
          </a:p>
          <a:p>
            <a:r>
              <a:rPr lang="nl-BE" dirty="0" err="1"/>
              <a:t>ViewModels</a:t>
            </a:r>
            <a:r>
              <a:rPr lang="nl-BE" dirty="0"/>
              <a:t> gemaakt met operaties via </a:t>
            </a:r>
            <a:r>
              <a:rPr lang="nl-BE" dirty="0" err="1"/>
              <a:t>UnitOfWork</a:t>
            </a:r>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1428666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Demo applicatie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186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Zijn er nog vragen?</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4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Deelnemersfiche</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Bestaat uit persoonlijke gegevens deelnemer</a:t>
            </a:r>
          </a:p>
          <a:p>
            <a:r>
              <a:rPr lang="nl-BE" dirty="0"/>
              <a:t>Deelnemer kan monitor en/of hoofdmonitor zijn na opleiding</a:t>
            </a:r>
          </a:p>
          <a:p>
            <a:r>
              <a:rPr lang="nl-BE" dirty="0"/>
              <a:t>Is deelnemer lid van ziekenfonds?</a:t>
            </a:r>
          </a:p>
          <a:p>
            <a:r>
              <a:rPr lang="nl-BE" dirty="0"/>
              <a:t>Men wilt medische records bijhouden</a:t>
            </a:r>
          </a:p>
          <a:p>
            <a:r>
              <a:rPr lang="nl-BE" dirty="0"/>
              <a:t>Deelnemers koppelen aan groepsreis</a:t>
            </a:r>
          </a:p>
          <a:p>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387820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Groepsreis</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Bevat een Thema</a:t>
            </a:r>
          </a:p>
          <a:p>
            <a:r>
              <a:rPr lang="nl-BE" dirty="0"/>
              <a:t>Is verdeeld onder leeftijdscategorie</a:t>
            </a:r>
          </a:p>
          <a:p>
            <a:r>
              <a:rPr lang="nl-BE" dirty="0"/>
              <a:t>Heeft een bestemming</a:t>
            </a:r>
          </a:p>
          <a:p>
            <a:r>
              <a:rPr lang="nl-BE" dirty="0"/>
              <a:t>Kostprijs met/zonder 10% korting Ziekenfonds</a:t>
            </a:r>
          </a:p>
          <a:p>
            <a:r>
              <a:rPr lang="nl-BE" dirty="0"/>
              <a:t>Drinkgeld = 5% van totale opbrengst</a:t>
            </a:r>
          </a:p>
          <a:p>
            <a:r>
              <a:rPr lang="nl-BE" dirty="0"/>
              <a:t>Deelnemers koppelen aan groepsreis</a:t>
            </a:r>
          </a:p>
          <a:p>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371609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Opleidingen</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Basisopleiding monitor of opleiding hoofdmonitor? </a:t>
            </a:r>
          </a:p>
          <a:p>
            <a:r>
              <a:rPr lang="nl-BE" dirty="0"/>
              <a:t>Heeft een bestemming</a:t>
            </a:r>
          </a:p>
          <a:p>
            <a:r>
              <a:rPr lang="nl-BE" dirty="0"/>
              <a:t>Bestaat uit meerdere deelnemers</a:t>
            </a:r>
          </a:p>
          <a:p>
            <a:r>
              <a:rPr lang="nl-BE" dirty="0"/>
              <a:t>Maar beperkt aantal deelnemers per opleiding</a:t>
            </a:r>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416255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ERD-schema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pic>
        <p:nvPicPr>
          <p:cNvPr id="6" name="Tijdelijke aanduiding voor inhoud 5" descr="Afbeelding met tekst, diagram, Parallel, document&#10;&#10;Automatisch gegenereerde beschrijving">
            <a:extLst>
              <a:ext uri="{FF2B5EF4-FFF2-40B4-BE49-F238E27FC236}">
                <a16:creationId xmlns:a16="http://schemas.microsoft.com/office/drawing/2014/main" id="{3E2A216F-A404-DBBD-8903-3D3E07558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296" y="208721"/>
            <a:ext cx="11078816" cy="5516217"/>
          </a:xfrm>
        </p:spPr>
      </p:pic>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201" y="-262076"/>
            <a:ext cx="10515600" cy="1325563"/>
          </a:xfrm>
        </p:spPr>
        <p:txBody>
          <a:bodyPr/>
          <a:lstStyle/>
          <a:p>
            <a:r>
              <a:rPr lang="nl-BE" b="1" dirty="0">
                <a:solidFill>
                  <a:srgbClr val="FA6432"/>
                </a:solidFill>
              </a:rPr>
              <a:t>ERD Schema</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298227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User </a:t>
            </a:r>
            <a:r>
              <a:rPr lang="nl-BE" b="1" dirty="0" err="1">
                <a:solidFill>
                  <a:schemeClr val="bg1"/>
                </a:solidFill>
              </a:rPr>
              <a:t>Stories</a:t>
            </a:r>
            <a:r>
              <a:rPr lang="nl-BE" b="1" dirty="0">
                <a:solidFill>
                  <a:schemeClr val="bg1"/>
                </a:solidFill>
              </a:rPr>
              <a:t>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82135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7520</TotalTime>
  <Words>921</Words>
  <Application>Microsoft Office PowerPoint</Application>
  <PresentationFormat>Breedbeeld</PresentationFormat>
  <Paragraphs>101</Paragraphs>
  <Slides>39</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39</vt:i4>
      </vt:variant>
    </vt:vector>
  </HeadingPairs>
  <TitlesOfParts>
    <vt:vector size="43" baseType="lpstr">
      <vt:lpstr>Arial</vt:lpstr>
      <vt:lpstr>Calibri</vt:lpstr>
      <vt:lpstr>Calibri Light</vt:lpstr>
      <vt:lpstr>Kantoorthema</vt:lpstr>
      <vt:lpstr>Project Laroni Travel</vt:lpstr>
      <vt:lpstr>Beschrijving project Laroni Travel</vt:lpstr>
      <vt:lpstr>Beschrijving Project</vt:lpstr>
      <vt:lpstr>Deelnemersfiche</vt:lpstr>
      <vt:lpstr>Groepsreis</vt:lpstr>
      <vt:lpstr>Opleidingen</vt:lpstr>
      <vt:lpstr>ERD-schema Laroni Travel</vt:lpstr>
      <vt:lpstr>ERD Schema</vt:lpstr>
      <vt:lpstr>User Stories Laroni Travel</vt:lpstr>
      <vt:lpstr>User Stories</vt:lpstr>
      <vt:lpstr>User Stories</vt:lpstr>
      <vt:lpstr>User Stories</vt:lpstr>
      <vt:lpstr>Scrum meeting Laroni Travel</vt:lpstr>
      <vt:lpstr>Vraagstelling bij de sprintplanning</vt:lpstr>
      <vt:lpstr>Meeting 22 maart 2023</vt:lpstr>
      <vt:lpstr>Meeting 19 april 2023</vt:lpstr>
      <vt:lpstr>Meeting 3 mei 2023</vt:lpstr>
      <vt:lpstr>Meeting 17 mei 2023</vt:lpstr>
      <vt:lpstr>Github Kanban 17 mei 2023</vt:lpstr>
      <vt:lpstr>Meeting 24 mei 2023</vt:lpstr>
      <vt:lpstr>Github Kanban 24 mei 2023</vt:lpstr>
      <vt:lpstr>Github Kanban 30 mei 2023</vt:lpstr>
      <vt:lpstr>Schetsen Laroni Travel</vt:lpstr>
      <vt:lpstr>Schetsen</vt:lpstr>
      <vt:lpstr>Inlogpagina</vt:lpstr>
      <vt:lpstr>Wachtwoord vergeten</vt:lpstr>
      <vt:lpstr>Wachtwoord vergeten met foutmelding</vt:lpstr>
      <vt:lpstr>Dashboard</vt:lpstr>
      <vt:lpstr>Deelnemers</vt:lpstr>
      <vt:lpstr>Deelnemers CRUD met foutmelding </vt:lpstr>
      <vt:lpstr>Selected Deelnemer en medisch record</vt:lpstr>
      <vt:lpstr>Reizen</vt:lpstr>
      <vt:lpstr>Selected reis met deelnemers reis</vt:lpstr>
      <vt:lpstr>Opleidingen</vt:lpstr>
      <vt:lpstr>Selected opleiding met deelnemers opleiding</vt:lpstr>
      <vt:lpstr>Applicatie Laroni Travel</vt:lpstr>
      <vt:lpstr>Applicatie</vt:lpstr>
      <vt:lpstr>Demo applicatie Laroni Travel</vt:lpstr>
      <vt:lpstr>Zijn er nog 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Robin Vangeneugden</dc:creator>
  <cp:lastModifiedBy>Robin Vangeneugden</cp:lastModifiedBy>
  <cp:revision>12</cp:revision>
  <dcterms:created xsi:type="dcterms:W3CDTF">2023-04-21T09:01:54Z</dcterms:created>
  <dcterms:modified xsi:type="dcterms:W3CDTF">2023-05-31T10:44:17Z</dcterms:modified>
</cp:coreProperties>
</file>