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8" r:id="rId2"/>
    <p:sldId id="304" r:id="rId3"/>
    <p:sldId id="270" r:id="rId4"/>
    <p:sldId id="281" r:id="rId5"/>
    <p:sldId id="282" r:id="rId6"/>
    <p:sldId id="283" r:id="rId7"/>
    <p:sldId id="284" r:id="rId8"/>
    <p:sldId id="285" r:id="rId9"/>
    <p:sldId id="287" r:id="rId10"/>
    <p:sldId id="300" r:id="rId11"/>
    <p:sldId id="301" r:id="rId12"/>
    <p:sldId id="302" r:id="rId13"/>
    <p:sldId id="299" r:id="rId14"/>
    <p:sldId id="293" r:id="rId15"/>
    <p:sldId id="289" r:id="rId16"/>
    <p:sldId id="290" r:id="rId17"/>
    <p:sldId id="291" r:id="rId18"/>
    <p:sldId id="292" r:id="rId19"/>
    <p:sldId id="294" r:id="rId20"/>
    <p:sldId id="296" r:id="rId21"/>
    <p:sldId id="297" r:id="rId22"/>
    <p:sldId id="298" r:id="rId23"/>
    <p:sldId id="269" r:id="rId24"/>
    <p:sldId id="303" r:id="rId25"/>
    <p:sldId id="257" r:id="rId26"/>
    <p:sldId id="271" r:id="rId27"/>
    <p:sldId id="272" r:id="rId28"/>
    <p:sldId id="273" r:id="rId29"/>
    <p:sldId id="274" r:id="rId30"/>
    <p:sldId id="275" r:id="rId31"/>
    <p:sldId id="276" r:id="rId32"/>
    <p:sldId id="277" r:id="rId33"/>
    <p:sldId id="278" r:id="rId34"/>
    <p:sldId id="279" r:id="rId35"/>
    <p:sldId id="280" r:id="rId36"/>
    <p:sldId id="286" r:id="rId37"/>
    <p:sldId id="305" r:id="rId38"/>
    <p:sldId id="306" r:id="rId39"/>
    <p:sldId id="288" r:id="rId4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432"/>
    <a:srgbClr val="00283C"/>
    <a:srgbClr val="B300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1ED17-681E-4A6E-8A78-7ADCD3F6EB51}" type="datetimeFigureOut">
              <a:rPr lang="nl-BE" smtClean="0"/>
              <a:t>31/05/2023</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F2477-85A9-42CA-84DD-4B768C7A03DD}" type="slidenum">
              <a:rPr lang="nl-BE" smtClean="0"/>
              <a:t>‹nr.›</a:t>
            </a:fld>
            <a:endParaRPr lang="nl-BE"/>
          </a:p>
        </p:txBody>
      </p:sp>
    </p:spTree>
    <p:extLst>
      <p:ext uri="{BB962C8B-B14F-4D97-AF65-F5344CB8AC3E}">
        <p14:creationId xmlns:p14="http://schemas.microsoft.com/office/powerpoint/2010/main" val="38778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7969F2-83D4-67E2-DDED-D2B98EC5FE22}"/>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ABE306E0-28F5-DE13-DE5F-44714BFFD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968FF99A-7BE8-0648-C89B-2455A802ABFD}"/>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5" name="Tijdelijke aanduiding voor voettekst 4">
            <a:extLst>
              <a:ext uri="{FF2B5EF4-FFF2-40B4-BE49-F238E27FC236}">
                <a16:creationId xmlns:a16="http://schemas.microsoft.com/office/drawing/2014/main" id="{B74E4A1D-6EB7-685A-4AFC-977DDE758F66}"/>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20A49999-5701-745A-8BE3-F7A4669AF451}"/>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164656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4F7ABE-3BFB-1280-753D-75AACFA0888C}"/>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BF28AEAF-3DB5-AC1D-D084-F9294EC7590B}"/>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B7489D6D-45D8-C180-2473-52D6DF3FFE2F}"/>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5" name="Tijdelijke aanduiding voor voettekst 4">
            <a:extLst>
              <a:ext uri="{FF2B5EF4-FFF2-40B4-BE49-F238E27FC236}">
                <a16:creationId xmlns:a16="http://schemas.microsoft.com/office/drawing/2014/main" id="{561BDC4E-DAC6-0190-BA3E-68526F8CBCBE}"/>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78748B6D-1168-23AE-F1F5-45526CC7C239}"/>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25606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7599D8F-72E9-F937-07D7-96AB1A432507}"/>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E5885450-1673-0591-95FA-22D04949CAD5}"/>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868FD424-BC4D-90B1-A84D-7328E41297DC}"/>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5" name="Tijdelijke aanduiding voor voettekst 4">
            <a:extLst>
              <a:ext uri="{FF2B5EF4-FFF2-40B4-BE49-F238E27FC236}">
                <a16:creationId xmlns:a16="http://schemas.microsoft.com/office/drawing/2014/main" id="{746DC132-7095-89AB-D501-E5D5331E3737}"/>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02A1711A-9F18-11C6-18E6-F7436A8E3642}"/>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314471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AA9AAD-6766-21E2-75BA-567F468C4BD3}"/>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955BCFFF-4A96-9EF8-6713-C770074DF571}"/>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5C4F1D01-340C-3BEC-420B-7D5931286CB6}"/>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5" name="Tijdelijke aanduiding voor voettekst 4">
            <a:extLst>
              <a:ext uri="{FF2B5EF4-FFF2-40B4-BE49-F238E27FC236}">
                <a16:creationId xmlns:a16="http://schemas.microsoft.com/office/drawing/2014/main" id="{48A17F07-54D9-943C-183A-E08D3F944C91}"/>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9E22FB32-CA55-388A-7164-A7B3367ECB91}"/>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107940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20666-2055-8827-1672-9D2D7960A989}"/>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08C475D-E559-3456-E380-DB0BD61C3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0A39F61-7035-1696-F191-77C014BE6BA2}"/>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5" name="Tijdelijke aanduiding voor voettekst 4">
            <a:extLst>
              <a:ext uri="{FF2B5EF4-FFF2-40B4-BE49-F238E27FC236}">
                <a16:creationId xmlns:a16="http://schemas.microsoft.com/office/drawing/2014/main" id="{27FB1DB6-899D-237A-EA20-E4F07588D044}"/>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D655AA19-5B89-B1FB-6E6A-572791D4F2B9}"/>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359222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3903D-6DC7-EB69-567E-EE758F847AF9}"/>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FD3D8E3B-BC81-A2E5-D2E7-AB4BEBE39F08}"/>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EB97D830-38FC-9015-957A-6E6F8865FB55}"/>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890C381F-7D2D-2292-45B6-F70F6E22DFBB}"/>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6" name="Tijdelijke aanduiding voor voettekst 5">
            <a:extLst>
              <a:ext uri="{FF2B5EF4-FFF2-40B4-BE49-F238E27FC236}">
                <a16:creationId xmlns:a16="http://schemas.microsoft.com/office/drawing/2014/main" id="{1E28DB48-7F7E-26F4-2048-9B86F8053037}"/>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28E27032-B9EC-8EE6-1320-9A22F407C847}"/>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177961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182444-1450-9DC1-A145-6815600C5755}"/>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4B5D5A2A-3C26-CE5B-2306-BD4F32411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F4A9D95-FC82-17A6-A9EE-BB656C96EAC8}"/>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D4E20946-CAA6-3935-8311-F552185B1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A48A33B1-3ACA-D317-6473-F7E260189BE3}"/>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6BB2FC48-5774-692A-05B7-6AA2DE81B405}"/>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8" name="Tijdelijke aanduiding voor voettekst 7">
            <a:extLst>
              <a:ext uri="{FF2B5EF4-FFF2-40B4-BE49-F238E27FC236}">
                <a16:creationId xmlns:a16="http://schemas.microsoft.com/office/drawing/2014/main" id="{0D0DD287-756B-9E93-40A7-D6626EB999EC}"/>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FB6B5535-C5A8-21D6-69D2-5EB5A8261057}"/>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3837373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F72451-94F8-7A05-BF4F-074056C85F81}"/>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C3E3B4FF-975E-84AD-1AB3-F83D1B8ADC83}"/>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4" name="Tijdelijke aanduiding voor voettekst 3">
            <a:extLst>
              <a:ext uri="{FF2B5EF4-FFF2-40B4-BE49-F238E27FC236}">
                <a16:creationId xmlns:a16="http://schemas.microsoft.com/office/drawing/2014/main" id="{26AB3001-4D86-F336-193D-D04365D1B2AA}"/>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14B8C03F-56FF-648D-E46B-1670B0F36D0B}"/>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377187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E365C02-D1CF-E91C-B54E-0833FCA58C30}"/>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3" name="Tijdelijke aanduiding voor voettekst 2">
            <a:extLst>
              <a:ext uri="{FF2B5EF4-FFF2-40B4-BE49-F238E27FC236}">
                <a16:creationId xmlns:a16="http://schemas.microsoft.com/office/drawing/2014/main" id="{BA46A9EF-98E5-A2C3-1608-3110BD833A0D}"/>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2D4D03D9-DF6C-92D6-26EF-A8A041039DD2}"/>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376870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1A311-79E9-DF2B-EF02-DD50A5B3D5E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80B71521-F15A-D4DC-E90B-64AE32CBB2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E2A507D1-050F-CA97-CAA3-419380175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0297346-BFE3-580B-9F22-2DF12A9F6938}"/>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6" name="Tijdelijke aanduiding voor voettekst 5">
            <a:extLst>
              <a:ext uri="{FF2B5EF4-FFF2-40B4-BE49-F238E27FC236}">
                <a16:creationId xmlns:a16="http://schemas.microsoft.com/office/drawing/2014/main" id="{C4674A22-9DD7-96F6-7452-458A51FC4514}"/>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CB459093-B902-42DD-2F16-A6B62B8DB9D8}"/>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171150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82A68D-236D-DE34-95CF-EA0BF88FAD5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AB84B9C0-6747-FB53-DD0B-0BAB74548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D005B10E-EFBA-69E1-F655-566A17572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75BF9FF-8A63-89CB-4F29-4C5B58EEE8CE}"/>
              </a:ext>
            </a:extLst>
          </p:cNvPr>
          <p:cNvSpPr>
            <a:spLocks noGrp="1"/>
          </p:cNvSpPr>
          <p:nvPr>
            <p:ph type="dt" sz="half" idx="10"/>
          </p:nvPr>
        </p:nvSpPr>
        <p:spPr/>
        <p:txBody>
          <a:bodyPr/>
          <a:lstStyle/>
          <a:p>
            <a:fld id="{BBAB34EB-F80C-4AC1-9434-B22F0C936699}" type="datetimeFigureOut">
              <a:rPr lang="nl-BE" smtClean="0"/>
              <a:t>31/05/2023</a:t>
            </a:fld>
            <a:endParaRPr lang="nl-BE"/>
          </a:p>
        </p:txBody>
      </p:sp>
      <p:sp>
        <p:nvSpPr>
          <p:cNvPr id="6" name="Tijdelijke aanduiding voor voettekst 5">
            <a:extLst>
              <a:ext uri="{FF2B5EF4-FFF2-40B4-BE49-F238E27FC236}">
                <a16:creationId xmlns:a16="http://schemas.microsoft.com/office/drawing/2014/main" id="{7274CF5F-CC54-5131-6562-CA7653D822BA}"/>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E2808985-8CF7-1147-B251-7B9FF526647E}"/>
              </a:ext>
            </a:extLst>
          </p:cNvPr>
          <p:cNvSpPr>
            <a:spLocks noGrp="1"/>
          </p:cNvSpPr>
          <p:nvPr>
            <p:ph type="sldNum" sz="quarter" idx="12"/>
          </p:nvPr>
        </p:nvSpPr>
        <p:spPr/>
        <p:txBody>
          <a:bodyPr/>
          <a:lstStyle/>
          <a:p>
            <a:fld id="{7D18BEC1-FF32-4060-AC1A-248C9F2E9769}" type="slidenum">
              <a:rPr lang="nl-BE" smtClean="0"/>
              <a:t>‹nr.›</a:t>
            </a:fld>
            <a:endParaRPr lang="nl-BE"/>
          </a:p>
        </p:txBody>
      </p:sp>
    </p:spTree>
    <p:extLst>
      <p:ext uri="{BB962C8B-B14F-4D97-AF65-F5344CB8AC3E}">
        <p14:creationId xmlns:p14="http://schemas.microsoft.com/office/powerpoint/2010/main" val="229642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B4F02BC3-5A37-2D50-5D8F-3174B8028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7BA2C345-8B18-2EDB-7544-EECC32D05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C1716C25-66E1-1079-3FC2-52600EC9F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B34EB-F80C-4AC1-9434-B22F0C936699}" type="datetimeFigureOut">
              <a:rPr lang="nl-BE" smtClean="0"/>
              <a:t>31/05/2023</a:t>
            </a:fld>
            <a:endParaRPr lang="nl-BE"/>
          </a:p>
        </p:txBody>
      </p:sp>
      <p:sp>
        <p:nvSpPr>
          <p:cNvPr id="5" name="Tijdelijke aanduiding voor voettekst 4">
            <a:extLst>
              <a:ext uri="{FF2B5EF4-FFF2-40B4-BE49-F238E27FC236}">
                <a16:creationId xmlns:a16="http://schemas.microsoft.com/office/drawing/2014/main" id="{A7AD901C-2B1C-544C-2A82-2AEE6963D9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D5488F86-9607-6CA5-8F4C-4406A2578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18BEC1-FF32-4060-AC1A-248C9F2E9769}" type="slidenum">
              <a:rPr lang="nl-BE" smtClean="0"/>
              <a:t>‹nr.›</a:t>
            </a:fld>
            <a:endParaRPr lang="nl-BE"/>
          </a:p>
        </p:txBody>
      </p:sp>
    </p:spTree>
    <p:extLst>
      <p:ext uri="{BB962C8B-B14F-4D97-AF65-F5344CB8AC3E}">
        <p14:creationId xmlns:p14="http://schemas.microsoft.com/office/powerpoint/2010/main" val="80686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365047"/>
            <a:ext cx="10515600" cy="1325563"/>
          </a:xfrm>
        </p:spPr>
        <p:txBody>
          <a:bodyPr/>
          <a:lstStyle/>
          <a:p>
            <a:pPr algn="ctr"/>
            <a:r>
              <a:rPr lang="nl-BE" b="1" dirty="0">
                <a:solidFill>
                  <a:schemeClr val="bg1"/>
                </a:solidFill>
              </a:rPr>
              <a:t>Project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E85DB851-16F2-DF5E-98BE-55935028033A}"/>
              </a:ext>
            </a:extLst>
          </p:cNvPr>
          <p:cNvSpPr txBox="1"/>
          <p:nvPr/>
        </p:nvSpPr>
        <p:spPr>
          <a:xfrm>
            <a:off x="3047223" y="3429000"/>
            <a:ext cx="6097554" cy="523220"/>
          </a:xfrm>
          <a:prstGeom prst="rect">
            <a:avLst/>
          </a:prstGeom>
          <a:noFill/>
        </p:spPr>
        <p:txBody>
          <a:bodyPr wrap="square">
            <a:spAutoFit/>
          </a:bodyPr>
          <a:lstStyle/>
          <a:p>
            <a:pPr algn="ctr"/>
            <a:r>
              <a:rPr lang="nl-BE" sz="2800" dirty="0">
                <a:solidFill>
                  <a:schemeClr val="bg1"/>
                </a:solidFill>
                <a:ea typeface="+mn-lt"/>
                <a:cs typeface="+mn-lt"/>
              </a:rPr>
              <a:t>Agile en </a:t>
            </a:r>
            <a:r>
              <a:rPr lang="nl-BE" sz="2800" dirty="0" err="1">
                <a:solidFill>
                  <a:schemeClr val="bg1"/>
                </a:solidFill>
                <a:ea typeface="+mn-lt"/>
                <a:cs typeface="+mn-lt"/>
              </a:rPr>
              <a:t>testing</a:t>
            </a:r>
            <a:endParaRPr lang="en-US" sz="2800" dirty="0">
              <a:solidFill>
                <a:schemeClr val="bg1"/>
              </a:solidFill>
            </a:endParaRPr>
          </a:p>
        </p:txBody>
      </p:sp>
      <p:sp>
        <p:nvSpPr>
          <p:cNvPr id="8" name="Tekstvak 7">
            <a:extLst>
              <a:ext uri="{FF2B5EF4-FFF2-40B4-BE49-F238E27FC236}">
                <a16:creationId xmlns:a16="http://schemas.microsoft.com/office/drawing/2014/main" id="{68958230-7C31-C860-251A-6898A0774EA3}"/>
              </a:ext>
            </a:extLst>
          </p:cNvPr>
          <p:cNvSpPr txBox="1"/>
          <p:nvPr/>
        </p:nvSpPr>
        <p:spPr>
          <a:xfrm>
            <a:off x="0" y="6168681"/>
            <a:ext cx="4953000" cy="423449"/>
          </a:xfrm>
          <a:prstGeom prst="rect">
            <a:avLst/>
          </a:prstGeom>
          <a:solidFill>
            <a:srgbClr val="FA6432"/>
          </a:solidFill>
        </p:spPr>
        <p:txBody>
          <a:bodyPr wrap="square">
            <a:spAutoFit/>
          </a:bodyPr>
          <a:lstStyle/>
          <a:p>
            <a:pPr algn="ctr">
              <a:lnSpc>
                <a:spcPct val="150000"/>
              </a:lnSpc>
            </a:pPr>
            <a:r>
              <a:rPr lang="nl-BE" sz="1600" b="1" dirty="0">
                <a:solidFill>
                  <a:schemeClr val="bg1"/>
                </a:solidFill>
                <a:ea typeface="+mn-lt"/>
                <a:cs typeface="+mn-lt"/>
              </a:rPr>
              <a:t>Robin Vangeneugden, Laurens De Wit, Niels </a:t>
            </a:r>
            <a:r>
              <a:rPr lang="nl-BE" sz="1600" b="1" dirty="0" err="1">
                <a:solidFill>
                  <a:schemeClr val="bg1"/>
                </a:solidFill>
                <a:ea typeface="+mn-lt"/>
                <a:cs typeface="+mn-lt"/>
              </a:rPr>
              <a:t>Mondelaers</a:t>
            </a:r>
            <a:endParaRPr lang="en-US" sz="1600" b="1" dirty="0">
              <a:solidFill>
                <a:schemeClr val="bg1"/>
              </a:solidFill>
            </a:endParaRPr>
          </a:p>
        </p:txBody>
      </p:sp>
    </p:spTree>
    <p:extLst>
      <p:ext uri="{BB962C8B-B14F-4D97-AF65-F5344CB8AC3E}">
        <p14:creationId xmlns:p14="http://schemas.microsoft.com/office/powerpoint/2010/main" val="29522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User </a:t>
            </a:r>
            <a:r>
              <a:rPr lang="nl-BE" b="1" dirty="0" err="1">
                <a:solidFill>
                  <a:srgbClr val="FA6432"/>
                </a:solidFill>
              </a:rPr>
              <a:t>Stories</a:t>
            </a:r>
            <a:endParaRPr lang="nl-BE" b="1" dirty="0">
              <a:solidFill>
                <a:srgbClr val="FA6432"/>
              </a:solidFill>
            </a:endParaRP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569166" y="961053"/>
            <a:ext cx="11402009" cy="4599991"/>
          </a:xfrm>
        </p:spPr>
        <p:txBody>
          <a:bodyPr>
            <a:normAutofit lnSpcReduction="10000"/>
          </a:bodyPr>
          <a:lstStyle/>
          <a:p>
            <a:endParaRPr lang="nl-BE" dirty="0">
              <a:effectLst/>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groepsreis kunnen aanmaken, zodat ik alle relevante informatie over de reis kan opslaan (bestemming, kostprijs, thema, leeftijdscategorie).</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meerdere groepsreizen naar dezelfde bestemming kunnen organiseren, zodat ik verschillende leeftijdscategorieën kan bedienen.</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lijst met deelnemers kunnen koppelen aan een groepsreis, zodat ik een overzicht heb van wie er deelneemt aan de reis.</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aparte lijst met monitoren kunnen koppelen aan een groepsreis, zodat ik een overzicht heb van wie de groep begeleidt.</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deelnemersfiche kunnen aanmaken voor deelnemers en monitoren, zodat ik hun persoonlijke gegevens, rol en medische informatie kan bijhouden.</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deelnemers kunnen koppelen aan een groepsreis op basis van hun </a:t>
            </a:r>
            <a:r>
              <a:rPr lang="nl-BE" sz="1200" kern="0" dirty="0" err="1">
                <a:effectLst/>
                <a:latin typeface="Calibri" panose="020F0502020204030204" pitchFamily="34" charset="0"/>
                <a:ea typeface="Times New Roman" panose="02020603050405020304" pitchFamily="18" charset="0"/>
                <a:cs typeface="Calibri" panose="020F0502020204030204" pitchFamily="34" charset="0"/>
              </a:rPr>
              <a:t>deelnemerId</a:t>
            </a:r>
            <a:r>
              <a:rPr lang="nl-BE" sz="1200" kern="0" dirty="0">
                <a:effectLst/>
                <a:latin typeface="Calibri" panose="020F0502020204030204" pitchFamily="34" charset="0"/>
                <a:ea typeface="Times New Roman" panose="02020603050405020304" pitchFamily="18" charset="0"/>
                <a:cs typeface="Calibri" panose="020F0502020204030204" pitchFamily="34" charset="0"/>
              </a:rPr>
              <a:t>, zodat ik weet wie er deelneemt aan welke reis.</a:t>
            </a: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opleidingen kunnen aanmaken voor monitoren, zodat ik kan bijhouden wie welke opleiding heeft gevolgd.</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deelnemer alleen als monitor kunnen aanwijzen als hij/zij de basiscursus monitor heeft gevolgd, zodat ik zeker weet dat de monitor over de nodige kwalificaties beschikt.</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hoofdmonitor alleen kunnen aanwijzen als hij/zij de cursus hoofdmonitor heeft gevolgd, zodat ik zeker weet dat de hoofdmonitor over de nodige kwalificaties beschikt.</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r>
              <a:rPr lang="nl-BE" sz="12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monitoren kunnen inschrijven voor een opleiding, zodat ze zich verder kunnen ontwikkelen als monitor.</a:t>
            </a:r>
            <a:endParaRPr lang="nl-BE"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a:tabLst>
                <a:tab pos="914400" algn="l"/>
              </a:tabLst>
            </a:pPr>
            <a:endParaRPr lang="nl-BE"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nl-BE" dirty="0"/>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147939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User </a:t>
            </a:r>
            <a:r>
              <a:rPr lang="nl-BE" b="1" dirty="0" err="1">
                <a:solidFill>
                  <a:srgbClr val="FA6432"/>
                </a:solidFill>
              </a:rPr>
              <a:t>Stories</a:t>
            </a:r>
            <a:endParaRPr lang="nl-BE" b="1" dirty="0">
              <a:solidFill>
                <a:srgbClr val="FA6432"/>
              </a:solidFill>
            </a:endParaRP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494522" y="615821"/>
            <a:ext cx="11476653" cy="4945224"/>
          </a:xfrm>
        </p:spPr>
        <p:txBody>
          <a:bodyPr>
            <a:normAutofit fontScale="85000" lnSpcReduction="10000"/>
          </a:bodyPr>
          <a:lstStyle/>
          <a:p>
            <a:endParaRPr lang="nl-BE" dirty="0">
              <a:effectLst/>
            </a:endParaRPr>
          </a:p>
          <a:p>
            <a:endParaRPr lang="nl-BE" dirty="0">
              <a:effectLst/>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monitoren kunnen inschrijven als deelnemer voor een groepsreis als ze binnen de leeftijdsgrens vallen, zodat ze kunnen deelnemen aan de reis.</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overzicht van alle groepsreizen kunnen bekijken, inclusief deelnemers en monitoren, zodat ik de status van de reizen kan monitoren en eventuele problemen snel kan oplossen.</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waarschuwingssysteem inbouwen voor deelnemers en monitoren die niet aan de gestelde voorwaarden voldoen om deel te nemen aan een groepsreis of opleiding, zodat ik mogelijke problemen vooraf kan voorkomen.</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online betalingssysteem integreren, zodat deelnemers gemakkelijk hun reis kunnen betalen en de organisatie de betalingen efficiënt kan beheren.</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verantwoordelijke wil ik een feedbacksysteem voor deelnemers en monitoren inbouwen, zodat ik de kwaliteit van de groepsreizen en opleidingen kan verbeteren en eventuele problemen snel kan oplossen.</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deelnemer wil ik maar één keer ingeschreven kunnen worden voor een groepsreis, of als monitor, of als deelnemer, zodat er geen dubbele boekingen zijn.</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deelnemer die lid is van het ziekenfonds wil ik 10% korting krijgen op de kostprijs van de groepsreis, zodat ik financieel voordeel heb.</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deelnemer wil ik mijn medische gegevens kunnen bijwerken in mijn deelnemersfiche, zodat de organisatie op de hoogte is van eventuele gezondheidsproblemen en daar rekening mee kan houden tijdens de groepsreis.</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deelnemer wil ik een overzicht van alle groepsreizen kunnen bekijken en selecteren op basis van bestemming, thema en leeftijdscategorie, zodat ik gemakkelijk de reis kan vinden die het beste bij mij past.</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r>
              <a:rPr lang="nl-BE" sz="1300" kern="0" dirty="0">
                <a:effectLst/>
                <a:latin typeface="Calibri" panose="020F0502020204030204" pitchFamily="34" charset="0"/>
                <a:ea typeface="Times New Roman" panose="02020603050405020304" pitchFamily="18" charset="0"/>
                <a:cs typeface="Calibri" panose="020F0502020204030204" pitchFamily="34" charset="0"/>
              </a:rPr>
              <a:t>Als deelnemer wil ik een herinneringsmail ontvangen voor belangrijke data, zoals de start van de reis of de betalingstermijn, zodat ik deze niet vergeet en problemen voorkom.</a:t>
            </a:r>
            <a:endParaRPr lang="nl-BE"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endParaRPr lang="nl-BE"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nl-BE" dirty="0"/>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19866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User </a:t>
            </a:r>
            <a:r>
              <a:rPr lang="nl-BE" b="1" dirty="0" err="1">
                <a:solidFill>
                  <a:srgbClr val="FA6432"/>
                </a:solidFill>
              </a:rPr>
              <a:t>Stories</a:t>
            </a:r>
            <a:endParaRPr lang="nl-BE" b="1" dirty="0">
              <a:solidFill>
                <a:srgbClr val="FA6432"/>
              </a:solidFill>
            </a:endParaRP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494522" y="615821"/>
            <a:ext cx="11476653" cy="4945224"/>
          </a:xfrm>
        </p:spPr>
        <p:txBody>
          <a:bodyPr>
            <a:normAutofit/>
          </a:bodyPr>
          <a:lstStyle/>
          <a:p>
            <a:endParaRPr lang="nl-BE" dirty="0">
              <a:effectLst/>
            </a:endParaRPr>
          </a:p>
          <a:p>
            <a:pPr marL="514350" indent="-514350">
              <a:buFont typeface="+mj-lt"/>
              <a:buAutoNum type="arabicPeriod" startAt="21"/>
            </a:pPr>
            <a:endParaRPr lang="nl-BE" dirty="0">
              <a:effectLst/>
            </a:endParaRPr>
          </a:p>
          <a:p>
            <a:pPr marL="742950" lvl="1" indent="-285750" fontAlgn="ctr">
              <a:lnSpc>
                <a:spcPct val="107000"/>
              </a:lnSpc>
              <a:spcAft>
                <a:spcPts val="800"/>
              </a:spcAft>
              <a:buFont typeface="+mj-lt"/>
              <a:buAutoNum type="arabicPeriod" startAt="21"/>
              <a:tabLst>
                <a:tab pos="914400" algn="l"/>
              </a:tabLst>
            </a:pPr>
            <a:r>
              <a:rPr lang="nl-BE" sz="1100" kern="0" dirty="0">
                <a:effectLst/>
                <a:latin typeface="Calibri" panose="020F0502020204030204" pitchFamily="34" charset="0"/>
                <a:ea typeface="Times New Roman" panose="02020603050405020304" pitchFamily="18" charset="0"/>
                <a:cs typeface="Calibri" panose="020F0502020204030204" pitchFamily="34" charset="0"/>
              </a:rPr>
              <a:t>Als hoofdmonitor wil ik een budget van €5% van de totale opbrengst krijgen tijdens een groepsreis, zodat ik de groep kan trakteren op een ijsje of drankje.</a:t>
            </a:r>
            <a:endParaRPr lang="nl-BE"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21"/>
              <a:tabLst>
                <a:tab pos="914400" algn="l"/>
              </a:tabLst>
            </a:pPr>
            <a:r>
              <a:rPr lang="nl-BE" sz="1100" kern="0" dirty="0">
                <a:effectLst/>
                <a:latin typeface="Calibri" panose="020F0502020204030204" pitchFamily="34" charset="0"/>
                <a:ea typeface="Times New Roman" panose="02020603050405020304" pitchFamily="18" charset="0"/>
                <a:cs typeface="Calibri" panose="020F0502020204030204" pitchFamily="34" charset="0"/>
              </a:rPr>
              <a:t>Als hoofdmonitor wil ik het overblijvende bedrag van het budget na afloop van de reis kunnen terugstorten, zodat ik geen geld hoef uit te geven uit eigen zak.</a:t>
            </a:r>
            <a:endParaRPr lang="nl-BE"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Font typeface="+mj-lt"/>
              <a:buAutoNum type="arabicPeriod" startAt="11"/>
              <a:tabLst>
                <a:tab pos="914400" algn="l"/>
              </a:tabLst>
            </a:pPr>
            <a:endParaRPr lang="nl-BE"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nl-BE" dirty="0"/>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264754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Scrum meeting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66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a:solidFill>
                  <a:srgbClr val="FA6432"/>
                </a:solidFill>
              </a:rPr>
              <a:t>Vraagstelling bij de sprintplanning</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6" name="Afbeelding 5">
            <a:extLst>
              <a:ext uri="{FF2B5EF4-FFF2-40B4-BE49-F238E27FC236}">
                <a16:creationId xmlns:a16="http://schemas.microsoft.com/office/drawing/2014/main" id="{A61CB1A6-0DF9-6E30-CFB2-66CBF347D71C}"/>
              </a:ext>
            </a:extLst>
          </p:cNvPr>
          <p:cNvPicPr>
            <a:picLocks noChangeAspect="1"/>
          </p:cNvPicPr>
          <p:nvPr/>
        </p:nvPicPr>
        <p:blipFill>
          <a:blip r:embed="rId3"/>
          <a:stretch>
            <a:fillRect/>
          </a:stretch>
        </p:blipFill>
        <p:spPr>
          <a:xfrm>
            <a:off x="838199" y="1500953"/>
            <a:ext cx="7184234" cy="3404421"/>
          </a:xfrm>
          <a:prstGeom prst="rect">
            <a:avLst/>
          </a:prstGeom>
        </p:spPr>
      </p:pic>
    </p:spTree>
    <p:extLst>
      <p:ext uri="{BB962C8B-B14F-4D97-AF65-F5344CB8AC3E}">
        <p14:creationId xmlns:p14="http://schemas.microsoft.com/office/powerpoint/2010/main" val="331965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a:solidFill>
                  <a:srgbClr val="FA6432"/>
                </a:solidFill>
              </a:rPr>
              <a:t>Meeting 22 maart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8" name="Tijdelijke aanduiding voor inhoud 7">
            <a:extLst>
              <a:ext uri="{FF2B5EF4-FFF2-40B4-BE49-F238E27FC236}">
                <a16:creationId xmlns:a16="http://schemas.microsoft.com/office/drawing/2014/main" id="{0B9F1001-7CD4-3995-2F2E-331FD9F32C41}"/>
              </a:ext>
            </a:extLst>
          </p:cNvPr>
          <p:cNvPicPr>
            <a:picLocks noGrp="1" noChangeAspect="1"/>
          </p:cNvPicPr>
          <p:nvPr>
            <p:ph idx="1"/>
          </p:nvPr>
        </p:nvPicPr>
        <p:blipFill>
          <a:blip r:embed="rId3"/>
          <a:stretch>
            <a:fillRect/>
          </a:stretch>
        </p:blipFill>
        <p:spPr>
          <a:xfrm>
            <a:off x="3947621" y="1099323"/>
            <a:ext cx="4296758" cy="4659354"/>
          </a:xfrm>
        </p:spPr>
      </p:pic>
    </p:spTree>
    <p:extLst>
      <p:ext uri="{BB962C8B-B14F-4D97-AF65-F5344CB8AC3E}">
        <p14:creationId xmlns:p14="http://schemas.microsoft.com/office/powerpoint/2010/main" val="2063962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a:solidFill>
                  <a:srgbClr val="FA6432"/>
                </a:solidFill>
              </a:rPr>
              <a:t>Meeting 19 april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5" name="Afbeelding 4">
            <a:extLst>
              <a:ext uri="{FF2B5EF4-FFF2-40B4-BE49-F238E27FC236}">
                <a16:creationId xmlns:a16="http://schemas.microsoft.com/office/drawing/2014/main" id="{0D338FBE-38ED-0381-3200-C7D7F814EC38}"/>
              </a:ext>
            </a:extLst>
          </p:cNvPr>
          <p:cNvPicPr>
            <a:picLocks noChangeAspect="1"/>
          </p:cNvPicPr>
          <p:nvPr/>
        </p:nvPicPr>
        <p:blipFill>
          <a:blip r:embed="rId3"/>
          <a:stretch>
            <a:fillRect/>
          </a:stretch>
        </p:blipFill>
        <p:spPr>
          <a:xfrm>
            <a:off x="4413566" y="1093325"/>
            <a:ext cx="3364865" cy="4671349"/>
          </a:xfrm>
          <a:prstGeom prst="rect">
            <a:avLst/>
          </a:prstGeom>
        </p:spPr>
      </p:pic>
    </p:spTree>
    <p:extLst>
      <p:ext uri="{BB962C8B-B14F-4D97-AF65-F5344CB8AC3E}">
        <p14:creationId xmlns:p14="http://schemas.microsoft.com/office/powerpoint/2010/main" val="178554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a:solidFill>
                  <a:srgbClr val="FA6432"/>
                </a:solidFill>
              </a:rPr>
              <a:t>Meeting 3 mei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6" name="Afbeelding 5">
            <a:extLst>
              <a:ext uri="{FF2B5EF4-FFF2-40B4-BE49-F238E27FC236}">
                <a16:creationId xmlns:a16="http://schemas.microsoft.com/office/drawing/2014/main" id="{DCA2FF9A-A60D-AEA1-473F-C699D4467DBC}"/>
              </a:ext>
            </a:extLst>
          </p:cNvPr>
          <p:cNvPicPr>
            <a:picLocks noChangeAspect="1"/>
          </p:cNvPicPr>
          <p:nvPr/>
        </p:nvPicPr>
        <p:blipFill>
          <a:blip r:embed="rId3"/>
          <a:stretch>
            <a:fillRect/>
          </a:stretch>
        </p:blipFill>
        <p:spPr>
          <a:xfrm>
            <a:off x="4140183" y="1086568"/>
            <a:ext cx="3911634" cy="4684864"/>
          </a:xfrm>
          <a:prstGeom prst="rect">
            <a:avLst/>
          </a:prstGeom>
        </p:spPr>
      </p:pic>
    </p:spTree>
    <p:extLst>
      <p:ext uri="{BB962C8B-B14F-4D97-AF65-F5344CB8AC3E}">
        <p14:creationId xmlns:p14="http://schemas.microsoft.com/office/powerpoint/2010/main" val="109384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a:solidFill>
                  <a:srgbClr val="FA6432"/>
                </a:solidFill>
              </a:rPr>
              <a:t>Meeting 17 mei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5" name="Afbeelding 4">
            <a:extLst>
              <a:ext uri="{FF2B5EF4-FFF2-40B4-BE49-F238E27FC236}">
                <a16:creationId xmlns:a16="http://schemas.microsoft.com/office/drawing/2014/main" id="{73AE2E8F-77FE-2556-14FC-A26BEF6B5D57}"/>
              </a:ext>
            </a:extLst>
          </p:cNvPr>
          <p:cNvPicPr>
            <a:picLocks noChangeAspect="1"/>
          </p:cNvPicPr>
          <p:nvPr/>
        </p:nvPicPr>
        <p:blipFill>
          <a:blip r:embed="rId3"/>
          <a:stretch>
            <a:fillRect/>
          </a:stretch>
        </p:blipFill>
        <p:spPr>
          <a:xfrm>
            <a:off x="200278" y="2046157"/>
            <a:ext cx="7098702" cy="2636891"/>
          </a:xfrm>
          <a:prstGeom prst="rect">
            <a:avLst/>
          </a:prstGeom>
        </p:spPr>
      </p:pic>
      <p:pic>
        <p:nvPicPr>
          <p:cNvPr id="8" name="Afbeelding 7">
            <a:extLst>
              <a:ext uri="{FF2B5EF4-FFF2-40B4-BE49-F238E27FC236}">
                <a16:creationId xmlns:a16="http://schemas.microsoft.com/office/drawing/2014/main" id="{AB38A174-ADDE-29CE-61FD-59A3B7B9AB8E}"/>
              </a:ext>
            </a:extLst>
          </p:cNvPr>
          <p:cNvPicPr>
            <a:picLocks noChangeAspect="1"/>
          </p:cNvPicPr>
          <p:nvPr/>
        </p:nvPicPr>
        <p:blipFill>
          <a:blip r:embed="rId4"/>
          <a:stretch>
            <a:fillRect/>
          </a:stretch>
        </p:blipFill>
        <p:spPr>
          <a:xfrm>
            <a:off x="7436251" y="2110554"/>
            <a:ext cx="4452668" cy="2508099"/>
          </a:xfrm>
          <a:prstGeom prst="rect">
            <a:avLst/>
          </a:prstGeom>
        </p:spPr>
      </p:pic>
    </p:spTree>
    <p:extLst>
      <p:ext uri="{BB962C8B-B14F-4D97-AF65-F5344CB8AC3E}">
        <p14:creationId xmlns:p14="http://schemas.microsoft.com/office/powerpoint/2010/main" val="3464228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err="1">
                <a:solidFill>
                  <a:srgbClr val="FA6432"/>
                </a:solidFill>
              </a:rPr>
              <a:t>Github</a:t>
            </a:r>
            <a:r>
              <a:rPr lang="nl-BE" b="1" dirty="0">
                <a:solidFill>
                  <a:srgbClr val="FA6432"/>
                </a:solidFill>
              </a:rPr>
              <a:t> </a:t>
            </a:r>
            <a:r>
              <a:rPr lang="nl-BE" b="1" dirty="0" err="1">
                <a:solidFill>
                  <a:srgbClr val="FA6432"/>
                </a:solidFill>
              </a:rPr>
              <a:t>Kanban</a:t>
            </a:r>
            <a:r>
              <a:rPr lang="nl-BE" b="1" dirty="0">
                <a:solidFill>
                  <a:srgbClr val="FA6432"/>
                </a:solidFill>
              </a:rPr>
              <a:t> 17 mei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6" name="Afbeelding 5">
            <a:extLst>
              <a:ext uri="{FF2B5EF4-FFF2-40B4-BE49-F238E27FC236}">
                <a16:creationId xmlns:a16="http://schemas.microsoft.com/office/drawing/2014/main" id="{D1E8CF0A-EA6B-FD52-59E7-763935DD9856}"/>
              </a:ext>
            </a:extLst>
          </p:cNvPr>
          <p:cNvPicPr>
            <a:picLocks noChangeAspect="1"/>
          </p:cNvPicPr>
          <p:nvPr/>
        </p:nvPicPr>
        <p:blipFill>
          <a:blip r:embed="rId3"/>
          <a:stretch>
            <a:fillRect/>
          </a:stretch>
        </p:blipFill>
        <p:spPr>
          <a:xfrm>
            <a:off x="491004" y="1138991"/>
            <a:ext cx="11209991" cy="4580017"/>
          </a:xfrm>
          <a:prstGeom prst="rect">
            <a:avLst/>
          </a:prstGeom>
        </p:spPr>
      </p:pic>
    </p:spTree>
    <p:extLst>
      <p:ext uri="{BB962C8B-B14F-4D97-AF65-F5344CB8AC3E}">
        <p14:creationId xmlns:p14="http://schemas.microsoft.com/office/powerpoint/2010/main" val="365006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Beschrijving project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28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a:solidFill>
                  <a:srgbClr val="FA6432"/>
                </a:solidFill>
              </a:rPr>
              <a:t>Meeting 24 mei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6" name="Afbeelding 5">
            <a:extLst>
              <a:ext uri="{FF2B5EF4-FFF2-40B4-BE49-F238E27FC236}">
                <a16:creationId xmlns:a16="http://schemas.microsoft.com/office/drawing/2014/main" id="{56DD0D71-2E18-7313-3459-24F00144952B}"/>
              </a:ext>
            </a:extLst>
          </p:cNvPr>
          <p:cNvPicPr>
            <a:picLocks noChangeAspect="1"/>
          </p:cNvPicPr>
          <p:nvPr/>
        </p:nvPicPr>
        <p:blipFill>
          <a:blip r:embed="rId3"/>
          <a:stretch>
            <a:fillRect/>
          </a:stretch>
        </p:blipFill>
        <p:spPr>
          <a:xfrm>
            <a:off x="303081" y="2061470"/>
            <a:ext cx="6942422" cy="2606266"/>
          </a:xfrm>
          <a:prstGeom prst="rect">
            <a:avLst/>
          </a:prstGeom>
        </p:spPr>
      </p:pic>
      <p:pic>
        <p:nvPicPr>
          <p:cNvPr id="9" name="Afbeelding 8">
            <a:extLst>
              <a:ext uri="{FF2B5EF4-FFF2-40B4-BE49-F238E27FC236}">
                <a16:creationId xmlns:a16="http://schemas.microsoft.com/office/drawing/2014/main" id="{E6A8EAC0-47F8-832B-7788-09EA30074788}"/>
              </a:ext>
            </a:extLst>
          </p:cNvPr>
          <p:cNvPicPr>
            <a:picLocks noChangeAspect="1"/>
          </p:cNvPicPr>
          <p:nvPr/>
        </p:nvPicPr>
        <p:blipFill>
          <a:blip r:embed="rId4"/>
          <a:stretch>
            <a:fillRect/>
          </a:stretch>
        </p:blipFill>
        <p:spPr>
          <a:xfrm>
            <a:off x="7245503" y="2061470"/>
            <a:ext cx="4557155" cy="2621507"/>
          </a:xfrm>
          <a:prstGeom prst="rect">
            <a:avLst/>
          </a:prstGeom>
        </p:spPr>
      </p:pic>
    </p:spTree>
    <p:extLst>
      <p:ext uri="{BB962C8B-B14F-4D97-AF65-F5344CB8AC3E}">
        <p14:creationId xmlns:p14="http://schemas.microsoft.com/office/powerpoint/2010/main" val="3393739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err="1">
                <a:solidFill>
                  <a:srgbClr val="FA6432"/>
                </a:solidFill>
              </a:rPr>
              <a:t>Github</a:t>
            </a:r>
            <a:r>
              <a:rPr lang="nl-BE" b="1" dirty="0">
                <a:solidFill>
                  <a:srgbClr val="FA6432"/>
                </a:solidFill>
              </a:rPr>
              <a:t> </a:t>
            </a:r>
            <a:r>
              <a:rPr lang="nl-BE" b="1" dirty="0" err="1">
                <a:solidFill>
                  <a:srgbClr val="FA6432"/>
                </a:solidFill>
              </a:rPr>
              <a:t>Kanban</a:t>
            </a:r>
            <a:r>
              <a:rPr lang="nl-BE" b="1" dirty="0">
                <a:solidFill>
                  <a:srgbClr val="FA6432"/>
                </a:solidFill>
              </a:rPr>
              <a:t> 24 mei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5" name="Afbeelding 4">
            <a:extLst>
              <a:ext uri="{FF2B5EF4-FFF2-40B4-BE49-F238E27FC236}">
                <a16:creationId xmlns:a16="http://schemas.microsoft.com/office/drawing/2014/main" id="{C1A71E13-2197-53F9-F9A1-310668C5C3FD}"/>
              </a:ext>
            </a:extLst>
          </p:cNvPr>
          <p:cNvPicPr>
            <a:picLocks noChangeAspect="1"/>
          </p:cNvPicPr>
          <p:nvPr/>
        </p:nvPicPr>
        <p:blipFill>
          <a:blip r:embed="rId3"/>
          <a:stretch>
            <a:fillRect/>
          </a:stretch>
        </p:blipFill>
        <p:spPr>
          <a:xfrm>
            <a:off x="311919" y="1108509"/>
            <a:ext cx="11568162" cy="4640982"/>
          </a:xfrm>
          <a:prstGeom prst="rect">
            <a:avLst/>
          </a:prstGeom>
        </p:spPr>
      </p:pic>
    </p:spTree>
    <p:extLst>
      <p:ext uri="{BB962C8B-B14F-4D97-AF65-F5344CB8AC3E}">
        <p14:creationId xmlns:p14="http://schemas.microsoft.com/office/powerpoint/2010/main" val="189358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199" y="0"/>
            <a:ext cx="10515600" cy="1325563"/>
          </a:xfrm>
        </p:spPr>
        <p:txBody>
          <a:bodyPr/>
          <a:lstStyle/>
          <a:p>
            <a:r>
              <a:rPr lang="nl-BE" b="1" dirty="0" err="1">
                <a:solidFill>
                  <a:srgbClr val="FA6432"/>
                </a:solidFill>
              </a:rPr>
              <a:t>Github</a:t>
            </a:r>
            <a:r>
              <a:rPr lang="nl-BE" b="1" dirty="0">
                <a:solidFill>
                  <a:srgbClr val="FA6432"/>
                </a:solidFill>
              </a:rPr>
              <a:t> </a:t>
            </a:r>
            <a:r>
              <a:rPr lang="nl-BE" b="1" dirty="0" err="1">
                <a:solidFill>
                  <a:srgbClr val="FA6432"/>
                </a:solidFill>
              </a:rPr>
              <a:t>Kanban</a:t>
            </a:r>
            <a:r>
              <a:rPr lang="nl-BE" b="1" dirty="0">
                <a:solidFill>
                  <a:srgbClr val="FA6432"/>
                </a:solidFill>
              </a:rPr>
              <a:t> 30 mei 2023</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pic>
        <p:nvPicPr>
          <p:cNvPr id="6" name="Afbeelding 5">
            <a:extLst>
              <a:ext uri="{FF2B5EF4-FFF2-40B4-BE49-F238E27FC236}">
                <a16:creationId xmlns:a16="http://schemas.microsoft.com/office/drawing/2014/main" id="{336122C1-57A1-BBFF-3694-921EB2347608}"/>
              </a:ext>
            </a:extLst>
          </p:cNvPr>
          <p:cNvPicPr>
            <a:picLocks noChangeAspect="1"/>
          </p:cNvPicPr>
          <p:nvPr/>
        </p:nvPicPr>
        <p:blipFill>
          <a:blip r:embed="rId3"/>
          <a:stretch>
            <a:fillRect/>
          </a:stretch>
        </p:blipFill>
        <p:spPr>
          <a:xfrm>
            <a:off x="566736" y="1493601"/>
            <a:ext cx="11058525" cy="3870798"/>
          </a:xfrm>
          <a:prstGeom prst="rect">
            <a:avLst/>
          </a:prstGeom>
        </p:spPr>
      </p:pic>
    </p:spTree>
    <p:extLst>
      <p:ext uri="{BB962C8B-B14F-4D97-AF65-F5344CB8AC3E}">
        <p14:creationId xmlns:p14="http://schemas.microsoft.com/office/powerpoint/2010/main" val="2006271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Schetsen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345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Schetsen</a:t>
            </a: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838200" y="1825625"/>
            <a:ext cx="10515600" cy="3302966"/>
          </a:xfrm>
        </p:spPr>
        <p:txBody>
          <a:bodyPr>
            <a:normAutofit/>
          </a:bodyPr>
          <a:lstStyle/>
          <a:p>
            <a:r>
              <a:rPr lang="nl-BE" dirty="0"/>
              <a:t>De schetsen zijn gemaakt in </a:t>
            </a:r>
            <a:r>
              <a:rPr lang="nl-BE" dirty="0" err="1"/>
              <a:t>Figma</a:t>
            </a:r>
            <a:endParaRPr lang="nl-BE" dirty="0"/>
          </a:p>
          <a:p>
            <a:r>
              <a:rPr lang="nl-BE" dirty="0"/>
              <a:t>Rekening houdend met user </a:t>
            </a:r>
            <a:r>
              <a:rPr lang="nl-BE" dirty="0" err="1"/>
              <a:t>stories</a:t>
            </a:r>
            <a:endParaRPr lang="nl-BE" dirty="0"/>
          </a:p>
          <a:p>
            <a:r>
              <a:rPr lang="nl-BE" dirty="0"/>
              <a:t>Stap voor stap afgewerkt</a:t>
            </a:r>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408925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err="1">
                <a:solidFill>
                  <a:srgbClr val="00283C"/>
                </a:solidFill>
                <a:latin typeface="+mj-lt"/>
                <a:ea typeface="+mj-ea"/>
                <a:cs typeface="+mj-cs"/>
              </a:rPr>
              <a:t>Inlogpagina</a:t>
            </a:r>
            <a:endParaRPr lang="en-US" sz="2600" b="1" kern="1200" dirty="0">
              <a:solidFill>
                <a:srgbClr val="00283C"/>
              </a:solidFill>
              <a:latin typeface="+mj-lt"/>
              <a:ea typeface="+mj-ea"/>
              <a:cs typeface="+mj-cs"/>
            </a:endParaRPr>
          </a:p>
        </p:txBody>
      </p:sp>
      <p:pic>
        <p:nvPicPr>
          <p:cNvPr id="5" name="Tijdelijke aanduiding voor inhoud 4">
            <a:extLst>
              <a:ext uri="{FF2B5EF4-FFF2-40B4-BE49-F238E27FC236}">
                <a16:creationId xmlns:a16="http://schemas.microsoft.com/office/drawing/2014/main" id="{6157A48F-09DD-1234-8673-D9C66C516F9B}"/>
              </a:ext>
            </a:extLst>
          </p:cNvPr>
          <p:cNvPicPr>
            <a:picLocks noGrp="1" noChangeAspect="1"/>
          </p:cNvPicPr>
          <p:nvPr>
            <p:ph idx="1"/>
          </p:nvPr>
        </p:nvPicPr>
        <p:blipFill>
          <a:blip r:embed="rId2"/>
          <a:stretch>
            <a:fillRect/>
          </a:stretch>
        </p:blipFill>
        <p:spPr>
          <a:xfrm>
            <a:off x="4038600" y="1243891"/>
            <a:ext cx="7188199" cy="4366829"/>
          </a:xfrm>
          <a:prstGeom prst="rect">
            <a:avLst/>
          </a:prstGeom>
        </p:spPr>
      </p:pic>
      <p:pic>
        <p:nvPicPr>
          <p:cNvPr id="6" name="Tijdelijke aanduiding voor inhoud 4" descr="Afbeelding met Lettertype, Graphics, tekst, logo&#10;&#10;Automatisch gegenereerde beschrijving">
            <a:extLst>
              <a:ext uri="{FF2B5EF4-FFF2-40B4-BE49-F238E27FC236}">
                <a16:creationId xmlns:a16="http://schemas.microsoft.com/office/drawing/2014/main" id="{6887EE0D-82BE-37C6-C8C4-F82C17894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2614437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err="1">
                <a:solidFill>
                  <a:srgbClr val="00283C"/>
                </a:solidFill>
                <a:latin typeface="+mj-lt"/>
                <a:ea typeface="+mj-ea"/>
                <a:cs typeface="+mj-cs"/>
              </a:rPr>
              <a:t>Wachtwoord</a:t>
            </a:r>
            <a:r>
              <a:rPr lang="en-US" sz="2600" b="1" kern="1200" dirty="0">
                <a:solidFill>
                  <a:srgbClr val="00283C"/>
                </a:solidFill>
                <a:latin typeface="+mj-lt"/>
                <a:ea typeface="+mj-ea"/>
                <a:cs typeface="+mj-cs"/>
              </a:rPr>
              <a:t> </a:t>
            </a:r>
            <a:r>
              <a:rPr lang="en-US" sz="2600" b="1" kern="1200" dirty="0" err="1">
                <a:solidFill>
                  <a:srgbClr val="00283C"/>
                </a:solidFill>
                <a:latin typeface="+mj-lt"/>
                <a:ea typeface="+mj-ea"/>
                <a:cs typeface="+mj-cs"/>
              </a:rPr>
              <a:t>vergeten</a:t>
            </a:r>
            <a:endParaRPr lang="en-US" sz="2600" b="1" kern="1200" dirty="0">
              <a:solidFill>
                <a:srgbClr val="00283C"/>
              </a:solidFill>
              <a:latin typeface="+mj-lt"/>
              <a:ea typeface="+mj-ea"/>
              <a:cs typeface="+mj-cs"/>
            </a:endParaRPr>
          </a:p>
        </p:txBody>
      </p:sp>
      <p:pic>
        <p:nvPicPr>
          <p:cNvPr id="5" name="Tijdelijke aanduiding voor inhoud 4">
            <a:extLst>
              <a:ext uri="{FF2B5EF4-FFF2-40B4-BE49-F238E27FC236}">
                <a16:creationId xmlns:a16="http://schemas.microsoft.com/office/drawing/2014/main" id="{6157A48F-09DD-1234-8673-D9C66C516F9B}"/>
              </a:ext>
            </a:extLst>
          </p:cNvPr>
          <p:cNvPicPr>
            <a:picLocks noGrp="1" noChangeAspect="1"/>
          </p:cNvPicPr>
          <p:nvPr>
            <p:ph idx="1"/>
          </p:nvPr>
        </p:nvPicPr>
        <p:blipFill>
          <a:blip r:embed="rId2"/>
          <a:stretch>
            <a:fillRect/>
          </a:stretch>
        </p:blipFill>
        <p:spPr>
          <a:xfrm>
            <a:off x="4038600" y="1243891"/>
            <a:ext cx="7188199" cy="4366829"/>
          </a:xfrm>
          <a:prstGeom prst="rect">
            <a:avLst/>
          </a:prstGeom>
        </p:spPr>
      </p:pic>
      <p:pic>
        <p:nvPicPr>
          <p:cNvPr id="3" name="Tijdelijke aanduiding voor inhoud 6" descr="Afbeelding met tekst, schermopname&#10;&#10;Automatisch gegenereerde beschrijving">
            <a:extLst>
              <a:ext uri="{FF2B5EF4-FFF2-40B4-BE49-F238E27FC236}">
                <a16:creationId xmlns:a16="http://schemas.microsoft.com/office/drawing/2014/main" id="{E9148932-8A76-A397-62D0-2960FEB58F58}"/>
              </a:ext>
            </a:extLst>
          </p:cNvPr>
          <p:cNvPicPr>
            <a:picLocks noChangeAspect="1"/>
          </p:cNvPicPr>
          <p:nvPr/>
        </p:nvPicPr>
        <p:blipFill>
          <a:blip r:embed="rId3"/>
          <a:stretch>
            <a:fillRect/>
          </a:stretch>
        </p:blipFill>
        <p:spPr>
          <a:xfrm>
            <a:off x="4038600" y="1198963"/>
            <a:ext cx="7188199" cy="4456684"/>
          </a:xfrm>
          <a:prstGeom prst="rect">
            <a:avLst/>
          </a:prstGeom>
        </p:spPr>
      </p:pic>
      <p:pic>
        <p:nvPicPr>
          <p:cNvPr id="6" name="Tijdelijke aanduiding voor inhoud 4" descr="Afbeelding met Lettertype, Graphics, tekst, logo&#10;&#10;Automatisch gegenereerde beschrijving">
            <a:extLst>
              <a:ext uri="{FF2B5EF4-FFF2-40B4-BE49-F238E27FC236}">
                <a16:creationId xmlns:a16="http://schemas.microsoft.com/office/drawing/2014/main" id="{4C61BCB4-2617-0254-23A7-EE0B9530E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3353400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err="1">
                <a:solidFill>
                  <a:srgbClr val="00283C"/>
                </a:solidFill>
                <a:latin typeface="+mj-lt"/>
                <a:ea typeface="+mj-ea"/>
                <a:cs typeface="+mj-cs"/>
              </a:rPr>
              <a:t>Wachtwoord</a:t>
            </a:r>
            <a:r>
              <a:rPr lang="en-US" sz="2600" b="1" kern="1200" dirty="0">
                <a:solidFill>
                  <a:srgbClr val="00283C"/>
                </a:solidFill>
                <a:latin typeface="+mj-lt"/>
                <a:ea typeface="+mj-ea"/>
                <a:cs typeface="+mj-cs"/>
              </a:rPr>
              <a:t> </a:t>
            </a:r>
            <a:r>
              <a:rPr lang="en-US" sz="2600" b="1" kern="1200" dirty="0" err="1">
                <a:solidFill>
                  <a:srgbClr val="00283C"/>
                </a:solidFill>
                <a:latin typeface="+mj-lt"/>
                <a:ea typeface="+mj-ea"/>
                <a:cs typeface="+mj-cs"/>
              </a:rPr>
              <a:t>vergeten</a:t>
            </a:r>
            <a:r>
              <a:rPr lang="en-US" sz="2600" b="1" kern="1200" dirty="0">
                <a:solidFill>
                  <a:srgbClr val="00283C"/>
                </a:solidFill>
                <a:latin typeface="+mj-lt"/>
                <a:ea typeface="+mj-ea"/>
                <a:cs typeface="+mj-cs"/>
              </a:rPr>
              <a:t> met </a:t>
            </a:r>
            <a:r>
              <a:rPr lang="en-US" sz="2600" b="1" kern="1200" dirty="0" err="1">
                <a:solidFill>
                  <a:srgbClr val="00283C"/>
                </a:solidFill>
                <a:latin typeface="+mj-lt"/>
                <a:ea typeface="+mj-ea"/>
                <a:cs typeface="+mj-cs"/>
              </a:rPr>
              <a:t>foutmelding</a:t>
            </a:r>
            <a:endParaRPr lang="en-US" sz="2600" b="1" kern="1200" dirty="0">
              <a:solidFill>
                <a:srgbClr val="00283C"/>
              </a:solidFill>
              <a:latin typeface="+mj-lt"/>
              <a:ea typeface="+mj-ea"/>
              <a:cs typeface="+mj-cs"/>
            </a:endParaRPr>
          </a:p>
        </p:txBody>
      </p:sp>
      <p:pic>
        <p:nvPicPr>
          <p:cNvPr id="5" name="Tijdelijke aanduiding voor inhoud 4">
            <a:extLst>
              <a:ext uri="{FF2B5EF4-FFF2-40B4-BE49-F238E27FC236}">
                <a16:creationId xmlns:a16="http://schemas.microsoft.com/office/drawing/2014/main" id="{6157A48F-09DD-1234-8673-D9C66C516F9B}"/>
              </a:ext>
            </a:extLst>
          </p:cNvPr>
          <p:cNvPicPr>
            <a:picLocks noGrp="1" noChangeAspect="1"/>
          </p:cNvPicPr>
          <p:nvPr>
            <p:ph idx="1"/>
          </p:nvPr>
        </p:nvPicPr>
        <p:blipFill>
          <a:blip r:embed="rId2"/>
          <a:stretch>
            <a:fillRect/>
          </a:stretch>
        </p:blipFill>
        <p:spPr>
          <a:xfrm>
            <a:off x="4038600" y="1243891"/>
            <a:ext cx="7188199" cy="4366829"/>
          </a:xfrm>
          <a:prstGeom prst="rect">
            <a:avLst/>
          </a:prstGeom>
        </p:spPr>
      </p:pic>
      <p:pic>
        <p:nvPicPr>
          <p:cNvPr id="3" name="Tijdelijke aanduiding voor inhoud 4">
            <a:extLst>
              <a:ext uri="{FF2B5EF4-FFF2-40B4-BE49-F238E27FC236}">
                <a16:creationId xmlns:a16="http://schemas.microsoft.com/office/drawing/2014/main" id="{A3162257-A41C-54B1-7972-3643ADC61BAB}"/>
              </a:ext>
            </a:extLst>
          </p:cNvPr>
          <p:cNvPicPr>
            <a:picLocks noChangeAspect="1"/>
          </p:cNvPicPr>
          <p:nvPr/>
        </p:nvPicPr>
        <p:blipFill>
          <a:blip r:embed="rId3"/>
          <a:stretch>
            <a:fillRect/>
          </a:stretch>
        </p:blipFill>
        <p:spPr>
          <a:xfrm>
            <a:off x="4038600" y="1189979"/>
            <a:ext cx="7188199" cy="4474653"/>
          </a:xfrm>
          <a:prstGeom prst="rect">
            <a:avLst/>
          </a:prstGeom>
        </p:spPr>
      </p:pic>
      <p:pic>
        <p:nvPicPr>
          <p:cNvPr id="6" name="Tijdelijke aanduiding voor inhoud 4" descr="Afbeelding met Lettertype, Graphics, tekst, logo&#10;&#10;Automatisch gegenereerde beschrijving">
            <a:extLst>
              <a:ext uri="{FF2B5EF4-FFF2-40B4-BE49-F238E27FC236}">
                <a16:creationId xmlns:a16="http://schemas.microsoft.com/office/drawing/2014/main" id="{05B4B8F9-A29B-085F-2E20-56677C6F4B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1742095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a:solidFill>
                  <a:srgbClr val="00283C"/>
                </a:solidFill>
                <a:latin typeface="+mj-lt"/>
                <a:ea typeface="+mj-ea"/>
                <a:cs typeface="+mj-cs"/>
              </a:rPr>
              <a:t>Dashboard</a:t>
            </a:r>
          </a:p>
        </p:txBody>
      </p:sp>
      <p:pic>
        <p:nvPicPr>
          <p:cNvPr id="5" name="Tijdelijke aanduiding voor inhoud 4">
            <a:extLst>
              <a:ext uri="{FF2B5EF4-FFF2-40B4-BE49-F238E27FC236}">
                <a16:creationId xmlns:a16="http://schemas.microsoft.com/office/drawing/2014/main" id="{6157A48F-09DD-1234-8673-D9C66C516F9B}"/>
              </a:ext>
            </a:extLst>
          </p:cNvPr>
          <p:cNvPicPr>
            <a:picLocks noGrp="1" noChangeAspect="1"/>
          </p:cNvPicPr>
          <p:nvPr>
            <p:ph idx="1"/>
          </p:nvPr>
        </p:nvPicPr>
        <p:blipFill>
          <a:blip r:embed="rId2"/>
          <a:stretch>
            <a:fillRect/>
          </a:stretch>
        </p:blipFill>
        <p:spPr>
          <a:xfrm>
            <a:off x="4038600" y="1243891"/>
            <a:ext cx="7188199" cy="4366829"/>
          </a:xfrm>
          <a:prstGeom prst="rect">
            <a:avLst/>
          </a:prstGeom>
        </p:spPr>
      </p:pic>
      <p:pic>
        <p:nvPicPr>
          <p:cNvPr id="3" name="Tijdelijke aanduiding voor inhoud 5">
            <a:extLst>
              <a:ext uri="{FF2B5EF4-FFF2-40B4-BE49-F238E27FC236}">
                <a16:creationId xmlns:a16="http://schemas.microsoft.com/office/drawing/2014/main" id="{CCAD0978-5161-6562-E159-5C41888E4179}"/>
              </a:ext>
            </a:extLst>
          </p:cNvPr>
          <p:cNvPicPr>
            <a:picLocks noChangeAspect="1"/>
          </p:cNvPicPr>
          <p:nvPr/>
        </p:nvPicPr>
        <p:blipFill>
          <a:blip r:embed="rId3"/>
          <a:stretch>
            <a:fillRect/>
          </a:stretch>
        </p:blipFill>
        <p:spPr>
          <a:xfrm>
            <a:off x="4038600" y="1216935"/>
            <a:ext cx="7188199" cy="4420741"/>
          </a:xfrm>
          <a:prstGeom prst="rect">
            <a:avLst/>
          </a:prstGeom>
        </p:spPr>
      </p:pic>
      <p:pic>
        <p:nvPicPr>
          <p:cNvPr id="6" name="Tijdelijke aanduiding voor inhoud 4" descr="Afbeelding met Lettertype, Graphics, tekst, logo&#10;&#10;Automatisch gegenereerde beschrijving">
            <a:extLst>
              <a:ext uri="{FF2B5EF4-FFF2-40B4-BE49-F238E27FC236}">
                <a16:creationId xmlns:a16="http://schemas.microsoft.com/office/drawing/2014/main" id="{24AF1CBC-3E47-5477-2B78-32B7E96A8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2821477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dirty="0" err="1">
                <a:solidFill>
                  <a:srgbClr val="00283C"/>
                </a:solidFill>
              </a:rPr>
              <a:t>Deelnemers</a:t>
            </a:r>
            <a:endParaRPr lang="en-US" sz="2600" b="1" kern="1200" dirty="0">
              <a:solidFill>
                <a:srgbClr val="00283C"/>
              </a:solidFill>
              <a:latin typeface="+mj-lt"/>
              <a:ea typeface="+mj-ea"/>
              <a:cs typeface="+mj-cs"/>
            </a:endParaRPr>
          </a:p>
        </p:txBody>
      </p:sp>
      <p:pic>
        <p:nvPicPr>
          <p:cNvPr id="3" name="Tijdelijke aanduiding voor inhoud 8">
            <a:extLst>
              <a:ext uri="{FF2B5EF4-FFF2-40B4-BE49-F238E27FC236}">
                <a16:creationId xmlns:a16="http://schemas.microsoft.com/office/drawing/2014/main" id="{03557C97-EA64-3D73-9FE4-2BC3E28078CB}"/>
              </a:ext>
            </a:extLst>
          </p:cNvPr>
          <p:cNvPicPr>
            <a:picLocks noChangeAspect="1"/>
          </p:cNvPicPr>
          <p:nvPr/>
        </p:nvPicPr>
        <p:blipFill>
          <a:blip r:embed="rId2"/>
          <a:stretch>
            <a:fillRect/>
          </a:stretch>
        </p:blipFill>
        <p:spPr>
          <a:xfrm>
            <a:off x="4038600" y="1630256"/>
            <a:ext cx="7188199" cy="3594099"/>
          </a:xfrm>
          <a:prstGeom prst="rect">
            <a:avLst/>
          </a:prstGeom>
        </p:spPr>
      </p:pic>
      <p:pic>
        <p:nvPicPr>
          <p:cNvPr id="8" name="Tijdelijke aanduiding voor inhoud 4" descr="Afbeelding met Lettertype, Graphics, tekst, logo&#10;&#10;Automatisch gegenereerde beschrijving">
            <a:extLst>
              <a:ext uri="{FF2B5EF4-FFF2-40B4-BE49-F238E27FC236}">
                <a16:creationId xmlns:a16="http://schemas.microsoft.com/office/drawing/2014/main" id="{908D7F20-F9E9-CCB1-4C09-BA405FF82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402102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Beschrijving Project</a:t>
            </a: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838200" y="1825625"/>
            <a:ext cx="10515600" cy="3302966"/>
          </a:xfrm>
        </p:spPr>
        <p:txBody>
          <a:bodyPr>
            <a:normAutofit/>
          </a:bodyPr>
          <a:lstStyle/>
          <a:p>
            <a:r>
              <a:rPr lang="nl-BE" dirty="0"/>
              <a:t>Softwaresysteem voor groepsreizen georganiseerd door ziekenfonds</a:t>
            </a:r>
          </a:p>
          <a:p>
            <a:r>
              <a:rPr lang="nl-BE" dirty="0"/>
              <a:t>Verantwoordelijken moeten CRUD operaties kunnen uitvoeren</a:t>
            </a:r>
          </a:p>
          <a:p>
            <a:r>
              <a:rPr lang="nl-BE" dirty="0"/>
              <a:t>Systeem moet bestaan uit</a:t>
            </a:r>
          </a:p>
          <a:p>
            <a:pPr lvl="1"/>
            <a:r>
              <a:rPr lang="nl-BE" dirty="0"/>
              <a:t>Overzicht van belangrijkste informatie</a:t>
            </a:r>
          </a:p>
          <a:p>
            <a:pPr lvl="1"/>
            <a:r>
              <a:rPr lang="nl-BE" dirty="0"/>
              <a:t>Aanmaak en beheer van deelnemersfiche</a:t>
            </a:r>
          </a:p>
          <a:p>
            <a:pPr lvl="1"/>
            <a:r>
              <a:rPr lang="nl-BE" dirty="0"/>
              <a:t>Aanmaak en beheer van groepsreis</a:t>
            </a:r>
          </a:p>
          <a:p>
            <a:pPr lvl="1"/>
            <a:r>
              <a:rPr lang="nl-BE" dirty="0"/>
              <a:t>Aanmaak en beheer van opleidingen</a:t>
            </a:r>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77667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err="1">
                <a:solidFill>
                  <a:srgbClr val="00283C"/>
                </a:solidFill>
                <a:latin typeface="+mj-lt"/>
                <a:ea typeface="+mj-ea"/>
                <a:cs typeface="+mj-cs"/>
              </a:rPr>
              <a:t>Deelnemers</a:t>
            </a:r>
            <a:r>
              <a:rPr lang="en-US" sz="2600" b="1" kern="1200" dirty="0">
                <a:solidFill>
                  <a:srgbClr val="00283C"/>
                </a:solidFill>
                <a:latin typeface="+mj-lt"/>
                <a:ea typeface="+mj-ea"/>
                <a:cs typeface="+mj-cs"/>
              </a:rPr>
              <a:t> CRUD met </a:t>
            </a:r>
            <a:r>
              <a:rPr lang="en-US" sz="2600" b="1" kern="1200" dirty="0" err="1">
                <a:solidFill>
                  <a:srgbClr val="00283C"/>
                </a:solidFill>
                <a:latin typeface="+mj-lt"/>
                <a:ea typeface="+mj-ea"/>
                <a:cs typeface="+mj-cs"/>
              </a:rPr>
              <a:t>foutmelding</a:t>
            </a:r>
            <a:r>
              <a:rPr lang="en-US" sz="2600" b="1" kern="1200" dirty="0">
                <a:solidFill>
                  <a:srgbClr val="00283C"/>
                </a:solidFill>
                <a:latin typeface="+mj-lt"/>
                <a:ea typeface="+mj-ea"/>
                <a:cs typeface="+mj-cs"/>
              </a:rPr>
              <a:t> </a:t>
            </a:r>
          </a:p>
        </p:txBody>
      </p:sp>
      <p:pic>
        <p:nvPicPr>
          <p:cNvPr id="3" name="Tijdelijke aanduiding voor inhoud 6" descr="Afbeelding met tekst, schermopname, software, nummer&#10;&#10;Automatisch gegenereerde beschrijving">
            <a:extLst>
              <a:ext uri="{FF2B5EF4-FFF2-40B4-BE49-F238E27FC236}">
                <a16:creationId xmlns:a16="http://schemas.microsoft.com/office/drawing/2014/main" id="{80F8F32D-9467-1995-8126-8B392729580C}"/>
              </a:ext>
            </a:extLst>
          </p:cNvPr>
          <p:cNvPicPr>
            <a:picLocks noChangeAspect="1"/>
          </p:cNvPicPr>
          <p:nvPr/>
        </p:nvPicPr>
        <p:blipFill>
          <a:blip r:embed="rId2"/>
          <a:stretch>
            <a:fillRect/>
          </a:stretch>
        </p:blipFill>
        <p:spPr>
          <a:xfrm>
            <a:off x="4038600" y="1603300"/>
            <a:ext cx="7188199" cy="3648011"/>
          </a:xfrm>
          <a:prstGeom prst="rect">
            <a:avLst/>
          </a:prstGeom>
        </p:spPr>
      </p:pic>
      <p:pic>
        <p:nvPicPr>
          <p:cNvPr id="8" name="Tijdelijke aanduiding voor inhoud 4" descr="Afbeelding met Lettertype, Graphics, tekst, logo&#10;&#10;Automatisch gegenereerde beschrijving">
            <a:extLst>
              <a:ext uri="{FF2B5EF4-FFF2-40B4-BE49-F238E27FC236}">
                <a16:creationId xmlns:a16="http://schemas.microsoft.com/office/drawing/2014/main" id="{38FA7A59-5089-EE35-52D7-DB5680E96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155808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a:solidFill>
                  <a:srgbClr val="00283C"/>
                </a:solidFill>
                <a:latin typeface="+mj-lt"/>
                <a:ea typeface="+mj-ea"/>
                <a:cs typeface="+mj-cs"/>
              </a:rPr>
              <a:t>Selected </a:t>
            </a:r>
            <a:r>
              <a:rPr lang="en-US" sz="2600" b="1" kern="1200" dirty="0" err="1">
                <a:solidFill>
                  <a:srgbClr val="00283C"/>
                </a:solidFill>
                <a:latin typeface="+mj-lt"/>
                <a:ea typeface="+mj-ea"/>
                <a:cs typeface="+mj-cs"/>
              </a:rPr>
              <a:t>Deelnemer</a:t>
            </a:r>
            <a:r>
              <a:rPr lang="en-US" sz="2600" b="1" kern="1200" dirty="0">
                <a:solidFill>
                  <a:srgbClr val="00283C"/>
                </a:solidFill>
                <a:latin typeface="+mj-lt"/>
                <a:ea typeface="+mj-ea"/>
                <a:cs typeface="+mj-cs"/>
              </a:rPr>
              <a:t> </a:t>
            </a:r>
            <a:r>
              <a:rPr lang="en-US" sz="2600" b="1" kern="1200" dirty="0" err="1">
                <a:solidFill>
                  <a:srgbClr val="00283C"/>
                </a:solidFill>
                <a:latin typeface="+mj-lt"/>
                <a:ea typeface="+mj-ea"/>
                <a:cs typeface="+mj-cs"/>
              </a:rPr>
              <a:t>en</a:t>
            </a:r>
            <a:r>
              <a:rPr lang="en-US" sz="2600" b="1" kern="1200" dirty="0">
                <a:solidFill>
                  <a:srgbClr val="00283C"/>
                </a:solidFill>
                <a:latin typeface="+mj-lt"/>
                <a:ea typeface="+mj-ea"/>
                <a:cs typeface="+mj-cs"/>
              </a:rPr>
              <a:t> </a:t>
            </a:r>
            <a:r>
              <a:rPr lang="en-US" sz="2600" b="1" kern="1200" dirty="0" err="1">
                <a:solidFill>
                  <a:srgbClr val="00283C"/>
                </a:solidFill>
                <a:latin typeface="+mj-lt"/>
                <a:ea typeface="+mj-ea"/>
                <a:cs typeface="+mj-cs"/>
              </a:rPr>
              <a:t>medisch</a:t>
            </a:r>
            <a:r>
              <a:rPr lang="en-US" sz="2600" b="1" kern="1200" dirty="0">
                <a:solidFill>
                  <a:srgbClr val="00283C"/>
                </a:solidFill>
                <a:latin typeface="+mj-lt"/>
                <a:ea typeface="+mj-ea"/>
                <a:cs typeface="+mj-cs"/>
              </a:rPr>
              <a:t> </a:t>
            </a:r>
            <a:r>
              <a:rPr lang="en-US" sz="2600" b="1" dirty="0">
                <a:solidFill>
                  <a:srgbClr val="00283C"/>
                </a:solidFill>
              </a:rPr>
              <a:t>record</a:t>
            </a:r>
            <a:endParaRPr lang="en-US" sz="2600" b="1" kern="1200" dirty="0">
              <a:solidFill>
                <a:srgbClr val="00283C"/>
              </a:solidFill>
              <a:latin typeface="+mj-lt"/>
              <a:ea typeface="+mj-ea"/>
              <a:cs typeface="+mj-cs"/>
            </a:endParaRPr>
          </a:p>
        </p:txBody>
      </p:sp>
      <p:pic>
        <p:nvPicPr>
          <p:cNvPr id="3" name="Tijdelijke aanduiding voor inhoud 5">
            <a:extLst>
              <a:ext uri="{FF2B5EF4-FFF2-40B4-BE49-F238E27FC236}">
                <a16:creationId xmlns:a16="http://schemas.microsoft.com/office/drawing/2014/main" id="{29114C5C-2873-EBE9-4E00-F3F868A80312}"/>
              </a:ext>
            </a:extLst>
          </p:cNvPr>
          <p:cNvPicPr>
            <a:picLocks noChangeAspect="1"/>
          </p:cNvPicPr>
          <p:nvPr/>
        </p:nvPicPr>
        <p:blipFill>
          <a:blip r:embed="rId2"/>
          <a:stretch>
            <a:fillRect/>
          </a:stretch>
        </p:blipFill>
        <p:spPr>
          <a:xfrm>
            <a:off x="4038600" y="1648226"/>
            <a:ext cx="7188199" cy="3558159"/>
          </a:xfrm>
          <a:prstGeom prst="rect">
            <a:avLst/>
          </a:prstGeom>
        </p:spPr>
      </p:pic>
      <p:pic>
        <p:nvPicPr>
          <p:cNvPr id="8" name="Tijdelijke aanduiding voor inhoud 4" descr="Afbeelding met Lettertype, Graphics, tekst, logo&#10;&#10;Automatisch gegenereerde beschrijving">
            <a:extLst>
              <a:ext uri="{FF2B5EF4-FFF2-40B4-BE49-F238E27FC236}">
                <a16:creationId xmlns:a16="http://schemas.microsoft.com/office/drawing/2014/main" id="{9C252E75-9428-8B15-84DF-1161A4AF5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1640312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err="1">
                <a:solidFill>
                  <a:srgbClr val="00283C"/>
                </a:solidFill>
                <a:latin typeface="+mj-lt"/>
                <a:ea typeface="+mj-ea"/>
                <a:cs typeface="+mj-cs"/>
              </a:rPr>
              <a:t>Reizen</a:t>
            </a:r>
            <a:endParaRPr lang="en-US" sz="2600" b="1" kern="1200" dirty="0">
              <a:solidFill>
                <a:srgbClr val="00283C"/>
              </a:solidFill>
              <a:latin typeface="+mj-lt"/>
              <a:ea typeface="+mj-ea"/>
              <a:cs typeface="+mj-cs"/>
            </a:endParaRPr>
          </a:p>
        </p:txBody>
      </p:sp>
      <p:pic>
        <p:nvPicPr>
          <p:cNvPr id="3" name="Tijdelijke aanduiding voor inhoud 6">
            <a:extLst>
              <a:ext uri="{FF2B5EF4-FFF2-40B4-BE49-F238E27FC236}">
                <a16:creationId xmlns:a16="http://schemas.microsoft.com/office/drawing/2014/main" id="{928EB50C-ABC9-5BA0-FD95-737C6B374A75}"/>
              </a:ext>
            </a:extLst>
          </p:cNvPr>
          <p:cNvPicPr>
            <a:picLocks noChangeAspect="1"/>
          </p:cNvPicPr>
          <p:nvPr/>
        </p:nvPicPr>
        <p:blipFill>
          <a:blip r:embed="rId2"/>
          <a:stretch>
            <a:fillRect/>
          </a:stretch>
        </p:blipFill>
        <p:spPr>
          <a:xfrm>
            <a:off x="4038600" y="1594314"/>
            <a:ext cx="7188199" cy="3665982"/>
          </a:xfrm>
          <a:prstGeom prst="rect">
            <a:avLst/>
          </a:prstGeom>
        </p:spPr>
      </p:pic>
      <p:pic>
        <p:nvPicPr>
          <p:cNvPr id="8" name="Tijdelijke aanduiding voor inhoud 4" descr="Afbeelding met Lettertype, Graphics, tekst, logo&#10;&#10;Automatisch gegenereerde beschrijving">
            <a:extLst>
              <a:ext uri="{FF2B5EF4-FFF2-40B4-BE49-F238E27FC236}">
                <a16:creationId xmlns:a16="http://schemas.microsoft.com/office/drawing/2014/main" id="{BBF9B223-4A1F-F943-02A9-2E5F02FFB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2750392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a:solidFill>
                  <a:srgbClr val="00283C"/>
                </a:solidFill>
                <a:latin typeface="+mj-lt"/>
                <a:ea typeface="+mj-ea"/>
                <a:cs typeface="+mj-cs"/>
              </a:rPr>
              <a:t>Selected reis met </a:t>
            </a:r>
            <a:r>
              <a:rPr lang="en-US" sz="2600" b="1" kern="1200" dirty="0" err="1">
                <a:solidFill>
                  <a:srgbClr val="00283C"/>
                </a:solidFill>
                <a:latin typeface="+mj-lt"/>
                <a:ea typeface="+mj-ea"/>
                <a:cs typeface="+mj-cs"/>
              </a:rPr>
              <a:t>deelnemers</a:t>
            </a:r>
            <a:r>
              <a:rPr lang="en-US" sz="2600" b="1" kern="1200" dirty="0">
                <a:solidFill>
                  <a:srgbClr val="00283C"/>
                </a:solidFill>
                <a:latin typeface="+mj-lt"/>
                <a:ea typeface="+mj-ea"/>
                <a:cs typeface="+mj-cs"/>
              </a:rPr>
              <a:t> reis</a:t>
            </a:r>
          </a:p>
        </p:txBody>
      </p:sp>
      <p:pic>
        <p:nvPicPr>
          <p:cNvPr id="3" name="Tijdelijke aanduiding voor inhoud 9">
            <a:extLst>
              <a:ext uri="{FF2B5EF4-FFF2-40B4-BE49-F238E27FC236}">
                <a16:creationId xmlns:a16="http://schemas.microsoft.com/office/drawing/2014/main" id="{18F5BB36-AD33-9C6C-8A1E-75D449FE030B}"/>
              </a:ext>
            </a:extLst>
          </p:cNvPr>
          <p:cNvPicPr>
            <a:picLocks noChangeAspect="1"/>
          </p:cNvPicPr>
          <p:nvPr/>
        </p:nvPicPr>
        <p:blipFill>
          <a:blip r:embed="rId2"/>
          <a:stretch>
            <a:fillRect/>
          </a:stretch>
        </p:blipFill>
        <p:spPr>
          <a:xfrm>
            <a:off x="4038600" y="1396639"/>
            <a:ext cx="7188199" cy="4061332"/>
          </a:xfrm>
          <a:prstGeom prst="rect">
            <a:avLst/>
          </a:prstGeom>
        </p:spPr>
      </p:pic>
      <p:pic>
        <p:nvPicPr>
          <p:cNvPr id="8" name="Tijdelijke aanduiding voor inhoud 4" descr="Afbeelding met Lettertype, Graphics, tekst, logo&#10;&#10;Automatisch gegenereerde beschrijving">
            <a:extLst>
              <a:ext uri="{FF2B5EF4-FFF2-40B4-BE49-F238E27FC236}">
                <a16:creationId xmlns:a16="http://schemas.microsoft.com/office/drawing/2014/main" id="{FC765BA6-BD1C-2499-F6A2-A6C965C6B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2713944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err="1">
                <a:solidFill>
                  <a:srgbClr val="00283C"/>
                </a:solidFill>
                <a:latin typeface="+mj-lt"/>
                <a:ea typeface="+mj-ea"/>
                <a:cs typeface="+mj-cs"/>
              </a:rPr>
              <a:t>Opleidingen</a:t>
            </a:r>
            <a:endParaRPr lang="en-US" sz="2600" b="1" kern="1200" dirty="0">
              <a:solidFill>
                <a:srgbClr val="00283C"/>
              </a:solidFill>
              <a:latin typeface="+mj-lt"/>
              <a:ea typeface="+mj-ea"/>
              <a:cs typeface="+mj-cs"/>
            </a:endParaRPr>
          </a:p>
        </p:txBody>
      </p:sp>
      <p:pic>
        <p:nvPicPr>
          <p:cNvPr id="3" name="Tijdelijke aanduiding voor inhoud 4">
            <a:extLst>
              <a:ext uri="{FF2B5EF4-FFF2-40B4-BE49-F238E27FC236}">
                <a16:creationId xmlns:a16="http://schemas.microsoft.com/office/drawing/2014/main" id="{97BC443C-CDB9-E5B0-2136-9BD101F54AF6}"/>
              </a:ext>
            </a:extLst>
          </p:cNvPr>
          <p:cNvPicPr>
            <a:picLocks noChangeAspect="1"/>
          </p:cNvPicPr>
          <p:nvPr/>
        </p:nvPicPr>
        <p:blipFill>
          <a:blip r:embed="rId2"/>
          <a:stretch>
            <a:fillRect/>
          </a:stretch>
        </p:blipFill>
        <p:spPr>
          <a:xfrm>
            <a:off x="4038600" y="1585330"/>
            <a:ext cx="7188199" cy="3683951"/>
          </a:xfrm>
          <a:prstGeom prst="rect">
            <a:avLst/>
          </a:prstGeom>
        </p:spPr>
      </p:pic>
      <p:pic>
        <p:nvPicPr>
          <p:cNvPr id="8" name="Tijdelijke aanduiding voor inhoud 4" descr="Afbeelding met Lettertype, Graphics, tekst, logo&#10;&#10;Automatisch gegenereerde beschrijving">
            <a:extLst>
              <a:ext uri="{FF2B5EF4-FFF2-40B4-BE49-F238E27FC236}">
                <a16:creationId xmlns:a16="http://schemas.microsoft.com/office/drawing/2014/main" id="{B9AFB567-1CD7-448F-A688-D44376E9C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spTree>
    <p:extLst>
      <p:ext uri="{BB962C8B-B14F-4D97-AF65-F5344CB8AC3E}">
        <p14:creationId xmlns:p14="http://schemas.microsoft.com/office/powerpoint/2010/main" val="785895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108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4C4313-28F0-3612-5B7C-27A110CD2AA6}"/>
              </a:ext>
            </a:extLst>
          </p:cNvPr>
          <p:cNvSpPr>
            <a:spLocks noGrp="1"/>
          </p:cNvSpPr>
          <p:nvPr>
            <p:ph type="title"/>
          </p:nvPr>
        </p:nvSpPr>
        <p:spPr>
          <a:xfrm>
            <a:off x="640080" y="2074363"/>
            <a:ext cx="2752354" cy="2709275"/>
          </a:xfrm>
          <a:prstGeom prst="ellipse">
            <a:avLst/>
          </a:prstGeom>
          <a:solidFill>
            <a:srgbClr val="FA6432"/>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dirty="0">
                <a:solidFill>
                  <a:srgbClr val="00283C"/>
                </a:solidFill>
                <a:latin typeface="+mj-lt"/>
                <a:ea typeface="+mj-ea"/>
                <a:cs typeface="+mj-cs"/>
              </a:rPr>
              <a:t>Selected </a:t>
            </a:r>
            <a:r>
              <a:rPr lang="en-US" sz="2600" b="1" kern="1200" dirty="0" err="1">
                <a:solidFill>
                  <a:srgbClr val="00283C"/>
                </a:solidFill>
                <a:latin typeface="+mj-lt"/>
                <a:ea typeface="+mj-ea"/>
                <a:cs typeface="+mj-cs"/>
              </a:rPr>
              <a:t>opleiding</a:t>
            </a:r>
            <a:r>
              <a:rPr lang="en-US" sz="2600" b="1" kern="1200" dirty="0">
                <a:solidFill>
                  <a:srgbClr val="00283C"/>
                </a:solidFill>
                <a:latin typeface="+mj-lt"/>
                <a:ea typeface="+mj-ea"/>
                <a:cs typeface="+mj-cs"/>
              </a:rPr>
              <a:t> met </a:t>
            </a:r>
            <a:r>
              <a:rPr lang="en-US" sz="2600" b="1" kern="1200" dirty="0" err="1">
                <a:solidFill>
                  <a:srgbClr val="00283C"/>
                </a:solidFill>
                <a:latin typeface="+mj-lt"/>
                <a:ea typeface="+mj-ea"/>
                <a:cs typeface="+mj-cs"/>
              </a:rPr>
              <a:t>deelnemers</a:t>
            </a:r>
            <a:r>
              <a:rPr lang="en-US" sz="2600" b="1" kern="1200" dirty="0">
                <a:solidFill>
                  <a:srgbClr val="00283C"/>
                </a:solidFill>
                <a:latin typeface="+mj-lt"/>
                <a:ea typeface="+mj-ea"/>
                <a:cs typeface="+mj-cs"/>
              </a:rPr>
              <a:t> </a:t>
            </a:r>
            <a:r>
              <a:rPr lang="en-US" sz="2600" b="1" kern="1200" dirty="0" err="1">
                <a:solidFill>
                  <a:srgbClr val="00283C"/>
                </a:solidFill>
                <a:latin typeface="+mj-lt"/>
                <a:ea typeface="+mj-ea"/>
                <a:cs typeface="+mj-cs"/>
              </a:rPr>
              <a:t>opleiding</a:t>
            </a:r>
            <a:endParaRPr lang="en-US" sz="2600" b="1" kern="1200" dirty="0">
              <a:solidFill>
                <a:srgbClr val="00283C"/>
              </a:solidFill>
              <a:latin typeface="+mj-lt"/>
              <a:ea typeface="+mj-ea"/>
              <a:cs typeface="+mj-cs"/>
            </a:endParaRP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FB99C295-B24A-551F-067E-E332DD177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34101"/>
            <a:ext cx="1465201" cy="723900"/>
          </a:xfrm>
          <a:prstGeom prst="rect">
            <a:avLst/>
          </a:prstGeom>
        </p:spPr>
      </p:pic>
      <p:pic>
        <p:nvPicPr>
          <p:cNvPr id="3" name="Tijdelijke aanduiding voor inhoud 6" descr="Afbeelding met tekst, schermopname, software, Multimediasoftware&#10;&#10;Automatisch gegenereerde beschrijving">
            <a:extLst>
              <a:ext uri="{FF2B5EF4-FFF2-40B4-BE49-F238E27FC236}">
                <a16:creationId xmlns:a16="http://schemas.microsoft.com/office/drawing/2014/main" id="{0C165CE4-3D3C-8532-D17C-374AD2FA5368}"/>
              </a:ext>
            </a:extLst>
          </p:cNvPr>
          <p:cNvPicPr>
            <a:picLocks noChangeAspect="1"/>
          </p:cNvPicPr>
          <p:nvPr/>
        </p:nvPicPr>
        <p:blipFill>
          <a:blip r:embed="rId3"/>
          <a:stretch>
            <a:fillRect/>
          </a:stretch>
        </p:blipFill>
        <p:spPr>
          <a:xfrm>
            <a:off x="4038600" y="1486491"/>
            <a:ext cx="7188199" cy="3881628"/>
          </a:xfrm>
          <a:prstGeom prst="rect">
            <a:avLst/>
          </a:prstGeom>
        </p:spPr>
      </p:pic>
    </p:spTree>
    <p:extLst>
      <p:ext uri="{BB962C8B-B14F-4D97-AF65-F5344CB8AC3E}">
        <p14:creationId xmlns:p14="http://schemas.microsoft.com/office/powerpoint/2010/main" val="2187432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Applicatie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174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Applicatie</a:t>
            </a: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838200" y="1825625"/>
            <a:ext cx="10515600" cy="3302966"/>
          </a:xfrm>
        </p:spPr>
        <p:txBody>
          <a:bodyPr>
            <a:normAutofit/>
          </a:bodyPr>
          <a:lstStyle/>
          <a:p>
            <a:r>
              <a:rPr lang="nl-BE" dirty="0"/>
              <a:t>Opgebouwd volgens het MVVM model</a:t>
            </a:r>
          </a:p>
          <a:p>
            <a:r>
              <a:rPr lang="nl-BE" dirty="0"/>
              <a:t>Views in </a:t>
            </a:r>
            <a:r>
              <a:rPr lang="nl-BE" dirty="0" err="1"/>
              <a:t>Xaml</a:t>
            </a:r>
            <a:r>
              <a:rPr lang="nl-BE" dirty="0"/>
              <a:t> met </a:t>
            </a:r>
            <a:r>
              <a:rPr lang="nl-BE" dirty="0" err="1"/>
              <a:t>Material</a:t>
            </a:r>
            <a:r>
              <a:rPr lang="nl-BE" dirty="0"/>
              <a:t> Design</a:t>
            </a:r>
          </a:p>
          <a:p>
            <a:r>
              <a:rPr lang="nl-BE" dirty="0"/>
              <a:t>Gebruik van data-binding in de View</a:t>
            </a:r>
          </a:p>
          <a:p>
            <a:r>
              <a:rPr lang="nl-BE" dirty="0"/>
              <a:t>Database opgebouwd a.d.h.v. </a:t>
            </a:r>
            <a:r>
              <a:rPr lang="nl-BE" dirty="0" err="1"/>
              <a:t>Entity</a:t>
            </a:r>
            <a:r>
              <a:rPr lang="nl-BE" dirty="0"/>
              <a:t> Framework (First Code)</a:t>
            </a:r>
          </a:p>
          <a:p>
            <a:r>
              <a:rPr lang="nl-BE" dirty="0" err="1"/>
              <a:t>ViewModels</a:t>
            </a:r>
            <a:r>
              <a:rPr lang="nl-BE" dirty="0"/>
              <a:t> gemaakt met operaties via </a:t>
            </a:r>
            <a:r>
              <a:rPr lang="nl-BE" dirty="0" err="1"/>
              <a:t>UnitOfWork</a:t>
            </a:r>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1428666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Demo applicatie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186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Zijn er nog vragen?</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84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Deelnemersfiche</a:t>
            </a: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838200" y="1825625"/>
            <a:ext cx="10515600" cy="3302966"/>
          </a:xfrm>
        </p:spPr>
        <p:txBody>
          <a:bodyPr>
            <a:normAutofit/>
          </a:bodyPr>
          <a:lstStyle/>
          <a:p>
            <a:r>
              <a:rPr lang="nl-BE" dirty="0"/>
              <a:t>Bestaat uit persoonlijke gegevens deelnemer</a:t>
            </a:r>
          </a:p>
          <a:p>
            <a:r>
              <a:rPr lang="nl-BE" dirty="0"/>
              <a:t>Deelnemer kan monitor en/of hoofdmonitor zijn na opleiding</a:t>
            </a:r>
          </a:p>
          <a:p>
            <a:r>
              <a:rPr lang="nl-BE" dirty="0"/>
              <a:t>Is deelnemer lid van ziekenfonds?</a:t>
            </a:r>
          </a:p>
          <a:p>
            <a:r>
              <a:rPr lang="nl-BE" dirty="0"/>
              <a:t>Men wilt medische records bijhouden</a:t>
            </a:r>
          </a:p>
          <a:p>
            <a:r>
              <a:rPr lang="nl-BE" dirty="0"/>
              <a:t>Deelnemers koppelen aan groepsreis</a:t>
            </a:r>
          </a:p>
          <a:p>
            <a:endParaRPr lang="nl-BE" dirty="0"/>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387820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Groepsreis</a:t>
            </a: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838200" y="1825625"/>
            <a:ext cx="10515600" cy="3302966"/>
          </a:xfrm>
        </p:spPr>
        <p:txBody>
          <a:bodyPr>
            <a:normAutofit/>
          </a:bodyPr>
          <a:lstStyle/>
          <a:p>
            <a:r>
              <a:rPr lang="nl-BE" dirty="0"/>
              <a:t>Bevat een Thema</a:t>
            </a:r>
          </a:p>
          <a:p>
            <a:r>
              <a:rPr lang="nl-BE" dirty="0"/>
              <a:t>Is verdeeld onder leeftijdscategorie</a:t>
            </a:r>
          </a:p>
          <a:p>
            <a:r>
              <a:rPr lang="nl-BE" dirty="0"/>
              <a:t>Heeft een bestemming</a:t>
            </a:r>
          </a:p>
          <a:p>
            <a:r>
              <a:rPr lang="nl-BE" dirty="0"/>
              <a:t>Kostprijs met/zonder 10% korting Ziekenfonds</a:t>
            </a:r>
          </a:p>
          <a:p>
            <a:r>
              <a:rPr lang="nl-BE" dirty="0"/>
              <a:t>Drinkgeld = 5% van totale opbrengst</a:t>
            </a:r>
          </a:p>
          <a:p>
            <a:r>
              <a:rPr lang="nl-BE" dirty="0"/>
              <a:t>Deelnemers koppelen aan groepsreis</a:t>
            </a:r>
          </a:p>
          <a:p>
            <a:endParaRPr lang="nl-BE" dirty="0"/>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3716092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p:txBody>
          <a:bodyPr/>
          <a:lstStyle/>
          <a:p>
            <a:r>
              <a:rPr lang="nl-BE" b="1" dirty="0">
                <a:solidFill>
                  <a:srgbClr val="FA6432"/>
                </a:solidFill>
              </a:rPr>
              <a:t>Opleidingen</a:t>
            </a:r>
          </a:p>
        </p:txBody>
      </p:sp>
      <p:sp>
        <p:nvSpPr>
          <p:cNvPr id="3" name="Tijdelijke aanduiding voor inhoud 2">
            <a:extLst>
              <a:ext uri="{FF2B5EF4-FFF2-40B4-BE49-F238E27FC236}">
                <a16:creationId xmlns:a16="http://schemas.microsoft.com/office/drawing/2014/main" id="{0A74D7D8-6D87-D450-B2E5-87907C1ACBED}"/>
              </a:ext>
            </a:extLst>
          </p:cNvPr>
          <p:cNvSpPr>
            <a:spLocks noGrp="1"/>
          </p:cNvSpPr>
          <p:nvPr>
            <p:ph idx="1"/>
          </p:nvPr>
        </p:nvSpPr>
        <p:spPr>
          <a:xfrm>
            <a:off x="838200" y="1825625"/>
            <a:ext cx="10515600" cy="3302966"/>
          </a:xfrm>
        </p:spPr>
        <p:txBody>
          <a:bodyPr>
            <a:normAutofit/>
          </a:bodyPr>
          <a:lstStyle/>
          <a:p>
            <a:r>
              <a:rPr lang="nl-BE" dirty="0"/>
              <a:t>Basisopleiding monitor of opleiding hoofdmonitor? </a:t>
            </a:r>
          </a:p>
          <a:p>
            <a:r>
              <a:rPr lang="nl-BE" dirty="0"/>
              <a:t>Heeft een bestemming</a:t>
            </a:r>
          </a:p>
          <a:p>
            <a:r>
              <a:rPr lang="nl-BE" dirty="0"/>
              <a:t>Bestaat uit meerdere deelnemers</a:t>
            </a:r>
          </a:p>
          <a:p>
            <a:r>
              <a:rPr lang="nl-BE" dirty="0"/>
              <a:t>Maar beperkt aantal deelnemers per opleiding</a:t>
            </a:r>
          </a:p>
          <a:p>
            <a:pPr lvl="1"/>
            <a:endParaRPr lang="nl-BE" dirty="0"/>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416255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ERD-schema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rgbClr val="00283C">
                <a:lumMod val="100000"/>
              </a:srgbClr>
            </a:gs>
            <a:gs pos="85000">
              <a:schemeClr val="accent1">
                <a:lumMod val="0"/>
                <a:lumOff val="100000"/>
              </a:schemeClr>
            </a:gs>
            <a:gs pos="85000">
              <a:srgbClr val="00283C"/>
            </a:gs>
          </a:gsLst>
          <a:lin ang="5400000" scaled="1"/>
        </a:gradFill>
        <a:effectLst/>
      </p:bgPr>
    </p:bg>
    <p:spTree>
      <p:nvGrpSpPr>
        <p:cNvPr id="1" name=""/>
        <p:cNvGrpSpPr/>
        <p:nvPr/>
      </p:nvGrpSpPr>
      <p:grpSpPr>
        <a:xfrm>
          <a:off x="0" y="0"/>
          <a:ext cx="0" cy="0"/>
          <a:chOff x="0" y="0"/>
          <a:chExt cx="0" cy="0"/>
        </a:xfrm>
      </p:grpSpPr>
      <p:pic>
        <p:nvPicPr>
          <p:cNvPr id="10" name="Afbeelding 9" descr="Afbeelding met tekst, diagram, Parallel, document&#10;&#10;Automatisch gegenereerde beschrijving">
            <a:extLst>
              <a:ext uri="{FF2B5EF4-FFF2-40B4-BE49-F238E27FC236}">
                <a16:creationId xmlns:a16="http://schemas.microsoft.com/office/drawing/2014/main" id="{C476D263-00B6-16DF-877A-46A9BE991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059" y="85725"/>
            <a:ext cx="8289666" cy="5681030"/>
          </a:xfrm>
          <a:prstGeom prst="rect">
            <a:avLst/>
          </a:prstGeom>
        </p:spPr>
      </p:pic>
      <p:sp>
        <p:nvSpPr>
          <p:cNvPr id="2" name="Titel 1">
            <a:extLst>
              <a:ext uri="{FF2B5EF4-FFF2-40B4-BE49-F238E27FC236}">
                <a16:creationId xmlns:a16="http://schemas.microsoft.com/office/drawing/2014/main" id="{1BEEA27D-E922-A96A-1CEA-F0E284F52817}"/>
              </a:ext>
            </a:extLst>
          </p:cNvPr>
          <p:cNvSpPr>
            <a:spLocks noGrp="1"/>
          </p:cNvSpPr>
          <p:nvPr>
            <p:ph type="title"/>
          </p:nvPr>
        </p:nvSpPr>
        <p:spPr>
          <a:xfrm>
            <a:off x="838201" y="-262076"/>
            <a:ext cx="10515600" cy="1325563"/>
          </a:xfrm>
        </p:spPr>
        <p:txBody>
          <a:bodyPr/>
          <a:lstStyle/>
          <a:p>
            <a:r>
              <a:rPr lang="nl-BE" b="1" dirty="0">
                <a:solidFill>
                  <a:srgbClr val="FA6432"/>
                </a:solidFill>
              </a:rPr>
              <a:t>ERD Schema</a:t>
            </a:r>
          </a:p>
        </p:txBody>
      </p:sp>
      <p:pic>
        <p:nvPicPr>
          <p:cNvPr id="4" name="Tijdelijke aanduiding voor inhoud 4" descr="Afbeelding met Lettertype, Graphics, tekst, logo&#10;&#10;Automatisch gegenereerde beschrijving">
            <a:extLst>
              <a:ext uri="{FF2B5EF4-FFF2-40B4-BE49-F238E27FC236}">
                <a16:creationId xmlns:a16="http://schemas.microsoft.com/office/drawing/2014/main" id="{060B5F74-1667-6FEE-B271-F55448F59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8608" y="6035061"/>
            <a:ext cx="1570383" cy="775866"/>
          </a:xfrm>
          <a:prstGeom prst="rect">
            <a:avLst/>
          </a:prstGeom>
        </p:spPr>
      </p:pic>
    </p:spTree>
    <p:extLst>
      <p:ext uri="{BB962C8B-B14F-4D97-AF65-F5344CB8AC3E}">
        <p14:creationId xmlns:p14="http://schemas.microsoft.com/office/powerpoint/2010/main" val="298227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9000">
              <a:srgbClr val="00283C"/>
            </a:gs>
            <a:gs pos="85000">
              <a:schemeClr val="accent1">
                <a:lumMod val="45000"/>
                <a:lumOff val="55000"/>
              </a:schemeClr>
            </a:gs>
            <a:gs pos="85000">
              <a:schemeClr val="accent1">
                <a:lumMod val="45000"/>
                <a:lumOff val="55000"/>
              </a:schemeClr>
            </a:gs>
            <a:gs pos="85000">
              <a:schemeClr val="accent1">
                <a:lumMod val="0"/>
                <a:lumOff val="10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C5467-1A06-746F-7C22-55B1BE3D15EE}"/>
              </a:ext>
            </a:extLst>
          </p:cNvPr>
          <p:cNvSpPr>
            <a:spLocks noGrp="1"/>
          </p:cNvSpPr>
          <p:nvPr>
            <p:ph type="title"/>
          </p:nvPr>
        </p:nvSpPr>
        <p:spPr>
          <a:xfrm>
            <a:off x="838200" y="2766218"/>
            <a:ext cx="10515600" cy="1325563"/>
          </a:xfrm>
        </p:spPr>
        <p:txBody>
          <a:bodyPr/>
          <a:lstStyle/>
          <a:p>
            <a:pPr algn="ctr"/>
            <a:r>
              <a:rPr lang="nl-BE" b="1" dirty="0">
                <a:solidFill>
                  <a:schemeClr val="bg1"/>
                </a:solidFill>
              </a:rPr>
              <a:t>User </a:t>
            </a:r>
            <a:r>
              <a:rPr lang="nl-BE" b="1" dirty="0" err="1">
                <a:solidFill>
                  <a:schemeClr val="bg1"/>
                </a:solidFill>
              </a:rPr>
              <a:t>Stories</a:t>
            </a:r>
            <a:r>
              <a:rPr lang="nl-BE" b="1" dirty="0">
                <a:solidFill>
                  <a:schemeClr val="bg1"/>
                </a:solidFill>
              </a:rPr>
              <a:t> </a:t>
            </a:r>
            <a:r>
              <a:rPr lang="nl-BE" b="1" dirty="0" err="1">
                <a:solidFill>
                  <a:schemeClr val="bg1"/>
                </a:solidFill>
              </a:rPr>
              <a:t>Laroni</a:t>
            </a:r>
            <a:r>
              <a:rPr lang="nl-BE" b="1" dirty="0">
                <a:solidFill>
                  <a:schemeClr val="bg1"/>
                </a:solidFill>
              </a:rPr>
              <a:t> Travel</a:t>
            </a:r>
          </a:p>
        </p:txBody>
      </p:sp>
      <p:pic>
        <p:nvPicPr>
          <p:cNvPr id="5" name="Tijdelijke aanduiding voor inhoud 4" descr="Afbeelding met Lettertype, Graphics, tekst, logo&#10;&#10;Automatisch gegenereerde beschrijving">
            <a:extLst>
              <a:ext uri="{FF2B5EF4-FFF2-40B4-BE49-F238E27FC236}">
                <a16:creationId xmlns:a16="http://schemas.microsoft.com/office/drawing/2014/main" id="{5AC6187C-AF02-0A3A-1B37-C0B6B8A63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53" y="425450"/>
            <a:ext cx="2682990" cy="1325563"/>
          </a:xfrm>
        </p:spPr>
      </p:pic>
      <p:pic>
        <p:nvPicPr>
          <p:cNvPr id="1026" name="Picture 2" descr="Associatie KU Leuven">
            <a:extLst>
              <a:ext uri="{FF2B5EF4-FFF2-40B4-BE49-F238E27FC236}">
                <a16:creationId xmlns:a16="http://schemas.microsoft.com/office/drawing/2014/main" id="{653B8162-FD6B-63D0-AC28-B424AEE5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5949065"/>
            <a:ext cx="1981200" cy="74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821354"/>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7528</TotalTime>
  <Words>921</Words>
  <Application>Microsoft Office PowerPoint</Application>
  <PresentationFormat>Breedbeeld</PresentationFormat>
  <Paragraphs>101</Paragraphs>
  <Slides>39</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39</vt:i4>
      </vt:variant>
    </vt:vector>
  </HeadingPairs>
  <TitlesOfParts>
    <vt:vector size="43" baseType="lpstr">
      <vt:lpstr>Arial</vt:lpstr>
      <vt:lpstr>Calibri</vt:lpstr>
      <vt:lpstr>Calibri Light</vt:lpstr>
      <vt:lpstr>Kantoorthema</vt:lpstr>
      <vt:lpstr>Project Laroni Travel</vt:lpstr>
      <vt:lpstr>Beschrijving project Laroni Travel</vt:lpstr>
      <vt:lpstr>Beschrijving Project</vt:lpstr>
      <vt:lpstr>Deelnemersfiche</vt:lpstr>
      <vt:lpstr>Groepsreis</vt:lpstr>
      <vt:lpstr>Opleidingen</vt:lpstr>
      <vt:lpstr>ERD-schema Laroni Travel</vt:lpstr>
      <vt:lpstr>ERD Schema</vt:lpstr>
      <vt:lpstr>User Stories Laroni Travel</vt:lpstr>
      <vt:lpstr>User Stories</vt:lpstr>
      <vt:lpstr>User Stories</vt:lpstr>
      <vt:lpstr>User Stories</vt:lpstr>
      <vt:lpstr>Scrum meeting Laroni Travel</vt:lpstr>
      <vt:lpstr>Vraagstelling bij de sprintplanning</vt:lpstr>
      <vt:lpstr>Meeting 22 maart 2023</vt:lpstr>
      <vt:lpstr>Meeting 19 april 2023</vt:lpstr>
      <vt:lpstr>Meeting 3 mei 2023</vt:lpstr>
      <vt:lpstr>Meeting 17 mei 2023</vt:lpstr>
      <vt:lpstr>Github Kanban 17 mei 2023</vt:lpstr>
      <vt:lpstr>Meeting 24 mei 2023</vt:lpstr>
      <vt:lpstr>Github Kanban 24 mei 2023</vt:lpstr>
      <vt:lpstr>Github Kanban 30 mei 2023</vt:lpstr>
      <vt:lpstr>Schetsen Laroni Travel</vt:lpstr>
      <vt:lpstr>Schetsen</vt:lpstr>
      <vt:lpstr>Inlogpagina</vt:lpstr>
      <vt:lpstr>Wachtwoord vergeten</vt:lpstr>
      <vt:lpstr>Wachtwoord vergeten met foutmelding</vt:lpstr>
      <vt:lpstr>Dashboard</vt:lpstr>
      <vt:lpstr>Deelnemers</vt:lpstr>
      <vt:lpstr>Deelnemers CRUD met foutmelding </vt:lpstr>
      <vt:lpstr>Selected Deelnemer en medisch record</vt:lpstr>
      <vt:lpstr>Reizen</vt:lpstr>
      <vt:lpstr>Selected reis met deelnemers reis</vt:lpstr>
      <vt:lpstr>Opleidingen</vt:lpstr>
      <vt:lpstr>Selected opleiding met deelnemers opleiding</vt:lpstr>
      <vt:lpstr>Applicatie Laroni Travel</vt:lpstr>
      <vt:lpstr>Applicatie</vt:lpstr>
      <vt:lpstr>Demo applicatie Laroni Travel</vt:lpstr>
      <vt:lpstr>Zijn er nog 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Robin Vangeneugden</dc:creator>
  <cp:lastModifiedBy>Robin Vangeneugden</cp:lastModifiedBy>
  <cp:revision>14</cp:revision>
  <dcterms:created xsi:type="dcterms:W3CDTF">2023-04-21T09:01:54Z</dcterms:created>
  <dcterms:modified xsi:type="dcterms:W3CDTF">2023-05-31T14:45:07Z</dcterms:modified>
</cp:coreProperties>
</file>