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0" r:id="rId3"/>
    <p:sldId id="259" r:id="rId4"/>
    <p:sldId id="257" r:id="rId5"/>
    <p:sldId id="258" r:id="rId6"/>
    <p:sldId id="261" r:id="rId7"/>
    <p:sldId id="271" r:id="rId8"/>
    <p:sldId id="262"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jl, gemiddeld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54" autoAdjust="0"/>
  </p:normalViewPr>
  <p:slideViewPr>
    <p:cSldViewPr snapToGrid="0">
      <p:cViewPr varScale="1">
        <p:scale>
          <a:sx n="59" d="100"/>
          <a:sy n="59" d="100"/>
        </p:scale>
        <p:origin x="1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698C8-CAB0-42CB-9377-F1D6B8D28C5E}" type="datetimeFigureOut">
              <a:rPr lang="en-GB" smtClean="0"/>
              <a:t>27/10/2016</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B7344-4D25-49C8-916C-91366CE9A655}" type="slidenum">
              <a:rPr lang="en-GB" smtClean="0"/>
              <a:t>‹nr.›</a:t>
            </a:fld>
            <a:endParaRPr lang="en-GB"/>
          </a:p>
        </p:txBody>
      </p:sp>
    </p:spTree>
    <p:extLst>
      <p:ext uri="{BB962C8B-B14F-4D97-AF65-F5344CB8AC3E}">
        <p14:creationId xmlns:p14="http://schemas.microsoft.com/office/powerpoint/2010/main" val="361312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baseline="0" dirty="0"/>
          </a:p>
          <a:p>
            <a:endParaRPr lang="en-GB" dirty="0"/>
          </a:p>
        </p:txBody>
      </p:sp>
      <p:sp>
        <p:nvSpPr>
          <p:cNvPr id="4" name="Tijdelijke aanduiding voor dianummer 3"/>
          <p:cNvSpPr>
            <a:spLocks noGrp="1"/>
          </p:cNvSpPr>
          <p:nvPr>
            <p:ph type="sldNum" sz="quarter" idx="10"/>
          </p:nvPr>
        </p:nvSpPr>
        <p:spPr/>
        <p:txBody>
          <a:bodyPr/>
          <a:lstStyle/>
          <a:p>
            <a:fld id="{5EBB7344-4D25-49C8-916C-91366CE9A655}" type="slidenum">
              <a:rPr lang="en-GB" smtClean="0"/>
              <a:t>2</a:t>
            </a:fld>
            <a:endParaRPr lang="en-GB"/>
          </a:p>
        </p:txBody>
      </p:sp>
    </p:spTree>
    <p:extLst>
      <p:ext uri="{BB962C8B-B14F-4D97-AF65-F5344CB8AC3E}">
        <p14:creationId xmlns:p14="http://schemas.microsoft.com/office/powerpoint/2010/main" val="339472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B7344-4D25-49C8-916C-91366CE9A655}" type="slidenum">
              <a:rPr lang="en-GB" smtClean="0"/>
              <a:t>10</a:t>
            </a:fld>
            <a:endParaRPr lang="en-GB"/>
          </a:p>
        </p:txBody>
      </p:sp>
    </p:spTree>
    <p:extLst>
      <p:ext uri="{BB962C8B-B14F-4D97-AF65-F5344CB8AC3E}">
        <p14:creationId xmlns:p14="http://schemas.microsoft.com/office/powerpoint/2010/main" val="399707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B7344-4D25-49C8-916C-91366CE9A655}" type="slidenum">
              <a:rPr lang="en-GB" smtClean="0"/>
              <a:t>17</a:t>
            </a:fld>
            <a:endParaRPr lang="en-GB"/>
          </a:p>
        </p:txBody>
      </p:sp>
    </p:spTree>
    <p:extLst>
      <p:ext uri="{BB962C8B-B14F-4D97-AF65-F5344CB8AC3E}">
        <p14:creationId xmlns:p14="http://schemas.microsoft.com/office/powerpoint/2010/main" val="42193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nl-NL"/>
              <a:t>Klik om de stijl te bewerken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33D2587C-C666-41F5-A40F-78DDD71830ED}"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3767043733"/>
      </p:ext>
    </p:extLst>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nl-NL"/>
              <a:t>Klik om de stijl te bewerken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33D2587C-C666-41F5-A40F-78DDD71830ED}"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3962140389"/>
      </p:ext>
    </p:extLst>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nl-NL"/>
              <a:t>Klik om de stijl te bewerken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33D2587C-C666-41F5-A40F-78DDD71830ED}"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6AE757-8CE1-40A3-BF57-23D4BDF6198E}" type="slidenum">
              <a:rPr lang="en-GB" smtClean="0"/>
              <a:t>‹nr.›</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8982735"/>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nl-NL"/>
              <a:t>Klik om de stijl te bewerken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nl-NL"/>
              <a:t>Tekststijl van het model bewerken</a:t>
            </a:r>
          </a:p>
        </p:txBody>
      </p:sp>
      <p:sp>
        <p:nvSpPr>
          <p:cNvPr id="5" name="Date Placeholder 4"/>
          <p:cNvSpPr>
            <a:spLocks noGrp="1"/>
          </p:cNvSpPr>
          <p:nvPr>
            <p:ph type="dt" sz="half" idx="10"/>
          </p:nvPr>
        </p:nvSpPr>
        <p:spPr/>
        <p:txBody>
          <a:bodyPr/>
          <a:lstStyle/>
          <a:p>
            <a:fld id="{33D2587C-C666-41F5-A40F-78DDD71830ED}"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1960186873"/>
      </p:ext>
    </p:extLst>
  </p:cSld>
  <p:clrMapOvr>
    <a:masterClrMapping/>
  </p:clrMapOvr>
  <p:transition>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nl-NL"/>
              <a:t>Klik om de stijl te bewerken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nl-NL"/>
              <a:t>Tekststijl van het model bewerken</a:t>
            </a:r>
          </a:p>
        </p:txBody>
      </p:sp>
      <p:sp>
        <p:nvSpPr>
          <p:cNvPr id="5" name="Date Placeholder 4"/>
          <p:cNvSpPr>
            <a:spLocks noGrp="1"/>
          </p:cNvSpPr>
          <p:nvPr>
            <p:ph type="dt" sz="half" idx="10"/>
          </p:nvPr>
        </p:nvSpPr>
        <p:spPr/>
        <p:txBody>
          <a:bodyPr/>
          <a:lstStyle/>
          <a:p>
            <a:fld id="{33D2587C-C666-41F5-A40F-78DDD71830ED}"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6AE757-8CE1-40A3-BF57-23D4BDF6198E}" type="slidenum">
              <a:rPr lang="en-GB" smtClean="0"/>
              <a:t>‹nr.›</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2800411"/>
      </p:ext>
    </p:extLst>
  </p:cSld>
  <p:clrMapOvr>
    <a:masterClrMapping/>
  </p:clrMapOvr>
  <p:transition>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nl-NL"/>
              <a:t>Klik om de stijl te bewerken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nl-NL"/>
              <a:t>Tekststijl van het model bewerken</a:t>
            </a:r>
          </a:p>
        </p:txBody>
      </p:sp>
      <p:sp>
        <p:nvSpPr>
          <p:cNvPr id="5" name="Date Placeholder 4"/>
          <p:cNvSpPr>
            <a:spLocks noGrp="1"/>
          </p:cNvSpPr>
          <p:nvPr>
            <p:ph type="dt" sz="half" idx="10"/>
          </p:nvPr>
        </p:nvSpPr>
        <p:spPr/>
        <p:txBody>
          <a:bodyPr/>
          <a:lstStyle/>
          <a:p>
            <a:fld id="{33D2587C-C666-41F5-A40F-78DDD71830ED}"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3464110980"/>
      </p:ext>
    </p:extLst>
  </p:cSld>
  <p:clrMapOvr>
    <a:masterClrMapping/>
  </p:clrMapOvr>
  <p:transition>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3D2587C-C666-41F5-A40F-78DDD71830ED}"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1417726719"/>
      </p:ext>
    </p:extLst>
  </p:cSld>
  <p:clrMapOvr>
    <a:masterClrMapping/>
  </p:clrMapOvr>
  <p:transition>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3D2587C-C666-41F5-A40F-78DDD71830ED}"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2159439286"/>
      </p:ext>
    </p:extLst>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nl-NL"/>
              <a:t>Klik om de stijl te bewerken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3D2587C-C666-41F5-A40F-78DDD71830ED}"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481529936"/>
      </p:ext>
    </p:extLst>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33D2587C-C666-41F5-A40F-78DDD71830ED}" type="datetimeFigureOut">
              <a:rPr lang="en-GB" smtClean="0"/>
              <a:t>27/10/2016</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3869774699"/>
      </p:ext>
    </p:extLst>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3D2587C-C666-41F5-A40F-78DDD71830ED}"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4049734871"/>
      </p:ext>
    </p:extLst>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33D2587C-C666-41F5-A40F-78DDD71830ED}" type="datetimeFigureOut">
              <a:rPr lang="en-GB" smtClean="0"/>
              <a:t>27/10/2016</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3234865363"/>
      </p:ext>
    </p:extLst>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33D2587C-C666-41F5-A40F-78DDD71830ED}" type="datetimeFigureOut">
              <a:rPr lang="en-GB" smtClean="0"/>
              <a:t>27/10/2016</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4175017712"/>
      </p:ext>
    </p:extLst>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2587C-C666-41F5-A40F-78DDD71830ED}" type="datetimeFigureOut">
              <a:rPr lang="en-GB" smtClean="0"/>
              <a:t>27/10/2016</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638823554"/>
      </p:ext>
    </p:extLst>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nl-NL"/>
              <a:t>Klik om de stijl te bewerken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33D2587C-C666-41F5-A40F-78DDD71830ED}"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200845018"/>
      </p:ext>
    </p:extLst>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33D2587C-C666-41F5-A40F-78DDD71830ED}" type="datetimeFigureOut">
              <a:rPr lang="en-GB" smtClean="0"/>
              <a:t>27/10/2016</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6AE757-8CE1-40A3-BF57-23D4BDF6198E}" type="slidenum">
              <a:rPr lang="en-GB" smtClean="0"/>
              <a:t>‹nr.›</a:t>
            </a:fld>
            <a:endParaRPr lang="en-GB"/>
          </a:p>
        </p:txBody>
      </p:sp>
    </p:spTree>
    <p:extLst>
      <p:ext uri="{BB962C8B-B14F-4D97-AF65-F5344CB8AC3E}">
        <p14:creationId xmlns:p14="http://schemas.microsoft.com/office/powerpoint/2010/main" val="86523868"/>
      </p:ext>
    </p:extLst>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tx1">
                <a:lumMod val="50000"/>
                <a:lumOff val="50000"/>
                <a:alpha val="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3D2587C-C666-41F5-A40F-78DDD71830ED}" type="datetimeFigureOut">
              <a:rPr lang="en-GB" smtClean="0"/>
              <a:t>27/10/2016</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06AE757-8CE1-40A3-BF57-23D4BDF6198E}" type="slidenum">
              <a:rPr lang="en-GB" smtClean="0"/>
              <a:t>‹nr.›</a:t>
            </a:fld>
            <a:endParaRPr lang="en-GB"/>
          </a:p>
        </p:txBody>
      </p:sp>
    </p:spTree>
    <p:extLst>
      <p:ext uri="{BB962C8B-B14F-4D97-AF65-F5344CB8AC3E}">
        <p14:creationId xmlns:p14="http://schemas.microsoft.com/office/powerpoint/2010/main" val="2509088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cover/>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GB" dirty="0" err="1"/>
              <a:t>Onderzoek</a:t>
            </a:r>
            <a:r>
              <a:rPr lang="en-GB" dirty="0"/>
              <a:t> </a:t>
            </a:r>
            <a:r>
              <a:rPr lang="en-GB" dirty="0" err="1"/>
              <a:t>Ontwikkelstraat</a:t>
            </a:r>
            <a:r>
              <a:rPr lang="en-GB" dirty="0"/>
              <a:t> &amp; </a:t>
            </a:r>
            <a:r>
              <a:rPr lang="en-GB" dirty="0" err="1"/>
              <a:t>Codekwaliteit</a:t>
            </a:r>
            <a:endParaRPr lang="en-GB" dirty="0"/>
          </a:p>
        </p:txBody>
      </p:sp>
      <p:sp>
        <p:nvSpPr>
          <p:cNvPr id="3" name="Ondertitel 2"/>
          <p:cNvSpPr>
            <a:spLocks noGrp="1"/>
          </p:cNvSpPr>
          <p:nvPr>
            <p:ph type="subTitle" idx="1"/>
          </p:nvPr>
        </p:nvSpPr>
        <p:spPr/>
        <p:txBody>
          <a:bodyPr/>
          <a:lstStyle/>
          <a:p>
            <a:r>
              <a:rPr lang="en-GB" dirty="0"/>
              <a:t>IPSENH – RZN (</a:t>
            </a:r>
            <a:r>
              <a:rPr lang="en-GB" dirty="0" err="1"/>
              <a:t>groep</a:t>
            </a:r>
            <a:r>
              <a:rPr lang="en-GB" dirty="0"/>
              <a:t> 3) – Anton, Sander, Laurens, </a:t>
            </a:r>
            <a:r>
              <a:rPr lang="en-GB" dirty="0" err="1"/>
              <a:t>Zairon</a:t>
            </a:r>
            <a:endParaRPr lang="en-GB" dirty="0"/>
          </a:p>
          <a:p>
            <a:r>
              <a:rPr lang="en-GB" dirty="0" err="1"/>
              <a:t>Oktober</a:t>
            </a:r>
            <a:r>
              <a:rPr lang="en-GB" dirty="0"/>
              <a:t> 2016</a:t>
            </a:r>
          </a:p>
        </p:txBody>
      </p:sp>
    </p:spTree>
    <p:extLst>
      <p:ext uri="{BB962C8B-B14F-4D97-AF65-F5344CB8AC3E}">
        <p14:creationId xmlns:p14="http://schemas.microsoft.com/office/powerpoint/2010/main" val="4222653272"/>
      </p:ext>
    </p:extLst>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Resultaten</a:t>
            </a:r>
            <a:r>
              <a:rPr lang="en-GB" dirty="0"/>
              <a:t>: Wat is </a:t>
            </a:r>
            <a:r>
              <a:rPr lang="en-GB" dirty="0" err="1"/>
              <a:t>een</a:t>
            </a:r>
            <a:r>
              <a:rPr lang="en-GB" dirty="0"/>
              <a:t> </a:t>
            </a:r>
            <a:r>
              <a:rPr lang="en-GB" dirty="0" err="1"/>
              <a:t>ontwikkelstraat</a:t>
            </a:r>
            <a:r>
              <a:rPr lang="en-GB" dirty="0"/>
              <a:t>?</a:t>
            </a:r>
          </a:p>
        </p:txBody>
      </p:sp>
      <p:sp>
        <p:nvSpPr>
          <p:cNvPr id="3" name="Tijdelijke aanduiding voor inhoud 2"/>
          <p:cNvSpPr>
            <a:spLocks noGrp="1"/>
          </p:cNvSpPr>
          <p:nvPr>
            <p:ph idx="1"/>
          </p:nvPr>
        </p:nvSpPr>
        <p:spPr/>
        <p:txBody>
          <a:bodyPr/>
          <a:lstStyle/>
          <a:p>
            <a:r>
              <a:rPr lang="en-GB" dirty="0" err="1"/>
              <a:t>Automatiseren</a:t>
            </a:r>
            <a:r>
              <a:rPr lang="en-GB" dirty="0"/>
              <a:t> van de </a:t>
            </a:r>
            <a:r>
              <a:rPr lang="en-GB" dirty="0" err="1"/>
              <a:t>softwareontwikkelingsproces</a:t>
            </a:r>
            <a:endParaRPr lang="en-GB" dirty="0"/>
          </a:p>
          <a:p>
            <a:r>
              <a:rPr lang="en-GB" dirty="0" err="1"/>
              <a:t>Processen</a:t>
            </a:r>
            <a:r>
              <a:rPr lang="en-GB" dirty="0"/>
              <a:t> </a:t>
            </a:r>
            <a:r>
              <a:rPr lang="en-GB" dirty="0" err="1"/>
              <a:t>lopen</a:t>
            </a:r>
            <a:r>
              <a:rPr lang="en-GB" dirty="0"/>
              <a:t> </a:t>
            </a:r>
            <a:r>
              <a:rPr lang="en-GB" dirty="0" err="1"/>
              <a:t>sneller</a:t>
            </a:r>
            <a:endParaRPr lang="en-GB" dirty="0"/>
          </a:p>
          <a:p>
            <a:endParaRPr lang="en-GB" dirty="0"/>
          </a:p>
          <a:p>
            <a:r>
              <a:rPr lang="en-GB" dirty="0"/>
              <a:t>Continuous Integration</a:t>
            </a:r>
          </a:p>
          <a:p>
            <a:r>
              <a:rPr lang="en-GB" dirty="0"/>
              <a:t>Continuous Delivery</a:t>
            </a:r>
          </a:p>
          <a:p>
            <a:r>
              <a:rPr lang="en-GB" dirty="0"/>
              <a:t>Continuous Deployment</a:t>
            </a:r>
          </a:p>
        </p:txBody>
      </p:sp>
    </p:spTree>
    <p:extLst>
      <p:ext uri="{BB962C8B-B14F-4D97-AF65-F5344CB8AC3E}">
        <p14:creationId xmlns:p14="http://schemas.microsoft.com/office/powerpoint/2010/main" val="2060512212"/>
      </p:ext>
    </p:extLst>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Resultaten</a:t>
            </a:r>
            <a:r>
              <a:rPr lang="en-GB" dirty="0"/>
              <a:t>: </a:t>
            </a:r>
            <a:r>
              <a:rPr lang="nl-NL" dirty="0"/>
              <a:t>Uit welke onderdelen bestaat een ontwikkelstraat?</a:t>
            </a:r>
            <a:endParaRPr lang="en-GB" dirty="0"/>
          </a:p>
        </p:txBody>
      </p:sp>
      <p:sp>
        <p:nvSpPr>
          <p:cNvPr id="3" name="Tijdelijke aanduiding voor inhoud 2"/>
          <p:cNvSpPr>
            <a:spLocks noGrp="1"/>
          </p:cNvSpPr>
          <p:nvPr>
            <p:ph idx="1"/>
          </p:nvPr>
        </p:nvSpPr>
        <p:spPr/>
        <p:txBody>
          <a:bodyPr/>
          <a:lstStyle/>
          <a:p>
            <a:r>
              <a:rPr lang="en-GB" dirty="0"/>
              <a:t>Integration Tool</a:t>
            </a:r>
          </a:p>
          <a:p>
            <a:r>
              <a:rPr lang="en-GB" dirty="0"/>
              <a:t>Build Automation</a:t>
            </a:r>
          </a:p>
          <a:p>
            <a:r>
              <a:rPr lang="en-GB" dirty="0"/>
              <a:t>Automated Tests</a:t>
            </a:r>
          </a:p>
          <a:p>
            <a:r>
              <a:rPr lang="en-GB" dirty="0"/>
              <a:t>Version Control</a:t>
            </a:r>
          </a:p>
          <a:p>
            <a:r>
              <a:rPr lang="en-GB" dirty="0"/>
              <a:t>Static Code Analysis</a:t>
            </a:r>
          </a:p>
          <a:p>
            <a:r>
              <a:rPr lang="en-GB" dirty="0"/>
              <a:t>Code Review</a:t>
            </a:r>
          </a:p>
          <a:p>
            <a:r>
              <a:rPr lang="en-GB"/>
              <a:t>IDE</a:t>
            </a:r>
            <a:endParaRPr lang="en-GB" dirty="0"/>
          </a:p>
        </p:txBody>
      </p:sp>
    </p:spTree>
    <p:extLst>
      <p:ext uri="{BB962C8B-B14F-4D97-AF65-F5344CB8AC3E}">
        <p14:creationId xmlns:p14="http://schemas.microsoft.com/office/powerpoint/2010/main" val="534162373"/>
      </p:ext>
    </p:extLst>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Resultaten</a:t>
            </a:r>
            <a:r>
              <a:rPr lang="en-GB" dirty="0"/>
              <a:t>: </a:t>
            </a:r>
            <a:r>
              <a:rPr lang="nl-NL" dirty="0"/>
              <a:t>Hoe kan je een ontwikkelstraat inrichten?</a:t>
            </a:r>
            <a:endParaRPr lang="en-GB" dirty="0"/>
          </a:p>
        </p:txBody>
      </p:sp>
      <p:sp>
        <p:nvSpPr>
          <p:cNvPr id="3" name="Tijdelijke aanduiding voor inhoud 2"/>
          <p:cNvSpPr>
            <a:spLocks noGrp="1"/>
          </p:cNvSpPr>
          <p:nvPr>
            <p:ph idx="1"/>
          </p:nvPr>
        </p:nvSpPr>
        <p:spPr/>
        <p:txBody>
          <a:bodyPr/>
          <a:lstStyle/>
          <a:p>
            <a:pPr lvl="0"/>
            <a:r>
              <a:rPr lang="nl-NL" dirty="0"/>
              <a:t>Het voorafgaand begrijpen van de specifieke requirements;</a:t>
            </a:r>
            <a:endParaRPr lang="en-US" dirty="0"/>
          </a:p>
          <a:p>
            <a:pPr lvl="0"/>
            <a:r>
              <a:rPr lang="nl-NL" dirty="0"/>
              <a:t>Eerste processen definiëren van de ontwikkelstraat;</a:t>
            </a:r>
            <a:endParaRPr lang="en-US" dirty="0"/>
          </a:p>
          <a:p>
            <a:pPr lvl="0"/>
            <a:r>
              <a:rPr lang="nl-NL" dirty="0"/>
              <a:t>De juiste middelen kiezen om deze processen te ondersteunen;</a:t>
            </a:r>
            <a:endParaRPr lang="en-US" dirty="0"/>
          </a:p>
          <a:p>
            <a:pPr lvl="0"/>
            <a:r>
              <a:rPr lang="nl-NL" dirty="0"/>
              <a:t>Trainen voor het gebruik van processen en middelen.</a:t>
            </a:r>
            <a:endParaRPr lang="en-US" dirty="0"/>
          </a:p>
          <a:p>
            <a:pPr marL="0" indent="0">
              <a:buNone/>
            </a:pPr>
            <a:endParaRPr lang="en-GB" dirty="0"/>
          </a:p>
          <a:p>
            <a:pPr marL="0" indent="0">
              <a:buNone/>
            </a:pPr>
            <a:r>
              <a:rPr lang="en-GB" dirty="0"/>
              <a:t>Het </a:t>
            </a:r>
            <a:r>
              <a:rPr lang="en-GB" dirty="0" err="1"/>
              <a:t>implementeren</a:t>
            </a:r>
            <a:r>
              <a:rPr lang="en-GB" dirty="0"/>
              <a:t> van </a:t>
            </a:r>
            <a:r>
              <a:rPr lang="en-GB" dirty="0" err="1"/>
              <a:t>een</a:t>
            </a:r>
            <a:r>
              <a:rPr lang="en-GB" dirty="0"/>
              <a:t> </a:t>
            </a:r>
            <a:r>
              <a:rPr lang="en-GB" dirty="0" err="1"/>
              <a:t>ontwikkelstraat</a:t>
            </a:r>
            <a:r>
              <a:rPr lang="en-GB" dirty="0"/>
              <a:t> </a:t>
            </a:r>
            <a:r>
              <a:rPr lang="en-GB" dirty="0" err="1"/>
              <a:t>hangt</a:t>
            </a:r>
            <a:r>
              <a:rPr lang="en-GB" dirty="0"/>
              <a:t> </a:t>
            </a:r>
            <a:r>
              <a:rPr lang="en-GB" dirty="0" err="1"/>
              <a:t>sterk</a:t>
            </a:r>
            <a:r>
              <a:rPr lang="en-GB" dirty="0"/>
              <a:t> </a:t>
            </a:r>
            <a:r>
              <a:rPr lang="en-GB" dirty="0" err="1"/>
              <a:t>af</a:t>
            </a:r>
            <a:r>
              <a:rPr lang="en-GB" dirty="0"/>
              <a:t> van het </a:t>
            </a:r>
            <a:r>
              <a:rPr lang="en-GB" dirty="0" err="1"/>
              <a:t>soort</a:t>
            </a:r>
            <a:r>
              <a:rPr lang="en-GB" dirty="0"/>
              <a:t> product </a:t>
            </a:r>
            <a:r>
              <a:rPr lang="en-GB" dirty="0" err="1"/>
              <a:t>dat</a:t>
            </a:r>
            <a:r>
              <a:rPr lang="en-GB" dirty="0"/>
              <a:t> </a:t>
            </a:r>
            <a:r>
              <a:rPr lang="en-GB" dirty="0" err="1"/>
              <a:t>ontwikkeld</a:t>
            </a:r>
            <a:r>
              <a:rPr lang="en-GB" dirty="0"/>
              <a:t> </a:t>
            </a:r>
            <a:r>
              <a:rPr lang="en-GB" dirty="0" err="1"/>
              <a:t>wordt</a:t>
            </a:r>
            <a:r>
              <a:rPr lang="en-GB" dirty="0"/>
              <a:t>.</a:t>
            </a:r>
          </a:p>
        </p:txBody>
      </p:sp>
    </p:spTree>
    <p:extLst>
      <p:ext uri="{BB962C8B-B14F-4D97-AF65-F5344CB8AC3E}">
        <p14:creationId xmlns:p14="http://schemas.microsoft.com/office/powerpoint/2010/main" val="2337519994"/>
      </p:ext>
    </p:extLst>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92925" y="624110"/>
            <a:ext cx="9382198" cy="1280890"/>
          </a:xfrm>
        </p:spPr>
        <p:txBody>
          <a:bodyPr>
            <a:normAutofit fontScale="90000"/>
          </a:bodyPr>
          <a:lstStyle/>
          <a:p>
            <a:r>
              <a:rPr lang="en-GB" dirty="0" err="1"/>
              <a:t>Resultaten</a:t>
            </a:r>
            <a:r>
              <a:rPr lang="en-GB" dirty="0"/>
              <a:t>: </a:t>
            </a:r>
            <a:r>
              <a:rPr lang="nl-NL" dirty="0"/>
              <a:t>Hoe kan je een ontwikkelstraat gebruiken om de codekwaliteit te verhogen?	</a:t>
            </a:r>
            <a:endParaRPr lang="en-GB" dirty="0"/>
          </a:p>
        </p:txBody>
      </p:sp>
      <p:sp>
        <p:nvSpPr>
          <p:cNvPr id="3" name="Tijdelijke aanduiding voor inhoud 2"/>
          <p:cNvSpPr>
            <a:spLocks noGrp="1"/>
          </p:cNvSpPr>
          <p:nvPr>
            <p:ph idx="1"/>
          </p:nvPr>
        </p:nvSpPr>
        <p:spPr/>
        <p:txBody>
          <a:bodyPr/>
          <a:lstStyle/>
          <a:p>
            <a:r>
              <a:rPr lang="en-GB" dirty="0" err="1"/>
              <a:t>Kwaliteits</a:t>
            </a:r>
            <a:r>
              <a:rPr lang="en-GB" dirty="0"/>
              <a:t> </a:t>
            </a:r>
            <a:r>
              <a:rPr lang="en-GB" dirty="0" err="1"/>
              <a:t>afspraken</a:t>
            </a:r>
            <a:endParaRPr lang="en-GB" dirty="0"/>
          </a:p>
          <a:p>
            <a:r>
              <a:rPr lang="en-GB" dirty="0" err="1"/>
              <a:t>Automatisering</a:t>
            </a:r>
            <a:r>
              <a:rPr lang="en-GB" dirty="0"/>
              <a:t> van </a:t>
            </a:r>
            <a:r>
              <a:rPr lang="en-GB" dirty="0" err="1"/>
              <a:t>herhaaldelijk</a:t>
            </a:r>
            <a:r>
              <a:rPr lang="en-GB" dirty="0"/>
              <a:t> </a:t>
            </a:r>
            <a:r>
              <a:rPr lang="en-GB" dirty="0" err="1"/>
              <a:t>werk</a:t>
            </a:r>
            <a:endParaRPr lang="en-GB" dirty="0"/>
          </a:p>
          <a:p>
            <a:r>
              <a:rPr lang="en-GB" dirty="0" err="1"/>
              <a:t>Regressie</a:t>
            </a:r>
            <a:r>
              <a:rPr lang="en-GB" dirty="0"/>
              <a:t> </a:t>
            </a:r>
            <a:r>
              <a:rPr lang="en-GB" dirty="0" err="1"/>
              <a:t>controle</a:t>
            </a:r>
            <a:endParaRPr lang="en-GB"/>
          </a:p>
          <a:p>
            <a:pPr marL="0" indent="0">
              <a:buNone/>
            </a:pPr>
            <a:endParaRPr lang="en-GB" dirty="0"/>
          </a:p>
        </p:txBody>
      </p:sp>
    </p:spTree>
    <p:extLst>
      <p:ext uri="{BB962C8B-B14F-4D97-AF65-F5344CB8AC3E}">
        <p14:creationId xmlns:p14="http://schemas.microsoft.com/office/powerpoint/2010/main" val="4185705423"/>
      </p:ext>
    </p:extLst>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Conclusie</a:t>
            </a:r>
            <a:endParaRPr lang="en-GB" dirty="0"/>
          </a:p>
        </p:txBody>
      </p:sp>
      <p:sp>
        <p:nvSpPr>
          <p:cNvPr id="3" name="Tijdelijke aanduiding voor inhoud 2"/>
          <p:cNvSpPr>
            <a:spLocks noGrp="1"/>
          </p:cNvSpPr>
          <p:nvPr>
            <p:ph idx="1"/>
          </p:nvPr>
        </p:nvSpPr>
        <p:spPr/>
        <p:txBody>
          <a:bodyPr/>
          <a:lstStyle/>
          <a:p>
            <a:pPr marL="0" indent="0">
              <a:buNone/>
            </a:pPr>
            <a:r>
              <a:rPr lang="en-GB" dirty="0"/>
              <a:t>Het </a:t>
            </a:r>
            <a:r>
              <a:rPr lang="en-GB" dirty="0" err="1"/>
              <a:t>gebruik</a:t>
            </a:r>
            <a:r>
              <a:rPr lang="en-GB" dirty="0"/>
              <a:t> van </a:t>
            </a:r>
            <a:r>
              <a:rPr lang="en-GB" dirty="0" err="1"/>
              <a:t>een</a:t>
            </a:r>
            <a:r>
              <a:rPr lang="en-GB" dirty="0"/>
              <a:t> </a:t>
            </a:r>
            <a:r>
              <a:rPr lang="en-GB" dirty="0" err="1"/>
              <a:t>ontwikkelstraat</a:t>
            </a:r>
            <a:r>
              <a:rPr lang="en-GB" dirty="0"/>
              <a:t> </a:t>
            </a:r>
            <a:r>
              <a:rPr lang="en-GB" dirty="0" err="1"/>
              <a:t>tijdens</a:t>
            </a:r>
            <a:r>
              <a:rPr lang="en-GB" dirty="0"/>
              <a:t> het </a:t>
            </a:r>
            <a:r>
              <a:rPr lang="en-GB" dirty="0" err="1"/>
              <a:t>ontwikkeltraject</a:t>
            </a:r>
            <a:r>
              <a:rPr lang="en-GB" dirty="0"/>
              <a:t> vs </a:t>
            </a:r>
            <a:r>
              <a:rPr lang="en-GB" dirty="0" err="1"/>
              <a:t>zonder</a:t>
            </a:r>
            <a:r>
              <a:rPr lang="en-GB" dirty="0"/>
              <a:t> </a:t>
            </a:r>
            <a:r>
              <a:rPr lang="en-GB" dirty="0" err="1"/>
              <a:t>ontwikkelstraat</a:t>
            </a:r>
            <a:r>
              <a:rPr lang="en-GB" dirty="0"/>
              <a:t> </a:t>
            </a:r>
            <a:r>
              <a:rPr lang="en-GB" dirty="0" err="1"/>
              <a:t>levert</a:t>
            </a:r>
            <a:r>
              <a:rPr lang="en-GB" dirty="0"/>
              <a:t> </a:t>
            </a:r>
            <a:r>
              <a:rPr lang="en-GB" dirty="0" err="1"/>
              <a:t>hoge</a:t>
            </a:r>
            <a:r>
              <a:rPr lang="en-GB" dirty="0"/>
              <a:t> </a:t>
            </a:r>
            <a:r>
              <a:rPr lang="en-GB" dirty="0" err="1"/>
              <a:t>codekwaliteit</a:t>
            </a:r>
            <a:r>
              <a:rPr lang="en-GB" dirty="0"/>
              <a:t> </a:t>
            </a:r>
            <a:r>
              <a:rPr lang="en-GB" dirty="0" err="1"/>
              <a:t>doordat</a:t>
            </a:r>
            <a:r>
              <a:rPr lang="en-GB" dirty="0"/>
              <a:t>: </a:t>
            </a:r>
          </a:p>
          <a:p>
            <a:r>
              <a:rPr lang="en-GB" dirty="0" err="1"/>
              <a:t>Hoge</a:t>
            </a:r>
            <a:r>
              <a:rPr lang="en-GB" dirty="0"/>
              <a:t> </a:t>
            </a:r>
            <a:r>
              <a:rPr lang="en-GB" dirty="0" err="1"/>
              <a:t>codekwaliteit</a:t>
            </a:r>
            <a:r>
              <a:rPr lang="en-GB" dirty="0"/>
              <a:t> </a:t>
            </a:r>
            <a:r>
              <a:rPr lang="en-GB" dirty="0" err="1"/>
              <a:t>kan</a:t>
            </a:r>
            <a:r>
              <a:rPr lang="en-GB" dirty="0"/>
              <a:t> </a:t>
            </a:r>
            <a:r>
              <a:rPr lang="en-GB" dirty="0" err="1"/>
              <a:t>worden</a:t>
            </a:r>
            <a:r>
              <a:rPr lang="en-GB" dirty="0"/>
              <a:t> </a:t>
            </a:r>
            <a:r>
              <a:rPr lang="en-GB" dirty="0" err="1"/>
              <a:t>gerealiseert</a:t>
            </a:r>
            <a:r>
              <a:rPr lang="en-GB" dirty="0"/>
              <a:t> door het </a:t>
            </a:r>
            <a:r>
              <a:rPr lang="en-GB" dirty="0" err="1"/>
              <a:t>gebruik</a:t>
            </a:r>
            <a:r>
              <a:rPr lang="en-GB" dirty="0"/>
              <a:t> van de </a:t>
            </a:r>
            <a:r>
              <a:rPr lang="en-GB" dirty="0" err="1"/>
              <a:t>onderdelen</a:t>
            </a:r>
            <a:r>
              <a:rPr lang="en-GB" dirty="0"/>
              <a:t> met </a:t>
            </a:r>
            <a:r>
              <a:rPr lang="en-GB" dirty="0" err="1"/>
              <a:t>voor</a:t>
            </a:r>
            <a:r>
              <a:rPr lang="en-GB" dirty="0"/>
              <a:t> </a:t>
            </a:r>
            <a:r>
              <a:rPr lang="en-GB" dirty="0" err="1"/>
              <a:t>ieder</a:t>
            </a:r>
            <a:r>
              <a:rPr lang="en-GB" dirty="0"/>
              <a:t> </a:t>
            </a:r>
            <a:r>
              <a:rPr lang="en-GB" dirty="0" err="1"/>
              <a:t>onderdeel</a:t>
            </a:r>
            <a:r>
              <a:rPr lang="en-GB" dirty="0"/>
              <a:t> de </a:t>
            </a:r>
            <a:r>
              <a:rPr lang="en-GB" dirty="0" err="1"/>
              <a:t>beste</a:t>
            </a:r>
            <a:r>
              <a:rPr lang="en-GB" dirty="0"/>
              <a:t> tool</a:t>
            </a:r>
          </a:p>
          <a:p>
            <a:r>
              <a:rPr lang="en-GB" dirty="0" err="1"/>
              <a:t>Versnelt</a:t>
            </a:r>
            <a:r>
              <a:rPr lang="en-GB" dirty="0"/>
              <a:t> </a:t>
            </a:r>
            <a:r>
              <a:rPr lang="en-GB" dirty="0" err="1"/>
              <a:t>handelingen</a:t>
            </a:r>
            <a:r>
              <a:rPr lang="en-GB" dirty="0"/>
              <a:t> -&gt; </a:t>
            </a:r>
            <a:r>
              <a:rPr lang="en-GB" dirty="0" err="1"/>
              <a:t>bespaart</a:t>
            </a:r>
            <a:r>
              <a:rPr lang="en-GB" dirty="0"/>
              <a:t> </a:t>
            </a:r>
            <a:r>
              <a:rPr lang="en-GB" dirty="0" err="1"/>
              <a:t>tijd</a:t>
            </a:r>
            <a:endParaRPr lang="en-GB" dirty="0"/>
          </a:p>
          <a:p>
            <a:r>
              <a:rPr lang="en-GB" dirty="0" err="1"/>
              <a:t>Voorkomt</a:t>
            </a:r>
            <a:r>
              <a:rPr lang="en-GB" dirty="0"/>
              <a:t> </a:t>
            </a:r>
            <a:r>
              <a:rPr lang="en-GB" dirty="0" err="1"/>
              <a:t>dat</a:t>
            </a:r>
            <a:r>
              <a:rPr lang="en-GB" dirty="0"/>
              <a:t> </a:t>
            </a:r>
            <a:r>
              <a:rPr lang="en-GB" dirty="0" err="1"/>
              <a:t>fouten</a:t>
            </a:r>
            <a:r>
              <a:rPr lang="en-GB" dirty="0"/>
              <a:t> </a:t>
            </a:r>
            <a:r>
              <a:rPr lang="en-GB" dirty="0" err="1"/>
              <a:t>worden</a:t>
            </a:r>
            <a:r>
              <a:rPr lang="en-GB" dirty="0"/>
              <a:t> </a:t>
            </a:r>
            <a:r>
              <a:rPr lang="en-GB" dirty="0" err="1"/>
              <a:t>geimplementeerd</a:t>
            </a:r>
            <a:r>
              <a:rPr lang="en-GB" dirty="0"/>
              <a:t> </a:t>
            </a:r>
          </a:p>
        </p:txBody>
      </p:sp>
    </p:spTree>
    <p:extLst>
      <p:ext uri="{BB962C8B-B14F-4D97-AF65-F5344CB8AC3E}">
        <p14:creationId xmlns:p14="http://schemas.microsoft.com/office/powerpoint/2010/main" val="4247814441"/>
      </p:ext>
    </p:extLst>
  </p:cSld>
  <p:clrMapOvr>
    <a:masterClrMapping/>
  </p:clrMapOvr>
  <p:transition>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Aanbeveling</a:t>
            </a:r>
            <a:endParaRPr lang="en-GB" dirty="0"/>
          </a:p>
        </p:txBody>
      </p:sp>
      <p:sp>
        <p:nvSpPr>
          <p:cNvPr id="3" name="Tijdelijke aanduiding voor inhoud 2"/>
          <p:cNvSpPr>
            <a:spLocks noGrp="1"/>
          </p:cNvSpPr>
          <p:nvPr>
            <p:ph idx="1"/>
          </p:nvPr>
        </p:nvSpPr>
        <p:spPr/>
        <p:txBody>
          <a:bodyPr/>
          <a:lstStyle/>
          <a:p>
            <a:pPr marL="0" indent="0">
              <a:buNone/>
            </a:pPr>
            <a:r>
              <a:rPr lang="en-GB" dirty="0"/>
              <a:t>Integration Tool: Jenkins</a:t>
            </a:r>
          </a:p>
          <a:p>
            <a:pPr marL="0" indent="0">
              <a:buNone/>
            </a:pPr>
            <a:r>
              <a:rPr lang="en-GB" dirty="0"/>
              <a:t>Build Automation: </a:t>
            </a:r>
            <a:r>
              <a:rPr lang="en-GB" dirty="0" err="1"/>
              <a:t>MSBuild</a:t>
            </a:r>
            <a:r>
              <a:rPr lang="en-GB" dirty="0"/>
              <a:t> (C#), Grunt (Angular2, JS)</a:t>
            </a:r>
          </a:p>
          <a:p>
            <a:pPr marL="0" indent="0">
              <a:buNone/>
            </a:pPr>
            <a:r>
              <a:rPr lang="en-GB" dirty="0"/>
              <a:t>Automated Tests: </a:t>
            </a:r>
            <a:r>
              <a:rPr lang="en-GB" dirty="0" err="1"/>
              <a:t>NUnit</a:t>
            </a:r>
            <a:r>
              <a:rPr lang="en-GB" dirty="0"/>
              <a:t> (C#), Protractor (Angular2, JS)</a:t>
            </a:r>
          </a:p>
          <a:p>
            <a:pPr marL="0" indent="0">
              <a:buNone/>
            </a:pPr>
            <a:r>
              <a:rPr lang="en-GB" dirty="0"/>
              <a:t>Version Control: Git</a:t>
            </a:r>
          </a:p>
          <a:p>
            <a:pPr marL="0" indent="0">
              <a:buNone/>
            </a:pPr>
            <a:r>
              <a:rPr lang="en-GB" dirty="0"/>
              <a:t>Code Review: GitHub</a:t>
            </a:r>
          </a:p>
          <a:p>
            <a:pPr marL="0" indent="0">
              <a:buNone/>
            </a:pPr>
            <a:r>
              <a:rPr lang="en-GB" dirty="0"/>
              <a:t>Code Analysis: </a:t>
            </a:r>
            <a:r>
              <a:rPr lang="en-GB" dirty="0" err="1"/>
              <a:t>SonarQube</a:t>
            </a:r>
            <a:r>
              <a:rPr lang="en-GB" dirty="0"/>
              <a:t> (C#), </a:t>
            </a:r>
            <a:r>
              <a:rPr lang="en-GB" dirty="0" err="1"/>
              <a:t>JSLint</a:t>
            </a:r>
            <a:r>
              <a:rPr lang="en-GB" dirty="0"/>
              <a:t> (JS) </a:t>
            </a:r>
          </a:p>
          <a:p>
            <a:pPr marL="0" indent="0">
              <a:buNone/>
            </a:pPr>
            <a:r>
              <a:rPr lang="en-GB" dirty="0"/>
              <a:t>IDE: </a:t>
            </a:r>
            <a:r>
              <a:rPr lang="en-GB" dirty="0" err="1"/>
              <a:t>Vistual</a:t>
            </a:r>
            <a:r>
              <a:rPr lang="en-GB" dirty="0"/>
              <a:t> Studio (C#), </a:t>
            </a:r>
            <a:r>
              <a:rPr lang="en-GB" dirty="0" err="1"/>
              <a:t>WebStorm</a:t>
            </a:r>
            <a:r>
              <a:rPr lang="en-GB" dirty="0"/>
              <a:t> (Angular2 / JS)</a:t>
            </a:r>
          </a:p>
          <a:p>
            <a:pPr marL="0" indent="0">
              <a:buNone/>
            </a:pPr>
            <a:endParaRPr lang="en-GB" dirty="0"/>
          </a:p>
        </p:txBody>
      </p:sp>
    </p:spTree>
    <p:extLst>
      <p:ext uri="{BB962C8B-B14F-4D97-AF65-F5344CB8AC3E}">
        <p14:creationId xmlns:p14="http://schemas.microsoft.com/office/powerpoint/2010/main" val="1466717798"/>
      </p:ext>
    </p:extLst>
  </p:cSld>
  <p:clrMapOvr>
    <a:masterClrMapping/>
  </p:clrMapOvr>
  <p:transition>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Suggesties</a:t>
            </a:r>
            <a:r>
              <a:rPr lang="en-GB" dirty="0"/>
              <a:t> </a:t>
            </a:r>
            <a:r>
              <a:rPr lang="en-GB" dirty="0" err="1"/>
              <a:t>voor</a:t>
            </a:r>
            <a:r>
              <a:rPr lang="en-GB" dirty="0"/>
              <a:t> </a:t>
            </a:r>
            <a:r>
              <a:rPr lang="en-GB" dirty="0" err="1"/>
              <a:t>verder</a:t>
            </a:r>
            <a:r>
              <a:rPr lang="en-GB" dirty="0"/>
              <a:t> </a:t>
            </a:r>
            <a:r>
              <a:rPr lang="en-GB" dirty="0" err="1"/>
              <a:t>onderzoek</a:t>
            </a:r>
            <a:endParaRPr lang="en-GB" dirty="0"/>
          </a:p>
        </p:txBody>
      </p:sp>
      <p:sp>
        <p:nvSpPr>
          <p:cNvPr id="3" name="Tijdelijke aanduiding voor inhoud 2"/>
          <p:cNvSpPr>
            <a:spLocks noGrp="1"/>
          </p:cNvSpPr>
          <p:nvPr>
            <p:ph idx="1"/>
          </p:nvPr>
        </p:nvSpPr>
        <p:spPr/>
        <p:txBody>
          <a:bodyPr/>
          <a:lstStyle/>
          <a:p>
            <a:r>
              <a:rPr lang="en-GB" dirty="0" err="1"/>
              <a:t>Onderzoek</a:t>
            </a:r>
            <a:r>
              <a:rPr lang="en-GB" dirty="0"/>
              <a:t> </a:t>
            </a:r>
            <a:r>
              <a:rPr lang="en-GB" dirty="0" err="1"/>
              <a:t>maatstaaf</a:t>
            </a:r>
            <a:r>
              <a:rPr lang="en-GB" dirty="0"/>
              <a:t> </a:t>
            </a:r>
            <a:r>
              <a:rPr lang="en-GB" dirty="0" err="1"/>
              <a:t>codekwaliteit</a:t>
            </a:r>
            <a:endParaRPr lang="en-GB" dirty="0"/>
          </a:p>
          <a:p>
            <a:r>
              <a:rPr lang="en-GB" dirty="0" err="1"/>
              <a:t>Andere</a:t>
            </a:r>
            <a:r>
              <a:rPr lang="en-GB" dirty="0"/>
              <a:t> </a:t>
            </a:r>
            <a:r>
              <a:rPr lang="en-GB" dirty="0" err="1"/>
              <a:t>programmeertalen</a:t>
            </a:r>
            <a:r>
              <a:rPr lang="en-GB" dirty="0"/>
              <a:t> </a:t>
            </a:r>
            <a:r>
              <a:rPr lang="en-GB" dirty="0" err="1"/>
              <a:t>eigen</a:t>
            </a:r>
            <a:r>
              <a:rPr lang="en-GB" dirty="0"/>
              <a:t> </a:t>
            </a:r>
            <a:r>
              <a:rPr lang="en-GB" dirty="0" err="1"/>
              <a:t>onderzoek</a:t>
            </a:r>
            <a:endParaRPr lang="en-GB" dirty="0"/>
          </a:p>
        </p:txBody>
      </p:sp>
    </p:spTree>
    <p:extLst>
      <p:ext uri="{BB962C8B-B14F-4D97-AF65-F5344CB8AC3E}">
        <p14:creationId xmlns:p14="http://schemas.microsoft.com/office/powerpoint/2010/main" val="1994347720"/>
      </p:ext>
    </p:extLst>
  </p:cSld>
  <p:clrMapOvr>
    <a:masterClrMapping/>
  </p:clrMapOvr>
  <p:transition>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Vragen</a:t>
            </a:r>
            <a:endParaRPr lang="en-GB" dirty="0"/>
          </a:p>
        </p:txBody>
      </p:sp>
      <p:pic>
        <p:nvPicPr>
          <p:cNvPr id="2052" name="Picture 4" descr="Image result for question mark 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47512" y="402109"/>
            <a:ext cx="4207488" cy="6213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146041"/>
      </p:ext>
    </p:extLst>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Inhoud</a:t>
            </a:r>
            <a:endParaRPr lang="en-GB" dirty="0"/>
          </a:p>
        </p:txBody>
      </p:sp>
      <p:sp>
        <p:nvSpPr>
          <p:cNvPr id="3" name="Tijdelijke aanduiding voor inhoud 2"/>
          <p:cNvSpPr>
            <a:spLocks noGrp="1"/>
          </p:cNvSpPr>
          <p:nvPr>
            <p:ph idx="1"/>
          </p:nvPr>
        </p:nvSpPr>
        <p:spPr/>
        <p:txBody>
          <a:bodyPr/>
          <a:lstStyle/>
          <a:p>
            <a:r>
              <a:rPr lang="en-GB" dirty="0" err="1"/>
              <a:t>Waarom</a:t>
            </a:r>
            <a:r>
              <a:rPr lang="en-GB" dirty="0"/>
              <a:t>? </a:t>
            </a:r>
            <a:r>
              <a:rPr lang="en-GB" dirty="0" err="1"/>
              <a:t>Voor</a:t>
            </a:r>
            <a:r>
              <a:rPr lang="en-GB" dirty="0"/>
              <a:t> </a:t>
            </a:r>
            <a:r>
              <a:rPr lang="en-GB" dirty="0" err="1"/>
              <a:t>wie</a:t>
            </a:r>
            <a:r>
              <a:rPr lang="en-GB" dirty="0"/>
              <a:t>?</a:t>
            </a:r>
          </a:p>
          <a:p>
            <a:r>
              <a:rPr lang="en-GB" dirty="0" err="1"/>
              <a:t>Onderzoeksvraag</a:t>
            </a:r>
            <a:endParaRPr lang="en-GB" dirty="0"/>
          </a:p>
          <a:p>
            <a:r>
              <a:rPr lang="en-GB" dirty="0" err="1"/>
              <a:t>Deelvragen</a:t>
            </a:r>
            <a:endParaRPr lang="en-GB" dirty="0"/>
          </a:p>
          <a:p>
            <a:r>
              <a:rPr lang="en-GB" dirty="0" err="1"/>
              <a:t>Aanpak</a:t>
            </a:r>
            <a:endParaRPr lang="en-GB" dirty="0"/>
          </a:p>
          <a:p>
            <a:r>
              <a:rPr lang="en-GB" dirty="0" err="1"/>
              <a:t>Resultaten</a:t>
            </a:r>
            <a:r>
              <a:rPr lang="en-GB" dirty="0"/>
              <a:t> per </a:t>
            </a:r>
            <a:r>
              <a:rPr lang="en-GB" dirty="0" err="1"/>
              <a:t>onderdeel</a:t>
            </a:r>
            <a:endParaRPr lang="en-GB" dirty="0"/>
          </a:p>
          <a:p>
            <a:r>
              <a:rPr lang="en-GB" dirty="0" err="1"/>
              <a:t>Conclusie</a:t>
            </a:r>
            <a:endParaRPr lang="en-GB" dirty="0"/>
          </a:p>
          <a:p>
            <a:r>
              <a:rPr lang="en-GB" dirty="0" err="1"/>
              <a:t>Aanbevelingen</a:t>
            </a:r>
            <a:endParaRPr lang="en-GB" dirty="0"/>
          </a:p>
          <a:p>
            <a:r>
              <a:rPr lang="en-GB" dirty="0" err="1"/>
              <a:t>Suggesties</a:t>
            </a:r>
            <a:r>
              <a:rPr lang="en-GB" dirty="0"/>
              <a:t> </a:t>
            </a:r>
            <a:r>
              <a:rPr lang="en-GB" dirty="0" err="1"/>
              <a:t>voor</a:t>
            </a:r>
            <a:r>
              <a:rPr lang="en-GB" dirty="0"/>
              <a:t> </a:t>
            </a:r>
            <a:r>
              <a:rPr lang="en-GB" dirty="0" err="1"/>
              <a:t>verder</a:t>
            </a:r>
            <a:r>
              <a:rPr lang="en-GB" dirty="0"/>
              <a:t> </a:t>
            </a:r>
            <a:r>
              <a:rPr lang="en-GB" dirty="0" err="1"/>
              <a:t>onderzoek</a:t>
            </a:r>
            <a:endParaRPr lang="en-GB" dirty="0"/>
          </a:p>
          <a:p>
            <a:r>
              <a:rPr lang="en-GB" dirty="0" err="1"/>
              <a:t>Vragenronde</a:t>
            </a:r>
            <a:endParaRPr lang="en-GB" dirty="0"/>
          </a:p>
          <a:p>
            <a:endParaRPr lang="en-GB" dirty="0"/>
          </a:p>
          <a:p>
            <a:endParaRPr lang="en-GB" dirty="0"/>
          </a:p>
        </p:txBody>
      </p:sp>
    </p:spTree>
    <p:extLst>
      <p:ext uri="{BB962C8B-B14F-4D97-AF65-F5344CB8AC3E}">
        <p14:creationId xmlns:p14="http://schemas.microsoft.com/office/powerpoint/2010/main" val="2469183052"/>
      </p:ext>
    </p:extLst>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Waarom</a:t>
            </a:r>
            <a:r>
              <a:rPr lang="en-GB" dirty="0"/>
              <a:t> ? </a:t>
            </a:r>
            <a:r>
              <a:rPr lang="en-GB" dirty="0" err="1"/>
              <a:t>Voor</a:t>
            </a:r>
            <a:r>
              <a:rPr lang="en-GB" dirty="0"/>
              <a:t> </a:t>
            </a:r>
            <a:r>
              <a:rPr lang="en-GB" dirty="0" err="1"/>
              <a:t>wie</a:t>
            </a:r>
            <a:r>
              <a:rPr lang="en-GB" dirty="0"/>
              <a:t> ?</a:t>
            </a:r>
          </a:p>
        </p:txBody>
      </p:sp>
      <p:sp>
        <p:nvSpPr>
          <p:cNvPr id="3" name="Tijdelijke aanduiding voor inhoud 2"/>
          <p:cNvSpPr>
            <a:spLocks noGrp="1"/>
          </p:cNvSpPr>
          <p:nvPr>
            <p:ph idx="1"/>
          </p:nvPr>
        </p:nvSpPr>
        <p:spPr/>
        <p:txBody>
          <a:bodyPr/>
          <a:lstStyle/>
          <a:p>
            <a:r>
              <a:rPr lang="en-GB" dirty="0" err="1"/>
              <a:t>Voorgaande</a:t>
            </a:r>
            <a:r>
              <a:rPr lang="en-GB" dirty="0"/>
              <a:t> </a:t>
            </a:r>
            <a:r>
              <a:rPr lang="en-GB" dirty="0" err="1"/>
              <a:t>projecten</a:t>
            </a:r>
            <a:r>
              <a:rPr lang="en-GB" dirty="0"/>
              <a:t> </a:t>
            </a:r>
            <a:r>
              <a:rPr lang="en-GB" dirty="0" err="1"/>
              <a:t>zonder</a:t>
            </a:r>
            <a:r>
              <a:rPr lang="en-GB" dirty="0"/>
              <a:t> </a:t>
            </a:r>
            <a:r>
              <a:rPr lang="en-GB" dirty="0" err="1"/>
              <a:t>controle</a:t>
            </a:r>
            <a:r>
              <a:rPr lang="en-GB" dirty="0"/>
              <a:t> over </a:t>
            </a:r>
            <a:r>
              <a:rPr lang="en-GB" dirty="0" err="1"/>
              <a:t>codekwaliteit</a:t>
            </a:r>
            <a:endParaRPr lang="en-GB" dirty="0"/>
          </a:p>
          <a:p>
            <a:r>
              <a:rPr lang="en-GB" dirty="0"/>
              <a:t>Meer </a:t>
            </a:r>
            <a:r>
              <a:rPr lang="en-GB" dirty="0" err="1"/>
              <a:t>kennis</a:t>
            </a:r>
            <a:r>
              <a:rPr lang="en-GB" dirty="0"/>
              <a:t> op het </a:t>
            </a:r>
            <a:r>
              <a:rPr lang="en-GB" dirty="0" err="1"/>
              <a:t>gebied</a:t>
            </a:r>
            <a:r>
              <a:rPr lang="en-GB" dirty="0"/>
              <a:t> van </a:t>
            </a:r>
            <a:r>
              <a:rPr lang="en-GB" dirty="0" err="1"/>
              <a:t>ontwikkelstraat</a:t>
            </a:r>
            <a:r>
              <a:rPr lang="en-GB" dirty="0"/>
              <a:t> </a:t>
            </a:r>
            <a:r>
              <a:rPr lang="en-GB" dirty="0" err="1"/>
              <a:t>en</a:t>
            </a:r>
            <a:r>
              <a:rPr lang="en-GB" dirty="0"/>
              <a:t> </a:t>
            </a:r>
            <a:r>
              <a:rPr lang="en-GB" dirty="0" err="1"/>
              <a:t>codekwaliteit</a:t>
            </a:r>
            <a:endParaRPr lang="en-GB" dirty="0"/>
          </a:p>
          <a:p>
            <a:r>
              <a:rPr lang="nl-NL" dirty="0"/>
              <a:t>De resultaten van dit onderzoek kunnen worden gebruikt door andere studenten of programmeurs die nog geen ervaring of kennis hebben van ontwikkelstraten in combinatie met codekwaliteit</a:t>
            </a:r>
            <a:endParaRPr lang="en-GB" dirty="0"/>
          </a:p>
          <a:p>
            <a:endParaRPr lang="en-GB" dirty="0"/>
          </a:p>
        </p:txBody>
      </p:sp>
    </p:spTree>
    <p:extLst>
      <p:ext uri="{BB962C8B-B14F-4D97-AF65-F5344CB8AC3E}">
        <p14:creationId xmlns:p14="http://schemas.microsoft.com/office/powerpoint/2010/main" val="3474731239"/>
      </p:ext>
    </p:extLst>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Onderzoeksvraag</a:t>
            </a:r>
            <a:endParaRPr lang="en-GB" dirty="0"/>
          </a:p>
        </p:txBody>
      </p:sp>
      <p:sp>
        <p:nvSpPr>
          <p:cNvPr id="3" name="Tijdelijke aanduiding voor inhoud 2"/>
          <p:cNvSpPr>
            <a:spLocks noGrp="1"/>
          </p:cNvSpPr>
          <p:nvPr>
            <p:ph idx="1"/>
          </p:nvPr>
        </p:nvSpPr>
        <p:spPr/>
        <p:txBody>
          <a:bodyPr/>
          <a:lstStyle/>
          <a:p>
            <a:r>
              <a:rPr lang="nl-NL" dirty="0"/>
              <a:t>“Hoe kunnen we in een softwareproject met behulp van een ontwikkelstraat een hogere codekwaliteit realiseren ten op zichten van een softwareproject zonder ontwikkelstraat?”</a:t>
            </a:r>
          </a:p>
          <a:p>
            <a:endParaRPr lang="nl-NL" dirty="0"/>
          </a:p>
          <a:p>
            <a:r>
              <a:rPr lang="nl-NL" dirty="0"/>
              <a:t>Hypothese:</a:t>
            </a:r>
            <a:br>
              <a:rPr lang="nl-NL" dirty="0"/>
            </a:br>
            <a:r>
              <a:rPr lang="nl-NL" dirty="0"/>
              <a:t>“Wij verwachten dat een ontwikkelstraat met onderdelen specifiek gekozen voor de toepassing ervoor zorgt dat de codekwaliteit hoger is, door alle hulpmiddelen die de ontwikkelstraat biedt, en door de werkwijze die gehanteerd wordt”</a:t>
            </a:r>
          </a:p>
          <a:p>
            <a:endParaRPr lang="en-GB" dirty="0"/>
          </a:p>
        </p:txBody>
      </p:sp>
    </p:spTree>
    <p:extLst>
      <p:ext uri="{BB962C8B-B14F-4D97-AF65-F5344CB8AC3E}">
        <p14:creationId xmlns:p14="http://schemas.microsoft.com/office/powerpoint/2010/main" val="2203299696"/>
      </p:ext>
    </p:extLst>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Deelvragen</a:t>
            </a:r>
            <a:endParaRPr lang="en-GB" dirty="0"/>
          </a:p>
        </p:txBody>
      </p:sp>
      <p:sp>
        <p:nvSpPr>
          <p:cNvPr id="3" name="Tijdelijke aanduiding voor inhoud 2"/>
          <p:cNvSpPr>
            <a:spLocks noGrp="1"/>
          </p:cNvSpPr>
          <p:nvPr>
            <p:ph idx="1"/>
          </p:nvPr>
        </p:nvSpPr>
        <p:spPr/>
        <p:txBody>
          <a:bodyPr/>
          <a:lstStyle/>
          <a:p>
            <a:r>
              <a:rPr lang="nl-NL" dirty="0"/>
              <a:t>Wat verstaat men onder codekwaliteit?</a:t>
            </a:r>
          </a:p>
          <a:p>
            <a:r>
              <a:rPr lang="nl-NL" dirty="0"/>
              <a:t>Hoe meet je codekwaliteit?</a:t>
            </a:r>
          </a:p>
          <a:p>
            <a:r>
              <a:rPr lang="nl-NL" dirty="0"/>
              <a:t>Uit welke onderdelen bestaat een ontwikkelstraat?</a:t>
            </a:r>
          </a:p>
          <a:p>
            <a:r>
              <a:rPr lang="nl-NL" dirty="0"/>
              <a:t>Hoe kan je een ontwikkelstraat inrichten?</a:t>
            </a:r>
          </a:p>
          <a:p>
            <a:r>
              <a:rPr lang="nl-NL" dirty="0"/>
              <a:t>Hoe kan je een ontwikkelstraat gebruiken om de codekwaliteit te verhogen?</a:t>
            </a:r>
          </a:p>
          <a:p>
            <a:endParaRPr lang="en-GB" dirty="0"/>
          </a:p>
        </p:txBody>
      </p:sp>
    </p:spTree>
    <p:extLst>
      <p:ext uri="{BB962C8B-B14F-4D97-AF65-F5344CB8AC3E}">
        <p14:creationId xmlns:p14="http://schemas.microsoft.com/office/powerpoint/2010/main" val="2215494824"/>
      </p:ext>
    </p:extLst>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Aanpak</a:t>
            </a:r>
            <a:endParaRPr lang="en-GB" dirty="0"/>
          </a:p>
        </p:txBody>
      </p:sp>
      <p:sp>
        <p:nvSpPr>
          <p:cNvPr id="3" name="Tijdelijke aanduiding voor inhoud 2"/>
          <p:cNvSpPr>
            <a:spLocks noGrp="1"/>
          </p:cNvSpPr>
          <p:nvPr>
            <p:ph idx="1"/>
          </p:nvPr>
        </p:nvSpPr>
        <p:spPr/>
        <p:txBody>
          <a:bodyPr/>
          <a:lstStyle/>
          <a:p>
            <a:r>
              <a:rPr lang="en-GB" dirty="0" err="1"/>
              <a:t>Literatuuronderzoek</a:t>
            </a:r>
            <a:endParaRPr lang="en-GB" dirty="0"/>
          </a:p>
          <a:p>
            <a:r>
              <a:rPr lang="en-GB" dirty="0"/>
              <a:t>Interview</a:t>
            </a:r>
          </a:p>
          <a:p>
            <a:r>
              <a:rPr lang="en-GB" dirty="0"/>
              <a:t>Experiment </a:t>
            </a:r>
          </a:p>
          <a:p>
            <a:pPr marL="0" indent="0">
              <a:buNone/>
            </a:pPr>
            <a:r>
              <a:rPr lang="en-GB" dirty="0"/>
              <a:t>	- Static Code Analysis</a:t>
            </a:r>
            <a:br>
              <a:rPr lang="en-GB" dirty="0"/>
            </a:br>
            <a:r>
              <a:rPr lang="en-GB" dirty="0"/>
              <a:t>	- Version Control</a:t>
            </a:r>
          </a:p>
          <a:p>
            <a:pPr marL="0" indent="0">
              <a:buNone/>
            </a:pPr>
            <a:endParaRPr lang="en-GB" dirty="0"/>
          </a:p>
        </p:txBody>
      </p:sp>
    </p:spTree>
    <p:extLst>
      <p:ext uri="{BB962C8B-B14F-4D97-AF65-F5344CB8AC3E}">
        <p14:creationId xmlns:p14="http://schemas.microsoft.com/office/powerpoint/2010/main" val="475156566"/>
      </p:ext>
    </p:extLst>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92925" y="624110"/>
            <a:ext cx="9147318" cy="1280890"/>
          </a:xfrm>
        </p:spPr>
        <p:txBody>
          <a:bodyPr/>
          <a:lstStyle/>
          <a:p>
            <a:r>
              <a:rPr lang="en-GB" dirty="0" err="1"/>
              <a:t>Lijst</a:t>
            </a:r>
            <a:r>
              <a:rPr lang="en-GB" dirty="0"/>
              <a:t> van tools die </a:t>
            </a:r>
            <a:r>
              <a:rPr lang="en-GB" dirty="0" err="1"/>
              <a:t>wij</a:t>
            </a:r>
            <a:r>
              <a:rPr lang="en-GB" dirty="0"/>
              <a:t> </a:t>
            </a:r>
            <a:r>
              <a:rPr lang="en-GB" dirty="0" err="1"/>
              <a:t>hebben</a:t>
            </a:r>
            <a:r>
              <a:rPr lang="en-GB" dirty="0"/>
              <a:t> </a:t>
            </a:r>
            <a:r>
              <a:rPr lang="en-GB" dirty="0" err="1"/>
              <a:t>onderzocht</a:t>
            </a:r>
            <a:endParaRPr lang="en-GB" dirty="0"/>
          </a:p>
        </p:txBody>
      </p:sp>
      <p:graphicFrame>
        <p:nvGraphicFramePr>
          <p:cNvPr id="6" name="Tijdelijke aanduiding voor inhoud 5"/>
          <p:cNvGraphicFramePr>
            <a:graphicFrameLocks noGrp="1"/>
          </p:cNvGraphicFramePr>
          <p:nvPr>
            <p:ph idx="1"/>
            <p:extLst>
              <p:ext uri="{D42A27DB-BD31-4B8C-83A1-F6EECF244321}">
                <p14:modId xmlns:p14="http://schemas.microsoft.com/office/powerpoint/2010/main" val="407303668"/>
              </p:ext>
            </p:extLst>
          </p:nvPr>
        </p:nvGraphicFramePr>
        <p:xfrm>
          <a:off x="2592926" y="1761387"/>
          <a:ext cx="8915400" cy="3866711"/>
        </p:xfrm>
        <a:graphic>
          <a:graphicData uri="http://schemas.openxmlformats.org/drawingml/2006/table">
            <a:tbl>
              <a:tblPr firstRow="1" bandRow="1">
                <a:tableStyleId>{D7AC3CCA-C797-4891-BE02-D94E43425B78}</a:tableStyleId>
              </a:tblPr>
              <a:tblGrid>
                <a:gridCol w="1650272">
                  <a:extLst>
                    <a:ext uri="{9D8B030D-6E8A-4147-A177-3AD203B41FA5}">
                      <a16:colId xmlns:a16="http://schemas.microsoft.com/office/drawing/2014/main" val="1870003976"/>
                    </a:ext>
                  </a:extLst>
                </a:gridCol>
                <a:gridCol w="1816282">
                  <a:extLst>
                    <a:ext uri="{9D8B030D-6E8A-4147-A177-3AD203B41FA5}">
                      <a16:colId xmlns:a16="http://schemas.microsoft.com/office/drawing/2014/main" val="1958753437"/>
                    </a:ext>
                  </a:extLst>
                </a:gridCol>
                <a:gridCol w="1816282">
                  <a:extLst>
                    <a:ext uri="{9D8B030D-6E8A-4147-A177-3AD203B41FA5}">
                      <a16:colId xmlns:a16="http://schemas.microsoft.com/office/drawing/2014/main" val="4202716817"/>
                    </a:ext>
                  </a:extLst>
                </a:gridCol>
                <a:gridCol w="1816282">
                  <a:extLst>
                    <a:ext uri="{9D8B030D-6E8A-4147-A177-3AD203B41FA5}">
                      <a16:colId xmlns:a16="http://schemas.microsoft.com/office/drawing/2014/main" val="2492724636"/>
                    </a:ext>
                  </a:extLst>
                </a:gridCol>
                <a:gridCol w="1816282">
                  <a:extLst>
                    <a:ext uri="{9D8B030D-6E8A-4147-A177-3AD203B41FA5}">
                      <a16:colId xmlns:a16="http://schemas.microsoft.com/office/drawing/2014/main" val="3042232754"/>
                    </a:ext>
                  </a:extLst>
                </a:gridCol>
              </a:tblGrid>
              <a:tr h="264749">
                <a:tc>
                  <a:txBody>
                    <a:bodyPr/>
                    <a:lstStyle/>
                    <a:p>
                      <a:pPr>
                        <a:lnSpc>
                          <a:spcPct val="107000"/>
                        </a:lnSpc>
                        <a:spcAft>
                          <a:spcPts val="0"/>
                        </a:spcAft>
                      </a:pPr>
                      <a:r>
                        <a:rPr lang="nl-NL" sz="1600" b="0" dirty="0">
                          <a:effectLst/>
                          <a:latin typeface="Calibri" panose="020F0502020204030204" pitchFamily="34" charset="0"/>
                          <a:ea typeface="Calibri" panose="020F0502020204030204" pitchFamily="34" charset="0"/>
                          <a:cs typeface="Times New Roman" panose="02020603050405020304" pitchFamily="18" charset="0"/>
                        </a:rPr>
                        <a:t>Jenkins/ Hudson</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b="0" dirty="0" err="1">
                          <a:effectLst/>
                          <a:latin typeface="Calibri" panose="020F0502020204030204" pitchFamily="34" charset="0"/>
                          <a:ea typeface="Calibri" panose="020F0502020204030204" pitchFamily="34" charset="0"/>
                          <a:cs typeface="Times New Roman" panose="02020603050405020304" pitchFamily="18" charset="0"/>
                        </a:rPr>
                        <a:t>csUnit</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b="0" dirty="0" err="1">
                          <a:effectLst/>
                          <a:latin typeface="Calibri" panose="020F0502020204030204" pitchFamily="34" charset="0"/>
                          <a:ea typeface="Calibri" panose="020F0502020204030204" pitchFamily="34" charset="0"/>
                          <a:cs typeface="Times New Roman" panose="02020603050405020304" pitchFamily="18" charset="0"/>
                        </a:rPr>
                        <a:t>QUnit</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b="0" dirty="0" err="1">
                          <a:effectLst/>
                          <a:latin typeface="Calibri" panose="020F0502020204030204" pitchFamily="34" charset="0"/>
                          <a:ea typeface="Calibri" panose="020F0502020204030204" pitchFamily="34" charset="0"/>
                          <a:cs typeface="Times New Roman" panose="02020603050405020304" pitchFamily="18" charset="0"/>
                        </a:rPr>
                        <a:t>eggPlant</a:t>
                      </a:r>
                      <a:r>
                        <a:rPr lang="nl-NL" sz="1600" b="0" dirty="0">
                          <a:effectLst/>
                          <a:latin typeface="Calibri" panose="020F0502020204030204" pitchFamily="34" charset="0"/>
                          <a:ea typeface="Calibri" panose="020F0502020204030204" pitchFamily="34" charset="0"/>
                          <a:cs typeface="Times New Roman" panose="02020603050405020304" pitchFamily="18" charset="0"/>
                        </a:rPr>
                        <a:t> </a:t>
                      </a:r>
                      <a:r>
                        <a:rPr lang="nl-NL" sz="1600" b="0" dirty="0" err="1">
                          <a:effectLst/>
                          <a:latin typeface="Calibri" panose="020F0502020204030204" pitchFamily="34" charset="0"/>
                          <a:ea typeface="Calibri" panose="020F0502020204030204" pitchFamily="34" charset="0"/>
                          <a:cs typeface="Times New Roman" panose="02020603050405020304" pitchFamily="18" charset="0"/>
                        </a:rPr>
                        <a:t>Functional</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600" b="0" dirty="0" err="1">
                          <a:effectLst/>
                          <a:latin typeface="Calibri" panose="020F0502020204030204" pitchFamily="34" charset="0"/>
                          <a:ea typeface="Calibri" panose="020F0502020204030204" pitchFamily="34" charset="0"/>
                          <a:cs typeface="Times New Roman" panose="02020603050405020304" pitchFamily="18" charset="0"/>
                        </a:rPr>
                        <a:t>Webstorm</a:t>
                      </a:r>
                      <a:endParaRPr lang="en-GB"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7662678"/>
                  </a:ext>
                </a:extLst>
              </a:tr>
              <a:tr h="387497">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Travis</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Visual Studio Test Professional</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Mocha</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TestComplete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600" dirty="0" err="1">
                          <a:effectLst/>
                          <a:latin typeface="Calibri" panose="020F0502020204030204" pitchFamily="34" charset="0"/>
                          <a:ea typeface="Calibri" panose="020F0502020204030204" pitchFamily="34" charset="0"/>
                          <a:cs typeface="Times New Roman" panose="02020603050405020304" pitchFamily="18" charset="0"/>
                        </a:rPr>
                        <a:t>JSLint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0772347"/>
                  </a:ext>
                </a:extLst>
              </a:tr>
              <a:tr h="367128">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Bamboo</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WatiN</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Jasmine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TestStudio</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Google Closure Linter</a:t>
                      </a:r>
                    </a:p>
                  </a:txBody>
                  <a:tcPr marL="68580" marR="68580" marT="0" marB="0"/>
                </a:tc>
                <a:extLst>
                  <a:ext uri="{0D108BD9-81ED-4DB2-BD59-A6C34878D82A}">
                    <a16:rowId xmlns:a16="http://schemas.microsoft.com/office/drawing/2014/main" val="2054284237"/>
                  </a:ext>
                </a:extLst>
              </a:tr>
              <a:tr h="367128">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CruiseControl</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xUnit.net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a:effectLst/>
                          <a:latin typeface="Calibri" panose="020F0502020204030204" pitchFamily="34" charset="0"/>
                          <a:ea typeface="Calibri" panose="020F0502020204030204" pitchFamily="34" charset="0"/>
                          <a:cs typeface="Times New Roman" panose="02020603050405020304" pitchFamily="18" charset="0"/>
                        </a:rPr>
                        <a:t>Selenium</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Sahi</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4380718"/>
                  </a:ext>
                </a:extLst>
              </a:tr>
              <a:tr h="367128">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CruiseControl.net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NUnit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a:effectLst/>
                          <a:latin typeface="Calibri" panose="020F0502020204030204" pitchFamily="34" charset="0"/>
                          <a:ea typeface="Calibri" panose="020F0502020204030204" pitchFamily="34" charset="0"/>
                          <a:cs typeface="Times New Roman" panose="02020603050405020304" pitchFamily="18" charset="0"/>
                        </a:rPr>
                        <a:t>Git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ProTractor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5071675"/>
                  </a:ext>
                </a:extLst>
              </a:tr>
              <a:tr h="367128">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TeamCity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DotCover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TFS</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a:effectLst/>
                          <a:latin typeface="Calibri" panose="020F0502020204030204" pitchFamily="34" charset="0"/>
                          <a:ea typeface="Calibri" panose="020F0502020204030204" pitchFamily="34" charset="0"/>
                          <a:cs typeface="Times New Roman" panose="02020603050405020304" pitchFamily="18" charset="0"/>
                        </a:rPr>
                        <a:t>Gerrit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2064543"/>
                  </a:ext>
                </a:extLst>
              </a:tr>
              <a:tr h="367128">
                <a:tc>
                  <a:txBody>
                    <a:bodyPr/>
                    <a:lstStyle/>
                    <a:p>
                      <a:pPr>
                        <a:lnSpc>
                          <a:spcPct val="107000"/>
                        </a:lnSpc>
                        <a:spcAft>
                          <a:spcPts val="0"/>
                        </a:spcAft>
                      </a:pPr>
                      <a:r>
                        <a:rPr lang="nl-NL" sz="1600" dirty="0">
                          <a:effectLst/>
                          <a:latin typeface="Calibri" panose="020F0502020204030204" pitchFamily="34" charset="0"/>
                          <a:ea typeface="Calibri" panose="020F0502020204030204" pitchFamily="34" charset="0"/>
                          <a:cs typeface="Times New Roman" panose="02020603050405020304" pitchFamily="18" charset="0"/>
                        </a:rPr>
                        <a:t>GitHub</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Fxcop</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CVS</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Crucible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6791731"/>
                  </a:ext>
                </a:extLst>
              </a:tr>
              <a:tr h="367128">
                <a:tc>
                  <a:txBody>
                    <a:bodyPr/>
                    <a:lstStyle/>
                    <a:p>
                      <a:pPr>
                        <a:lnSpc>
                          <a:spcPct val="107000"/>
                        </a:lnSpc>
                        <a:spcAft>
                          <a:spcPts val="0"/>
                        </a:spcAft>
                      </a:pPr>
                      <a:r>
                        <a:rPr lang="nl-NL" sz="1600">
                          <a:effectLst/>
                          <a:latin typeface="Calibri" panose="020F0502020204030204" pitchFamily="34" charset="0"/>
                          <a:ea typeface="Calibri" panose="020F0502020204030204" pitchFamily="34" charset="0"/>
                          <a:cs typeface="Times New Roman" panose="02020603050405020304" pitchFamily="18" charset="0"/>
                        </a:rPr>
                        <a:t>Review Assistant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JSLint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Grunt</a:t>
                      </a:r>
                    </a:p>
                  </a:txBody>
                  <a:tcPr marL="68580" marR="68580" marT="0" marB="0"/>
                </a:tc>
                <a:tc>
                  <a:txBody>
                    <a:bodyPr/>
                    <a:lstStyle/>
                    <a:p>
                      <a:pPr>
                        <a:lnSpc>
                          <a:spcPct val="107000"/>
                        </a:lnSpc>
                        <a:spcAft>
                          <a:spcPts val="0"/>
                        </a:spcAft>
                      </a:pPr>
                      <a:r>
                        <a:rPr lang="en-GB" sz="1600" dirty="0" err="1">
                          <a:effectLst/>
                          <a:latin typeface="Calibri" panose="020F0502020204030204" pitchFamily="34" charset="0"/>
                          <a:ea typeface="Calibri" panose="020F0502020204030204" pitchFamily="34" charset="0"/>
                          <a:cs typeface="Times New Roman" panose="02020603050405020304" pitchFamily="18" charset="0"/>
                        </a:rPr>
                        <a:t>MonoDevelop</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247836"/>
                  </a:ext>
                </a:extLst>
              </a:tr>
              <a:tr h="367128">
                <a:tc>
                  <a:txBody>
                    <a:bodyPr/>
                    <a:lstStyle/>
                    <a:p>
                      <a:pPr>
                        <a:lnSpc>
                          <a:spcPct val="107000"/>
                        </a:lnSpc>
                        <a:spcAft>
                          <a:spcPts val="0"/>
                        </a:spcAft>
                      </a:pPr>
                      <a:r>
                        <a:rPr lang="nl-NL" sz="1600" dirty="0">
                          <a:effectLst/>
                          <a:latin typeface="Calibri" panose="020F0502020204030204" pitchFamily="34" charset="0"/>
                          <a:ea typeface="Calibri" panose="020F0502020204030204" pitchFamily="34" charset="0"/>
                          <a:cs typeface="Times New Roman" panose="02020603050405020304" pitchFamily="18" charset="0"/>
                        </a:rPr>
                        <a:t> Gulp</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NAnt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Mercurial</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GitLab</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5261541"/>
                  </a:ext>
                </a:extLst>
              </a:tr>
              <a:tr h="367128">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SonarQube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l-NL" sz="1600" dirty="0" err="1">
                          <a:effectLst/>
                          <a:latin typeface="Calibri" panose="020F0502020204030204" pitchFamily="34" charset="0"/>
                          <a:ea typeface="Calibri" panose="020F0502020204030204" pitchFamily="34" charset="0"/>
                          <a:cs typeface="Times New Roman" panose="02020603050405020304" pitchFamily="18" charset="0"/>
                        </a:rPr>
                        <a:t>MSBuild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600" dirty="0" err="1">
                          <a:effectLst/>
                          <a:latin typeface="Calibri" panose="020F0502020204030204" pitchFamily="34" charset="0"/>
                          <a:ea typeface="Calibri" panose="020F0502020204030204" pitchFamily="34" charset="0"/>
                          <a:cs typeface="Times New Roman" panose="02020603050405020304" pitchFamily="18" charset="0"/>
                        </a:rPr>
                        <a:t>SharpDevelop</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Visual Studio </a:t>
                      </a:r>
                    </a:p>
                  </a:txBody>
                  <a:tcPr marL="68580" marR="68580" marT="0" marB="0"/>
                </a:tc>
                <a:tc>
                  <a:txBody>
                    <a:bodyPr/>
                    <a:lstStyle/>
                    <a:p>
                      <a:pPr>
                        <a:lnSpc>
                          <a:spcPct val="107000"/>
                        </a:lnSpc>
                        <a:spcAft>
                          <a:spcPts val="0"/>
                        </a:spcAft>
                      </a:pP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2138085"/>
                  </a:ext>
                </a:extLst>
              </a:tr>
            </a:tbl>
          </a:graphicData>
        </a:graphic>
      </p:graphicFrame>
    </p:spTree>
    <p:extLst>
      <p:ext uri="{BB962C8B-B14F-4D97-AF65-F5344CB8AC3E}">
        <p14:creationId xmlns:p14="http://schemas.microsoft.com/office/powerpoint/2010/main" val="1239941393"/>
      </p:ext>
    </p:extLst>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Resultaten</a:t>
            </a:r>
            <a:r>
              <a:rPr lang="en-GB" dirty="0"/>
              <a:t>: Wat is </a:t>
            </a:r>
            <a:r>
              <a:rPr lang="en-GB" dirty="0" err="1"/>
              <a:t>codekwaliteit</a:t>
            </a:r>
            <a:r>
              <a:rPr lang="en-GB" dirty="0"/>
              <a:t>?</a:t>
            </a:r>
            <a:br>
              <a:rPr lang="en-GB" dirty="0"/>
            </a:br>
            <a:endParaRPr lang="en-GB" dirty="0"/>
          </a:p>
        </p:txBody>
      </p:sp>
      <p:sp>
        <p:nvSpPr>
          <p:cNvPr id="3" name="Tijdelijke aanduiding voor inhoud 2"/>
          <p:cNvSpPr>
            <a:spLocks noGrp="1"/>
          </p:cNvSpPr>
          <p:nvPr>
            <p:ph idx="1"/>
          </p:nvPr>
        </p:nvSpPr>
        <p:spPr/>
        <p:txBody>
          <a:bodyPr/>
          <a:lstStyle/>
          <a:p>
            <a:r>
              <a:rPr lang="en-GB" dirty="0" err="1"/>
              <a:t>Kwaliteit</a:t>
            </a:r>
            <a:r>
              <a:rPr lang="en-GB" dirty="0"/>
              <a:t> </a:t>
            </a:r>
            <a:r>
              <a:rPr lang="en-GB" dirty="0" err="1"/>
              <a:t>eigenschappen</a:t>
            </a:r>
            <a:r>
              <a:rPr lang="en-GB" dirty="0"/>
              <a:t>:</a:t>
            </a:r>
            <a:br>
              <a:rPr lang="en-GB" dirty="0"/>
            </a:br>
            <a:r>
              <a:rPr lang="en-GB" dirty="0"/>
              <a:t>	</a:t>
            </a:r>
            <a:r>
              <a:rPr lang="en-GB" dirty="0" err="1"/>
              <a:t>Functioneel</a:t>
            </a:r>
            <a:br>
              <a:rPr lang="en-GB" dirty="0"/>
            </a:br>
            <a:r>
              <a:rPr lang="en-GB" dirty="0"/>
              <a:t>  Efficient</a:t>
            </a:r>
            <a:br>
              <a:rPr lang="en-GB" dirty="0"/>
            </a:br>
            <a:r>
              <a:rPr lang="en-GB" dirty="0"/>
              <a:t>	</a:t>
            </a:r>
            <a:r>
              <a:rPr lang="en-GB" dirty="0" err="1"/>
              <a:t>Onderhoudbaar</a:t>
            </a:r>
            <a:br>
              <a:rPr lang="en-GB" dirty="0"/>
            </a:br>
            <a:r>
              <a:rPr lang="en-GB" dirty="0"/>
              <a:t>  </a:t>
            </a:r>
            <a:r>
              <a:rPr lang="en-GB" dirty="0" err="1"/>
              <a:t>Overdraagbaar</a:t>
            </a:r>
            <a:endParaRPr lang="en-GB" dirty="0"/>
          </a:p>
          <a:p>
            <a:r>
              <a:rPr lang="en-GB" dirty="0" err="1"/>
              <a:t>Leesbaarheid</a:t>
            </a:r>
            <a:endParaRPr lang="en-GB" dirty="0"/>
          </a:p>
          <a:p>
            <a:r>
              <a:rPr lang="en-GB" dirty="0" err="1"/>
              <a:t>Nieuwe</a:t>
            </a:r>
            <a:r>
              <a:rPr lang="en-GB" dirty="0"/>
              <a:t> </a:t>
            </a:r>
            <a:r>
              <a:rPr lang="en-GB" dirty="0" err="1"/>
              <a:t>programmeurs</a:t>
            </a:r>
            <a:r>
              <a:rPr lang="en-GB" dirty="0"/>
              <a:t> </a:t>
            </a:r>
            <a:r>
              <a:rPr lang="en-GB" dirty="0" err="1"/>
              <a:t>moeten</a:t>
            </a:r>
            <a:r>
              <a:rPr lang="en-GB" dirty="0"/>
              <a:t> </a:t>
            </a:r>
            <a:r>
              <a:rPr lang="en-GB" dirty="0" err="1"/>
              <a:t>er</a:t>
            </a:r>
            <a:r>
              <a:rPr lang="en-GB" dirty="0"/>
              <a:t> direct </a:t>
            </a:r>
            <a:r>
              <a:rPr lang="en-GB" dirty="0" err="1"/>
              <a:t>mee</a:t>
            </a:r>
            <a:r>
              <a:rPr lang="en-GB" dirty="0"/>
              <a:t> </a:t>
            </a:r>
            <a:r>
              <a:rPr lang="en-GB" dirty="0" err="1"/>
              <a:t>uit</a:t>
            </a:r>
            <a:r>
              <a:rPr lang="en-GB" dirty="0"/>
              <a:t> de </a:t>
            </a:r>
            <a:r>
              <a:rPr lang="en-GB" dirty="0" err="1"/>
              <a:t>voeten</a:t>
            </a:r>
            <a:r>
              <a:rPr lang="en-GB" dirty="0"/>
              <a:t> </a:t>
            </a:r>
            <a:r>
              <a:rPr lang="en-GB" dirty="0" err="1"/>
              <a:t>kunnen</a:t>
            </a:r>
            <a:endParaRPr lang="en-GB" dirty="0"/>
          </a:p>
          <a:p>
            <a:r>
              <a:rPr lang="en-GB" dirty="0" err="1"/>
              <a:t>Logisch</a:t>
            </a:r>
            <a:endParaRPr lang="en-GB" dirty="0"/>
          </a:p>
          <a:p>
            <a:r>
              <a:rPr lang="en-GB" dirty="0" err="1"/>
              <a:t>Principes</a:t>
            </a:r>
            <a:r>
              <a:rPr lang="en-GB" dirty="0"/>
              <a:t> (SOLID)</a:t>
            </a:r>
          </a:p>
        </p:txBody>
      </p:sp>
    </p:spTree>
    <p:extLst>
      <p:ext uri="{BB962C8B-B14F-4D97-AF65-F5344CB8AC3E}">
        <p14:creationId xmlns:p14="http://schemas.microsoft.com/office/powerpoint/2010/main" val="115941046"/>
      </p:ext>
    </p:extLst>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Resultaten</a:t>
            </a:r>
            <a:r>
              <a:rPr lang="en-GB" dirty="0"/>
              <a:t>: </a:t>
            </a:r>
            <a:r>
              <a:rPr lang="nl-NL" dirty="0"/>
              <a:t>Hoe meet je code kwaliteit?</a:t>
            </a:r>
            <a:endParaRPr lang="en-GB" dirty="0"/>
          </a:p>
        </p:txBody>
      </p:sp>
      <p:sp>
        <p:nvSpPr>
          <p:cNvPr id="3" name="Tijdelijke aanduiding voor inhoud 2"/>
          <p:cNvSpPr>
            <a:spLocks noGrp="1"/>
          </p:cNvSpPr>
          <p:nvPr>
            <p:ph idx="1"/>
          </p:nvPr>
        </p:nvSpPr>
        <p:spPr/>
        <p:txBody>
          <a:bodyPr/>
          <a:lstStyle/>
          <a:p>
            <a:r>
              <a:rPr lang="en-GB" dirty="0" err="1"/>
              <a:t>Effectiviteit</a:t>
            </a:r>
            <a:endParaRPr lang="en-GB" dirty="0"/>
          </a:p>
          <a:p>
            <a:r>
              <a:rPr lang="en-GB" dirty="0"/>
              <a:t>Metrics</a:t>
            </a:r>
          </a:p>
          <a:p>
            <a:pPr lvl="1"/>
            <a:r>
              <a:rPr lang="en-GB" dirty="0" err="1"/>
              <a:t>Complexiteit</a:t>
            </a:r>
            <a:endParaRPr lang="en-GB" dirty="0"/>
          </a:p>
          <a:p>
            <a:pPr lvl="1"/>
            <a:r>
              <a:rPr lang="en-GB" dirty="0"/>
              <a:t>Size</a:t>
            </a:r>
          </a:p>
          <a:p>
            <a:pPr lvl="1"/>
            <a:r>
              <a:rPr lang="en-GB" dirty="0"/>
              <a:t>Coupling</a:t>
            </a:r>
          </a:p>
          <a:p>
            <a:pPr lvl="1"/>
            <a:r>
              <a:rPr lang="en-GB"/>
              <a:t>Depth</a:t>
            </a:r>
            <a:endParaRPr lang="en-GB" dirty="0"/>
          </a:p>
          <a:p>
            <a:r>
              <a:rPr lang="en-GB" dirty="0"/>
              <a:t>Tooling</a:t>
            </a:r>
          </a:p>
          <a:p>
            <a:pPr lvl="1"/>
            <a:endParaRPr lang="en-GB" dirty="0"/>
          </a:p>
          <a:p>
            <a:pPr marL="0" indent="0">
              <a:buNone/>
            </a:pPr>
            <a:endParaRPr lang="en-GB" dirty="0"/>
          </a:p>
        </p:txBody>
      </p:sp>
    </p:spTree>
    <p:extLst>
      <p:ext uri="{BB962C8B-B14F-4D97-AF65-F5344CB8AC3E}">
        <p14:creationId xmlns:p14="http://schemas.microsoft.com/office/powerpoint/2010/main" val="1437737584"/>
      </p:ext>
    </p:extLst>
  </p:cSld>
  <p:clrMapOvr>
    <a:masterClrMapping/>
  </p:clrMapOvr>
  <p:transition>
    <p:cover/>
  </p:transition>
</p:sld>
</file>

<file path=ppt/theme/theme1.xml><?xml version="1.0" encoding="utf-8"?>
<a:theme xmlns:a="http://schemas.openxmlformats.org/drawingml/2006/main" name="Sliert">
  <a:themeElements>
    <a:clrScheme name="Sliert">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Slier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ert">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TotalTime>
  <Words>486</Words>
  <Application>Microsoft Office PowerPoint</Application>
  <PresentationFormat>Breedbeeld</PresentationFormat>
  <Paragraphs>136</Paragraphs>
  <Slides>17</Slides>
  <Notes>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17</vt:i4>
      </vt:variant>
    </vt:vector>
  </HeadingPairs>
  <TitlesOfParts>
    <vt:vector size="23" baseType="lpstr">
      <vt:lpstr>Arial</vt:lpstr>
      <vt:lpstr>Calibri</vt:lpstr>
      <vt:lpstr>Century Gothic</vt:lpstr>
      <vt:lpstr>Times New Roman</vt:lpstr>
      <vt:lpstr>Wingdings 3</vt:lpstr>
      <vt:lpstr>Sliert</vt:lpstr>
      <vt:lpstr>Onderzoek Ontwikkelstraat &amp; Codekwaliteit</vt:lpstr>
      <vt:lpstr>Inhoud</vt:lpstr>
      <vt:lpstr>Waarom ? Voor wie ?</vt:lpstr>
      <vt:lpstr>Onderzoeksvraag</vt:lpstr>
      <vt:lpstr>Deelvragen</vt:lpstr>
      <vt:lpstr>Aanpak</vt:lpstr>
      <vt:lpstr>Lijst van tools die wij hebben onderzocht</vt:lpstr>
      <vt:lpstr>Resultaten: Wat is codekwaliteit? </vt:lpstr>
      <vt:lpstr>Resultaten: Hoe meet je code kwaliteit?</vt:lpstr>
      <vt:lpstr>Resultaten: Wat is een ontwikkelstraat?</vt:lpstr>
      <vt:lpstr>Resultaten: Uit welke onderdelen bestaat een ontwikkelstraat?</vt:lpstr>
      <vt:lpstr>Resultaten: Hoe kan je een ontwikkelstraat inrichten?</vt:lpstr>
      <vt:lpstr>Resultaten: Hoe kan je een ontwikkelstraat gebruiken om de codekwaliteit te verhogen? </vt:lpstr>
      <vt:lpstr>Conclusie</vt:lpstr>
      <vt:lpstr>Aanbeveling</vt:lpstr>
      <vt:lpstr>Suggesties voor verder onderzoek</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Onderzoek Ontwikkelstraat &amp; Codekwaliteit</dc:title>
  <dc:creator>Anton Steenvoorden</dc:creator>
  <cp:lastModifiedBy>Anton Steenvoorden</cp:lastModifiedBy>
  <cp:revision>33</cp:revision>
  <dcterms:created xsi:type="dcterms:W3CDTF">2016-10-26T10:58:02Z</dcterms:created>
  <dcterms:modified xsi:type="dcterms:W3CDTF">2016-10-27T10:17:18Z</dcterms:modified>
</cp:coreProperties>
</file>