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58" r:id="rId5"/>
    <p:sldId id="277" r:id="rId6"/>
    <p:sldId id="280" r:id="rId7"/>
    <p:sldId id="281" r:id="rId8"/>
    <p:sldId id="260" r:id="rId9"/>
    <p:sldId id="261" r:id="rId10"/>
    <p:sldId id="262" r:id="rId11"/>
    <p:sldId id="279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DAFE6CE-E743-49EB-9815-609079B8C787}">
          <p14:sldIdLst>
            <p14:sldId id="256"/>
            <p14:sldId id="259"/>
            <p14:sldId id="257"/>
            <p14:sldId id="258"/>
            <p14:sldId id="277"/>
            <p14:sldId id="280"/>
            <p14:sldId id="281"/>
            <p14:sldId id="260"/>
            <p14:sldId id="261"/>
            <p14:sldId id="262"/>
            <p14:sldId id="279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FF13"/>
    <a:srgbClr val="FF4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132E3-C17F-44A2-A0F0-78A3E30195FB}" type="datetimeFigureOut">
              <a:rPr lang="fr-BE" smtClean="0"/>
              <a:t>14-09-16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84C3B-9416-4735-A8CC-683594C3E23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636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4C3B-9416-4735-A8CC-683594C3E23A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153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4C3B-9416-4735-A8CC-683594C3E23A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131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4C3B-9416-4735-A8CC-683594C3E23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35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4C3B-9416-4735-A8CC-683594C3E23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631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4C3B-9416-4735-A8CC-683594C3E23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128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4C3B-9416-4735-A8CC-683594C3E23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334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84C3B-9416-4735-A8CC-683594C3E23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65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F715-4101-4275-BCD0-AF0CB5889A2A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B876-ADE2-45C5-A8ED-71A131DE754B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C605-E965-414B-A657-5D23BF6B098C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491F-6833-4DB2-93F2-3E57B25C1BAD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27C4-F7E8-48AD-A6A3-FE1592538F97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8973-ADE8-4FE0-850A-79E2FF26E457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7E3E-4DFA-48BB-9671-6F5224E33174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B651-F0BC-4301-82AF-1380622F8EBF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191B-254D-4E5A-8291-797EBF514257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CF09-51A9-435F-99B4-2703A9DE347F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9290-230C-4672-B68F-59E71CE1C4D2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131F-123D-4910-BDF8-D74EC22A1E20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AFAB-9259-4711-9FE8-BAB5FE75D708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2EDF-5C3B-41F0-9599-FA7B73E723C3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9AF-4FE3-4B00-911B-C1AE48C2D777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189D-4D41-42FB-A520-9A4AFF25DBF8}" type="datetime1">
              <a:rPr lang="en-US" smtClean="0"/>
              <a:t>9/14/2016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42FB-06C0-4767-B411-A17179B34512}" type="datetime1">
              <a:rPr lang="en-US" smtClean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9315" y="1576761"/>
            <a:ext cx="7954567" cy="2754607"/>
          </a:xfrm>
        </p:spPr>
        <p:txBody>
          <a:bodyPr/>
          <a:lstStyle/>
          <a:p>
            <a:pPr algn="ctr"/>
            <a:r>
              <a:rPr lang="fr-BE" sz="6000" dirty="0" smtClean="0"/>
              <a:t/>
            </a:r>
            <a:br>
              <a:rPr lang="fr-BE" sz="6000" dirty="0" smtClean="0"/>
            </a:br>
            <a:r>
              <a:rPr lang="fr-BE" sz="6000" dirty="0"/>
              <a:t/>
            </a:r>
            <a:br>
              <a:rPr lang="fr-BE" sz="6000" dirty="0"/>
            </a:br>
            <a:r>
              <a:rPr lang="fr-BE" sz="6000" dirty="0" smtClean="0"/>
              <a:t/>
            </a:r>
            <a:br>
              <a:rPr lang="fr-BE" sz="6000" dirty="0" smtClean="0"/>
            </a:br>
            <a:r>
              <a:rPr lang="fr-BE" sz="6000" dirty="0"/>
              <a:t/>
            </a:r>
            <a:br>
              <a:rPr lang="fr-BE" sz="6000" dirty="0"/>
            </a:br>
            <a:r>
              <a:rPr lang="fr-BE" sz="6000" dirty="0" smtClean="0"/>
              <a:t>BIR:</a:t>
            </a:r>
            <a:br>
              <a:rPr lang="fr-BE" sz="6000" dirty="0" smtClean="0"/>
            </a:br>
            <a:r>
              <a:rPr lang="fr-BE" sz="6000" dirty="0" smtClean="0"/>
              <a:t> Comment réduire l’inversement de rang avec PROMETHEE II ?</a:t>
            </a:r>
            <a:endParaRPr lang="fr-BE" sz="6000" dirty="0"/>
          </a:p>
        </p:txBody>
      </p:sp>
      <p:sp>
        <p:nvSpPr>
          <p:cNvPr id="3" name="ZoneTexte 2"/>
          <p:cNvSpPr txBox="1"/>
          <p:nvPr/>
        </p:nvSpPr>
        <p:spPr>
          <a:xfrm>
            <a:off x="1485053" y="4783755"/>
            <a:ext cx="788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 smtClean="0">
                <a:solidFill>
                  <a:schemeClr val="accent1">
                    <a:lumMod val="75000"/>
                  </a:schemeClr>
                </a:solidFill>
              </a:rPr>
              <a:t>Anh Vu </a:t>
            </a:r>
            <a:r>
              <a:rPr lang="fr-BE" sz="2400" dirty="0" err="1" smtClean="0">
                <a:solidFill>
                  <a:schemeClr val="accent1">
                    <a:lumMod val="75000"/>
                  </a:schemeClr>
                </a:solidFill>
              </a:rPr>
              <a:t>Doan</a:t>
            </a:r>
            <a:r>
              <a:rPr lang="fr-BE" sz="2400" dirty="0" smtClean="0">
                <a:solidFill>
                  <a:schemeClr val="accent1">
                    <a:lumMod val="75000"/>
                  </a:schemeClr>
                </a:solidFill>
              </a:rPr>
              <a:t>, Yves De Smet, Laurent </a:t>
            </a:r>
            <a:r>
              <a:rPr lang="fr-BE" sz="2400" dirty="0" err="1" smtClean="0">
                <a:solidFill>
                  <a:schemeClr val="accent1">
                    <a:lumMod val="75000"/>
                  </a:schemeClr>
                </a:solidFill>
              </a:rPr>
              <a:t>Storrer</a:t>
            </a:r>
            <a:endParaRPr lang="fr-B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70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54515" y="644894"/>
                <a:ext cx="9230629" cy="5848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BE" sz="2000" u="sng" dirty="0" smtClean="0">
                    <a:sym typeface="Wingdings" panose="05000000000000000000" pitchFamily="2" charset="2"/>
                  </a:rPr>
                  <a:t>Démonstration</a:t>
                </a:r>
                <a:r>
                  <a:rPr lang="fr-BE" sz="2000" baseline="30000" dirty="0" smtClean="0">
                    <a:sym typeface="Wingdings" panose="05000000000000000000" pitchFamily="2" charset="2"/>
                  </a:rPr>
                  <a:t>5</a:t>
                </a:r>
                <a:r>
                  <a:rPr lang="fr-BE" sz="2000" dirty="0" smtClean="0">
                    <a:sym typeface="Wingdings" panose="05000000000000000000" pitchFamily="2" charset="2"/>
                  </a:rPr>
                  <a:t>:</a:t>
                </a:r>
                <a:r>
                  <a:rPr lang="fr-BE" sz="2000" u="sng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fr-BE" sz="2000" dirty="0" smtClean="0">
                    <a:sym typeface="Wingdings" panose="05000000000000000000" pitchFamily="2" charset="2"/>
                  </a:rPr>
                  <a:t>Considérons: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BE" sz="2000" b="0" dirty="0" smtClean="0">
                    <a:sym typeface="Wingdings" panose="05000000000000000000" pitchFamily="2" charset="2"/>
                  </a:rPr>
                  <a:t>: permutation d’indices associée au critère j;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fr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p>
                    </m:sSubSup>
                    <m:r>
                      <a:rPr lang="fr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 </m:t>
                    </m:r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p>
                    </m:sSubSup>
                    <m:r>
                      <a:rPr lang="fr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fr-BE" sz="2000" b="0" dirty="0" smtClean="0">
                    <a:sym typeface="Wingdings" panose="05000000000000000000" pitchFamily="2" charset="2"/>
                  </a:rPr>
                  <a:t> : ensemble de référence associé;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p>
                    </m:sSubSup>
                    <m:r>
                      <a:rPr lang="fr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∪{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fr-BE" sz="2000" b="0" dirty="0" smtClean="0">
                    <a:sym typeface="Wingdings" panose="05000000000000000000" pitchFamily="2" charset="2"/>
                  </a:rPr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b="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BE" sz="2000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fr-BE" sz="2000" b="0" dirty="0" smtClean="0">
                    <a:sym typeface="Wingdings" panose="05000000000000000000" pitchFamily="2" charset="2"/>
                  </a:rPr>
                  <a:t>On 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fr-BE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fr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sSup>
                          <m:s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fr-B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sup>
                            </m:sSup>
                          </m:e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B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BE" sz="2000" b="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fr-BE" sz="2000" dirty="0">
                    <a:sym typeface="Wingdings" panose="05000000000000000000" pitchFamily="2" charset="2"/>
                  </a:rPr>
                  <a:t>	</a:t>
                </a:r>
                <a:r>
                  <a:rPr lang="fr-BE" sz="2000" dirty="0" smtClean="0"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fr-BE" sz="20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BE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BE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fr-BE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fr-BE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sSup>
                          <m:sSupPr>
                            <m:ctrlP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fr-BE" sz="20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fr-BE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BE" sz="20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BE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sup>
                            </m:sSubSup>
                          </m:e>
                          <m:sup>
                            <m:r>
                              <a:rPr lang="fr-BE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</m:e>
                          <m:sub>
                            <m:r>
                              <a:rPr lang="fr-BE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fr-BE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BE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fr-BE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sSubSup>
                      <m:sSubSupPr>
                        <m:ctrlPr>
                          <a:rPr lang="fr-BE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fr-BE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fr-BE" sz="20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fr-BE" sz="20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BE" sz="20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BE" sz="20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sup>
                            </m:sSubSup>
                          </m:e>
                          <m:sup>
                            <m:r>
                              <a:rPr lang="fr-BE" sz="20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b>
                      <m:sup>
                        <m:r>
                          <a:rPr lang="fr-BE" sz="20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fr-BE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BE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anose="05000000000000000000" pitchFamily="2" charset="2"/>
                </a:endParaRPr>
              </a:p>
              <a:p>
                <a:r>
                  <a:rPr lang="fr-BE" sz="2000" dirty="0" smtClean="0">
                    <a:sym typeface="Wingdings" panose="05000000000000000000" pitchFamily="2" charset="2"/>
                  </a:rPr>
                  <a:t>Donc: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. </m:t>
                        </m:r>
                        <m:sSubSup>
                          <m:sSub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B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bSup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fr-B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. </m:t>
                        </m:r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𝜙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B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fr-B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B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B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fr-B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p>
                            </m:sSup>
                          </m:sub>
                          <m:sup>
                            <m: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p>
                          <m:s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fr-B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BE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fr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515" y="644894"/>
                <a:ext cx="9230629" cy="5848856"/>
              </a:xfrm>
              <a:blipFill rotWithShape="0">
                <a:blip r:embed="rId3"/>
                <a:stretch>
                  <a:fillRect l="-660" t="-73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5. NGUYEN DOAN, Anh Vu, Yves DE SMET. 2016. "On the use of reference profiles to compute alternative PROMETHEE II rankings: a preliminary study".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attente</a:t>
            </a:r>
            <a:r>
              <a:rPr lang="en-US" sz="1100" dirty="0" smtClean="0"/>
              <a:t> de publication.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92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4630" y="1201923"/>
            <a:ext cx="8596668" cy="3880773"/>
          </a:xfrm>
        </p:spPr>
        <p:txBody>
          <a:bodyPr/>
          <a:lstStyle/>
          <a:p>
            <a:r>
              <a:rPr lang="fr-BE" sz="2000" dirty="0">
                <a:sym typeface="Wingdings" panose="05000000000000000000" pitchFamily="2" charset="2"/>
              </a:rPr>
              <a:t>Propriété intéressante: arrangement des évaluations (des profils) entre elles sans impact sur le classement.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57449" y="2291424"/>
            <a:ext cx="1328287" cy="1940387"/>
          </a:xfrm>
          <a:prstGeom prst="rect">
            <a:avLst/>
          </a:prstGeom>
          <a:ln>
            <a:solidFill>
              <a:srgbClr val="5CFF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5"/>
          <p:cNvCxnSpPr/>
          <p:nvPr/>
        </p:nvCxnSpPr>
        <p:spPr>
          <a:xfrm>
            <a:off x="462014" y="2637323"/>
            <a:ext cx="3958448" cy="70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462013" y="3235013"/>
            <a:ext cx="3958449" cy="70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endCxn id="26" idx="6"/>
          </p:cNvCxnSpPr>
          <p:nvPr/>
        </p:nvCxnSpPr>
        <p:spPr>
          <a:xfrm flipV="1">
            <a:off x="462012" y="3856523"/>
            <a:ext cx="3958450" cy="135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Connecteur 8"/>
          <p:cNvSpPr/>
          <p:nvPr/>
        </p:nvSpPr>
        <p:spPr>
          <a:xfrm>
            <a:off x="515242" y="2553276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756899" y="3125612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rganigramme : Connecteur 10"/>
          <p:cNvSpPr/>
          <p:nvPr/>
        </p:nvSpPr>
        <p:spPr>
          <a:xfrm>
            <a:off x="488446" y="3771125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rganigramme : Connecteur 11"/>
          <p:cNvSpPr/>
          <p:nvPr/>
        </p:nvSpPr>
        <p:spPr>
          <a:xfrm>
            <a:off x="1843952" y="2538785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rganigramme : Connecteur 12"/>
          <p:cNvSpPr/>
          <p:nvPr/>
        </p:nvSpPr>
        <p:spPr>
          <a:xfrm>
            <a:off x="2280384" y="3142310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rganigramme : Connecteur 13"/>
          <p:cNvSpPr/>
          <p:nvPr/>
        </p:nvSpPr>
        <p:spPr>
          <a:xfrm>
            <a:off x="2616409" y="2538785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rganigramme : Connecteur 14"/>
          <p:cNvSpPr/>
          <p:nvPr/>
        </p:nvSpPr>
        <p:spPr>
          <a:xfrm>
            <a:off x="1849758" y="3150671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rganigramme : Connecteur 15"/>
          <p:cNvSpPr/>
          <p:nvPr/>
        </p:nvSpPr>
        <p:spPr>
          <a:xfrm>
            <a:off x="1920087" y="3791731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rganigramme : Connecteur 16"/>
          <p:cNvSpPr/>
          <p:nvPr/>
        </p:nvSpPr>
        <p:spPr>
          <a:xfrm>
            <a:off x="2480746" y="3761902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8" name="Connecteur droit 17"/>
          <p:cNvCxnSpPr/>
          <p:nvPr/>
        </p:nvCxnSpPr>
        <p:spPr>
          <a:xfrm>
            <a:off x="583561" y="2678455"/>
            <a:ext cx="298888" cy="6047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3"/>
            <a:endCxn id="11" idx="0"/>
          </p:cNvCxnSpPr>
          <p:nvPr/>
        </p:nvCxnSpPr>
        <p:spPr>
          <a:xfrm flipH="1">
            <a:off x="579886" y="3310256"/>
            <a:ext cx="203795" cy="4608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2" idx="5"/>
            <a:endCxn id="13" idx="1"/>
          </p:cNvCxnSpPr>
          <p:nvPr/>
        </p:nvCxnSpPr>
        <p:spPr>
          <a:xfrm>
            <a:off x="2000050" y="2723429"/>
            <a:ext cx="307116" cy="4505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16" idx="0"/>
          </p:cNvCxnSpPr>
          <p:nvPr/>
        </p:nvCxnSpPr>
        <p:spPr>
          <a:xfrm flipH="1">
            <a:off x="2011527" y="3325914"/>
            <a:ext cx="362957" cy="4658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3"/>
            <a:endCxn id="15" idx="7"/>
          </p:cNvCxnSpPr>
          <p:nvPr/>
        </p:nvCxnSpPr>
        <p:spPr>
          <a:xfrm flipH="1">
            <a:off x="2005856" y="2723429"/>
            <a:ext cx="637335" cy="4589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5" idx="5"/>
            <a:endCxn id="17" idx="1"/>
          </p:cNvCxnSpPr>
          <p:nvPr/>
        </p:nvCxnSpPr>
        <p:spPr>
          <a:xfrm>
            <a:off x="2005856" y="3335315"/>
            <a:ext cx="501672" cy="45826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Connecteur 23"/>
          <p:cNvSpPr/>
          <p:nvPr/>
        </p:nvSpPr>
        <p:spPr>
          <a:xfrm>
            <a:off x="3867058" y="2541071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Organigramme : Connecteur 24"/>
          <p:cNvSpPr/>
          <p:nvPr/>
        </p:nvSpPr>
        <p:spPr>
          <a:xfrm>
            <a:off x="3803824" y="3118629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Organigramme : Connecteur 25"/>
          <p:cNvSpPr/>
          <p:nvPr/>
        </p:nvSpPr>
        <p:spPr>
          <a:xfrm>
            <a:off x="4237582" y="3748361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7" name="Connecteur droit 26"/>
          <p:cNvCxnSpPr>
            <a:stCxn id="24" idx="4"/>
            <a:endCxn id="25" idx="0"/>
          </p:cNvCxnSpPr>
          <p:nvPr/>
        </p:nvCxnSpPr>
        <p:spPr>
          <a:xfrm flipH="1">
            <a:off x="3895264" y="2757395"/>
            <a:ext cx="63234" cy="36123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5" idx="5"/>
            <a:endCxn id="26" idx="1"/>
          </p:cNvCxnSpPr>
          <p:nvPr/>
        </p:nvCxnSpPr>
        <p:spPr>
          <a:xfrm>
            <a:off x="3959922" y="3303273"/>
            <a:ext cx="304442" cy="4767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 droite 28"/>
          <p:cNvSpPr/>
          <p:nvPr/>
        </p:nvSpPr>
        <p:spPr>
          <a:xfrm>
            <a:off x="4801940" y="3031113"/>
            <a:ext cx="904775" cy="40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Organigramme : Connecteur 29"/>
          <p:cNvSpPr/>
          <p:nvPr/>
        </p:nvSpPr>
        <p:spPr>
          <a:xfrm>
            <a:off x="1196259" y="2529161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31" name="Organigramme : Connecteur 30"/>
          <p:cNvSpPr/>
          <p:nvPr/>
        </p:nvSpPr>
        <p:spPr>
          <a:xfrm>
            <a:off x="1323144" y="3125612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32" name="Organigramme : Connecteur 31"/>
          <p:cNvSpPr/>
          <p:nvPr/>
        </p:nvSpPr>
        <p:spPr>
          <a:xfrm>
            <a:off x="1186655" y="3780041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33" name="Organigramme : Connecteur 32"/>
          <p:cNvSpPr/>
          <p:nvPr/>
        </p:nvSpPr>
        <p:spPr>
          <a:xfrm>
            <a:off x="3162072" y="2553276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34" name="Organigramme : Connecteur 33"/>
          <p:cNvSpPr/>
          <p:nvPr/>
        </p:nvSpPr>
        <p:spPr>
          <a:xfrm>
            <a:off x="3169732" y="3118629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35" name="Organigramme : Connecteur 34"/>
          <p:cNvSpPr/>
          <p:nvPr/>
        </p:nvSpPr>
        <p:spPr>
          <a:xfrm>
            <a:off x="3451798" y="3755131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cxnSp>
        <p:nvCxnSpPr>
          <p:cNvPr id="36" name="Connecteur droit 35"/>
          <p:cNvCxnSpPr>
            <a:endCxn id="31" idx="0"/>
          </p:cNvCxnSpPr>
          <p:nvPr/>
        </p:nvCxnSpPr>
        <p:spPr>
          <a:xfrm>
            <a:off x="1275059" y="2678455"/>
            <a:ext cx="139525" cy="44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1" idx="4"/>
            <a:endCxn id="32" idx="0"/>
          </p:cNvCxnSpPr>
          <p:nvPr/>
        </p:nvCxnSpPr>
        <p:spPr>
          <a:xfrm flipH="1">
            <a:off x="1278095" y="3341936"/>
            <a:ext cx="136489" cy="438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3" idx="4"/>
            <a:endCxn id="34" idx="0"/>
          </p:cNvCxnSpPr>
          <p:nvPr/>
        </p:nvCxnSpPr>
        <p:spPr>
          <a:xfrm>
            <a:off x="3253512" y="2769600"/>
            <a:ext cx="7660" cy="349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4"/>
            <a:endCxn id="35" idx="0"/>
          </p:cNvCxnSpPr>
          <p:nvPr/>
        </p:nvCxnSpPr>
        <p:spPr>
          <a:xfrm>
            <a:off x="3261172" y="3334953"/>
            <a:ext cx="282066" cy="420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6006097" y="2608121"/>
            <a:ext cx="3958448" cy="70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6006096" y="3205811"/>
            <a:ext cx="3958449" cy="70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endCxn id="60" idx="6"/>
          </p:cNvCxnSpPr>
          <p:nvPr/>
        </p:nvCxnSpPr>
        <p:spPr>
          <a:xfrm flipV="1">
            <a:off x="6006095" y="3827321"/>
            <a:ext cx="3958450" cy="135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rganigramme : Connecteur 42"/>
          <p:cNvSpPr/>
          <p:nvPr/>
        </p:nvSpPr>
        <p:spPr>
          <a:xfrm>
            <a:off x="6059325" y="2524074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44" name="Organigramme : Connecteur 43"/>
          <p:cNvSpPr/>
          <p:nvPr/>
        </p:nvSpPr>
        <p:spPr>
          <a:xfrm>
            <a:off x="6300982" y="3096410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Organigramme : Connecteur 44"/>
          <p:cNvSpPr/>
          <p:nvPr/>
        </p:nvSpPr>
        <p:spPr>
          <a:xfrm>
            <a:off x="6032529" y="3741923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Organigramme : Connecteur 45"/>
          <p:cNvSpPr/>
          <p:nvPr/>
        </p:nvSpPr>
        <p:spPr>
          <a:xfrm>
            <a:off x="7388035" y="2509583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Organigramme : Connecteur 46"/>
          <p:cNvSpPr/>
          <p:nvPr/>
        </p:nvSpPr>
        <p:spPr>
          <a:xfrm>
            <a:off x="7563699" y="3113108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Organigramme : Connecteur 47"/>
          <p:cNvSpPr/>
          <p:nvPr/>
        </p:nvSpPr>
        <p:spPr>
          <a:xfrm>
            <a:off x="8160492" y="2509583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Organigramme : Connecteur 48"/>
          <p:cNvSpPr/>
          <p:nvPr/>
        </p:nvSpPr>
        <p:spPr>
          <a:xfrm>
            <a:off x="8222590" y="3101008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Organigramme : Connecteur 49"/>
          <p:cNvSpPr/>
          <p:nvPr/>
        </p:nvSpPr>
        <p:spPr>
          <a:xfrm>
            <a:off x="7464170" y="3762529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" name="Organigramme : Connecteur 50"/>
          <p:cNvSpPr/>
          <p:nvPr/>
        </p:nvSpPr>
        <p:spPr>
          <a:xfrm>
            <a:off x="7977612" y="3732700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51"/>
          <p:cNvCxnSpPr/>
          <p:nvPr/>
        </p:nvCxnSpPr>
        <p:spPr>
          <a:xfrm>
            <a:off x="6127644" y="2649253"/>
            <a:ext cx="298888" cy="6047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4" idx="3"/>
            <a:endCxn id="45" idx="0"/>
          </p:cNvCxnSpPr>
          <p:nvPr/>
        </p:nvCxnSpPr>
        <p:spPr>
          <a:xfrm flipH="1">
            <a:off x="6123969" y="3281054"/>
            <a:ext cx="203795" cy="4608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6" idx="4"/>
            <a:endCxn id="47" idx="0"/>
          </p:cNvCxnSpPr>
          <p:nvPr/>
        </p:nvCxnSpPr>
        <p:spPr>
          <a:xfrm>
            <a:off x="7479475" y="2725907"/>
            <a:ext cx="175664" cy="38720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7" idx="4"/>
            <a:endCxn id="50" idx="0"/>
          </p:cNvCxnSpPr>
          <p:nvPr/>
        </p:nvCxnSpPr>
        <p:spPr>
          <a:xfrm flipH="1">
            <a:off x="7555610" y="3329432"/>
            <a:ext cx="99529" cy="43309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48" idx="4"/>
            <a:endCxn id="49" idx="0"/>
          </p:cNvCxnSpPr>
          <p:nvPr/>
        </p:nvCxnSpPr>
        <p:spPr>
          <a:xfrm>
            <a:off x="8251932" y="2725907"/>
            <a:ext cx="62098" cy="37510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49" idx="4"/>
            <a:endCxn id="51" idx="0"/>
          </p:cNvCxnSpPr>
          <p:nvPr/>
        </p:nvCxnSpPr>
        <p:spPr>
          <a:xfrm flipH="1">
            <a:off x="8069052" y="3317332"/>
            <a:ext cx="244978" cy="4153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Connecteur 57"/>
          <p:cNvSpPr/>
          <p:nvPr/>
        </p:nvSpPr>
        <p:spPr>
          <a:xfrm>
            <a:off x="9411141" y="2511869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Organigramme : Connecteur 58"/>
          <p:cNvSpPr/>
          <p:nvPr/>
        </p:nvSpPr>
        <p:spPr>
          <a:xfrm>
            <a:off x="9347907" y="3089427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Organigramme : Connecteur 59"/>
          <p:cNvSpPr/>
          <p:nvPr/>
        </p:nvSpPr>
        <p:spPr>
          <a:xfrm>
            <a:off x="9781665" y="3719159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1" name="Connecteur droit 60"/>
          <p:cNvCxnSpPr>
            <a:stCxn id="58" idx="4"/>
            <a:endCxn id="59" idx="0"/>
          </p:cNvCxnSpPr>
          <p:nvPr/>
        </p:nvCxnSpPr>
        <p:spPr>
          <a:xfrm flipH="1">
            <a:off x="9439347" y="2728193"/>
            <a:ext cx="63234" cy="36123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59" idx="5"/>
            <a:endCxn id="60" idx="1"/>
          </p:cNvCxnSpPr>
          <p:nvPr/>
        </p:nvCxnSpPr>
        <p:spPr>
          <a:xfrm>
            <a:off x="9504005" y="3274071"/>
            <a:ext cx="304442" cy="4767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rganigramme : Connecteur 62"/>
          <p:cNvSpPr/>
          <p:nvPr/>
        </p:nvSpPr>
        <p:spPr>
          <a:xfrm>
            <a:off x="6740342" y="2499959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64" name="Organigramme : Connecteur 63"/>
          <p:cNvSpPr/>
          <p:nvPr/>
        </p:nvSpPr>
        <p:spPr>
          <a:xfrm>
            <a:off x="6867227" y="3096410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65" name="Organigramme : Connecteur 64"/>
          <p:cNvSpPr/>
          <p:nvPr/>
        </p:nvSpPr>
        <p:spPr>
          <a:xfrm>
            <a:off x="6730738" y="3750839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66" name="Organigramme : Connecteur 65"/>
          <p:cNvSpPr/>
          <p:nvPr/>
        </p:nvSpPr>
        <p:spPr>
          <a:xfrm>
            <a:off x="8706155" y="2524074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67" name="Organigramme : Connecteur 66"/>
          <p:cNvSpPr/>
          <p:nvPr/>
        </p:nvSpPr>
        <p:spPr>
          <a:xfrm>
            <a:off x="8713815" y="3089427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sp>
        <p:nvSpPr>
          <p:cNvPr id="68" name="Organigramme : Connecteur 67"/>
          <p:cNvSpPr/>
          <p:nvPr/>
        </p:nvSpPr>
        <p:spPr>
          <a:xfrm>
            <a:off x="8995881" y="3725929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F0"/>
              </a:solidFill>
            </a:endParaRPr>
          </a:p>
        </p:txBody>
      </p:sp>
      <p:cxnSp>
        <p:nvCxnSpPr>
          <p:cNvPr id="69" name="Connecteur droit 68"/>
          <p:cNvCxnSpPr>
            <a:endCxn id="64" idx="0"/>
          </p:cNvCxnSpPr>
          <p:nvPr/>
        </p:nvCxnSpPr>
        <p:spPr>
          <a:xfrm>
            <a:off x="6819142" y="2649253"/>
            <a:ext cx="139525" cy="44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64" idx="4"/>
            <a:endCxn id="65" idx="0"/>
          </p:cNvCxnSpPr>
          <p:nvPr/>
        </p:nvCxnSpPr>
        <p:spPr>
          <a:xfrm flipH="1">
            <a:off x="6822178" y="3312734"/>
            <a:ext cx="136489" cy="438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6" idx="4"/>
            <a:endCxn id="67" idx="0"/>
          </p:cNvCxnSpPr>
          <p:nvPr/>
        </p:nvCxnSpPr>
        <p:spPr>
          <a:xfrm>
            <a:off x="8797595" y="2740398"/>
            <a:ext cx="7660" cy="349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67" idx="4"/>
            <a:endCxn id="68" idx="0"/>
          </p:cNvCxnSpPr>
          <p:nvPr/>
        </p:nvCxnSpPr>
        <p:spPr>
          <a:xfrm>
            <a:off x="8805255" y="3305751"/>
            <a:ext cx="282066" cy="420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u="sng" dirty="0" smtClean="0"/>
              <a:t>Indépendance aux références entièrement dominées</a:t>
            </a:r>
            <a:endParaRPr lang="fr-B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sz="2000" dirty="0" smtClean="0"/>
                  <a:t>Hypothèses: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fr-BE" sz="2000" b="0" dirty="0" smtClean="0">
                    <a:ea typeface="Cambria Math" panose="02040503050406030204" pitchFamily="18" charset="0"/>
                  </a:rPr>
                  <a:t>;</a:t>
                </a:r>
              </a:p>
              <a:p>
                <a:pPr lvl="1"/>
                <a:r>
                  <a:rPr lang="fr-BE" sz="2000" dirty="0" smtClean="0">
                    <a:ea typeface="Cambria Math" panose="02040503050406030204" pitchFamily="18" charset="0"/>
                  </a:rPr>
                  <a:t>Soit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</m:t>
                    </m:r>
                    <m:d>
                      <m:dPr>
                        <m:begChr m:val="{"/>
                        <m:endChr m:val="}"/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BE" sz="2000" b="0" dirty="0" smtClean="0">
                    <a:ea typeface="Cambria Math" panose="02040503050406030204" pitchFamily="18" charset="0"/>
                  </a:rPr>
                  <a:t> ;</a:t>
                </a:r>
              </a:p>
              <a:p>
                <a:pPr lvl="1"/>
                <a:r>
                  <a:rPr lang="fr-BE" sz="2000" dirty="0" smtClean="0">
                    <a:ea typeface="Cambria Math" panose="02040503050406030204" pitchFamily="18" charset="0"/>
                  </a:rPr>
                  <a:t>On considère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BE" sz="2000" b="0" dirty="0" smtClean="0">
                    <a:ea typeface="Cambria Math" panose="020405030504060302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BE" sz="2000" b="0" dirty="0" smtClean="0">
                    <a:ea typeface="Cambria Math" panose="02040503050406030204" pitchFamily="18" charset="0"/>
                  </a:rPr>
                  <a:t> est donc un profil de référence entièrement dominé.</a:t>
                </a:r>
              </a:p>
              <a:p>
                <a:r>
                  <a:rPr lang="fr-BE" sz="2000" b="0" dirty="0" smtClean="0">
                    <a:ea typeface="Cambria Math" panose="02040503050406030204" pitchFamily="18" charset="0"/>
                  </a:rPr>
                  <a:t>Thèse: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</m:t>
                    </m:r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BE" sz="2000" b="0" dirty="0" smtClean="0"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fr-BE" sz="2000" b="0" dirty="0" smtClean="0">
                    <a:ea typeface="Cambria Math" panose="02040503050406030204" pitchFamily="18" charset="0"/>
                  </a:rPr>
                  <a:t>Thèse non vérifiée dans tous les cas!</a:t>
                </a:r>
                <a:endParaRPr lang="fr-BE" sz="20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4711" y="34009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BE" u="sng" dirty="0" smtClean="0"/>
              <a:t>Comparaison avec P-II</a:t>
            </a:r>
            <a:br>
              <a:rPr lang="fr-BE" u="sng" dirty="0" smtClean="0"/>
            </a:br>
            <a:r>
              <a:rPr lang="fr-BE" u="sng" dirty="0" smtClean="0"/>
              <a:t>Tau-b de Kendall</a:t>
            </a:r>
            <a:r>
              <a:rPr lang="fr-BE" baseline="30000" dirty="0" smtClean="0"/>
              <a:t>6</a:t>
            </a:r>
            <a:endParaRPr lang="fr-BE" u="sng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744711" y="1660892"/>
                <a:ext cx="9063432" cy="4442342"/>
              </a:xfrm>
            </p:spPr>
            <p:txBody>
              <a:bodyPr>
                <a:normAutofit/>
              </a:bodyPr>
              <a:lstStyle/>
              <a:p>
                <a:r>
                  <a:rPr lang="fr-BE" sz="2000" dirty="0" smtClean="0"/>
                  <a:t>Caractérise la similitude entre 2 classements;</a:t>
                </a:r>
              </a:p>
              <a:p>
                <a:r>
                  <a:rPr lang="fr-BE" sz="2000" dirty="0" smtClean="0"/>
                  <a:t>Soient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BE" sz="2000" dirty="0"/>
                  <a:t> les rang de 2 alternatives dans un classement P-II,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sz="2000" dirty="0"/>
                  <a:t> 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BE" sz="2000" dirty="0"/>
                  <a:t> les </a:t>
                </a:r>
                <a:r>
                  <a:rPr lang="fr-BE" sz="2000" dirty="0" smtClean="0"/>
                  <a:t>rangs </a:t>
                </a:r>
                <a:r>
                  <a:rPr lang="fr-BE" sz="2000" dirty="0"/>
                  <a:t>des 2 mêmes alternatives dans </a:t>
                </a:r>
                <a:r>
                  <a:rPr lang="fr-BE" sz="2000" dirty="0" err="1" smtClean="0"/>
                  <a:t>P-référencé</a:t>
                </a:r>
                <a:r>
                  <a:rPr lang="fr-BE" sz="2000" dirty="0"/>
                  <a:t>;</a:t>
                </a:r>
              </a:p>
              <a:p>
                <a:r>
                  <a:rPr lang="fr-BE" sz="2000" dirty="0" smtClean="0"/>
                  <a:t>La paire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 , (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sz="2000" dirty="0" smtClean="0"/>
                  <a:t> est </a:t>
                </a:r>
                <a:r>
                  <a:rPr lang="fr-BE" sz="2000" i="1" dirty="0" smtClean="0"/>
                  <a:t>concordante</a:t>
                </a:r>
                <a:r>
                  <a:rPr lang="fr-BE" sz="2000" dirty="0" smtClean="0"/>
                  <a:t> si les rangs correspondent, </a:t>
                </a:r>
                <a:r>
                  <a:rPr lang="fr-BE" sz="2000" dirty="0" err="1" smtClean="0"/>
                  <a:t>càd</a:t>
                </a:r>
                <a:endParaRPr lang="fr-BE" sz="2000" dirty="0"/>
              </a:p>
              <a:p>
                <a:pPr marL="0" indent="0">
                  <a:buNone/>
                </a:pPr>
                <a:r>
                  <a:rPr lang="fr-BE" sz="2000" dirty="0" smtClean="0"/>
                  <a:t>	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BE" sz="20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BE" sz="2000" dirty="0" smtClean="0"/>
                  <a:t> ou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BE" sz="200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BE" sz="2000" dirty="0" smtClean="0"/>
                  <a:t>;</a:t>
                </a:r>
              </a:p>
              <a:p>
                <a:r>
                  <a:rPr lang="fr-BE" sz="2000" dirty="0" smtClean="0"/>
                  <a:t>La paire est </a:t>
                </a:r>
                <a:r>
                  <a:rPr lang="fr-BE" sz="2000" i="1" dirty="0" smtClean="0"/>
                  <a:t>discordante </a:t>
                </a:r>
                <a:r>
                  <a:rPr lang="fr-BE" sz="2000" dirty="0" smtClean="0"/>
                  <a:t>sinon;</a:t>
                </a:r>
              </a:p>
              <a:p>
                <a:r>
                  <a:rPr lang="fr-BE" sz="2000" dirty="0" smtClean="0"/>
                  <a:t>Le tau-b se calcule en utilisant le nombre de paires discordantes et concordantes;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sz="20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fr-BE" sz="20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BE" sz="2000" dirty="0" smtClean="0"/>
                  <a:t> si les 2 classements sont identiques,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fr-BE" sz="2000" dirty="0" smtClean="0"/>
                  <a:t> s’ils sont </a:t>
                </a:r>
                <a:r>
                  <a:rPr lang="fr-BE" sz="2000" u="sng" dirty="0" smtClean="0"/>
                  <a:t>totalement</a:t>
                </a:r>
                <a:r>
                  <a:rPr lang="fr-BE" sz="2000" dirty="0" smtClean="0"/>
                  <a:t> inversés.</a:t>
                </a:r>
              </a:p>
              <a:p>
                <a:pPr marL="457200" lvl="1" indent="0">
                  <a:buNone/>
                </a:pPr>
                <a:endParaRPr lang="fr-BE" dirty="0"/>
              </a:p>
              <a:p>
                <a:pPr lvl="1"/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711" y="1660892"/>
                <a:ext cx="9063432" cy="4442342"/>
              </a:xfrm>
              <a:blipFill rotWithShape="0">
                <a:blip r:embed="rId3"/>
                <a:stretch>
                  <a:fillRect l="-269" t="-82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z="1100" dirty="0" smtClean="0"/>
              <a:t>6. "Kendall </a:t>
            </a:r>
            <a:r>
              <a:rPr lang="fr-BE" sz="1100" dirty="0" err="1" smtClean="0"/>
              <a:t>rank</a:t>
            </a:r>
            <a:r>
              <a:rPr lang="fr-BE" sz="1100" dirty="0" smtClean="0"/>
              <a:t> </a:t>
            </a:r>
            <a:r>
              <a:rPr lang="fr-BE" sz="1100" dirty="0" err="1" smtClean="0"/>
              <a:t>correlation</a:t>
            </a:r>
            <a:r>
              <a:rPr lang="fr-BE" sz="1100" dirty="0" smtClean="0"/>
              <a:t> coefficient". Mise à jour: 27-08-2016. Site web sur INTERNET. &lt;https://en.wikipedia.org/wiki/Kendall_rank_correlation_coefficient&gt;. Dernière consultation: 08-09-2016.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22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86088"/>
            <a:ext cx="8596668" cy="1320800"/>
          </a:xfrm>
        </p:spPr>
        <p:txBody>
          <a:bodyPr/>
          <a:lstStyle/>
          <a:p>
            <a:pPr algn="ctr"/>
            <a:r>
              <a:rPr lang="fr-BE" u="sng" dirty="0"/>
              <a:t>Tau-b de Kendall</a:t>
            </a:r>
            <a:br>
              <a:rPr lang="fr-BE" u="sng" dirty="0"/>
            </a:br>
            <a:r>
              <a:rPr lang="fr-BE" u="sng" dirty="0"/>
              <a:t>fonction du nombre de profils de réf.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7333" y="1736776"/>
            <a:ext cx="4039045" cy="4875779"/>
          </a:xfrm>
        </p:spPr>
        <p:txBody>
          <a:bodyPr>
            <a:normAutofit fontScale="92500" lnSpcReduction="10000"/>
          </a:bodyPr>
          <a:lstStyle/>
          <a:p>
            <a:r>
              <a:rPr lang="fr-BE" sz="2200" dirty="0" smtClean="0"/>
              <a:t>Test sur jeu de de données: EPI (</a:t>
            </a:r>
            <a:r>
              <a:rPr lang="fr-BE" sz="2200" dirty="0" err="1" smtClean="0"/>
              <a:t>Environmental</a:t>
            </a:r>
            <a:r>
              <a:rPr lang="fr-BE" sz="2200" dirty="0" smtClean="0"/>
              <a:t> Performance Index);</a:t>
            </a:r>
          </a:p>
          <a:p>
            <a:r>
              <a:rPr lang="fr-BE" sz="2200" dirty="0" smtClean="0"/>
              <a:t>180 pays/alternatives, 9 critères;</a:t>
            </a:r>
          </a:p>
          <a:p>
            <a:r>
              <a:rPr lang="fr-BE" sz="2200" dirty="0"/>
              <a:t>Paramètres: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sz="2200" dirty="0"/>
              <a:t>Poids: [16.67% 16.67% 16.67% 12.5% 5% 5% 2.5% 12.5% 12.5</a:t>
            </a:r>
            <a:r>
              <a:rPr lang="fr-BE" sz="2200" dirty="0" smtClean="0"/>
              <a:t>%];</a:t>
            </a:r>
            <a:endParaRPr lang="fr-BE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BE" sz="2200" dirty="0" err="1"/>
              <a:t>Fct</a:t>
            </a:r>
            <a:r>
              <a:rPr lang="fr-BE" sz="2200" dirty="0"/>
              <a:t> de préférence: </a:t>
            </a:r>
            <a:r>
              <a:rPr lang="fr-BE" sz="2200" dirty="0" err="1" smtClean="0"/>
              <a:t>fct</a:t>
            </a:r>
            <a:r>
              <a:rPr lang="fr-BE" sz="2200" dirty="0" smtClean="0"/>
              <a:t> usuelle.</a:t>
            </a:r>
          </a:p>
          <a:p>
            <a:r>
              <a:rPr lang="fr-BE" sz="2200" dirty="0" smtClean="0"/>
              <a:t>Calcul du tau-b entre P-II et </a:t>
            </a:r>
            <a:r>
              <a:rPr lang="fr-BE" sz="2200" dirty="0" err="1" smtClean="0"/>
              <a:t>P-référencé</a:t>
            </a:r>
            <a:r>
              <a:rPr lang="fr-BE" sz="2200" dirty="0" smtClean="0"/>
              <a:t> avec profils aléatoires.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BE" dirty="0"/>
          </a:p>
          <a:p>
            <a:pPr lvl="1">
              <a:buFont typeface="Wingdings" panose="05000000000000000000" pitchFamily="2" charset="2"/>
              <a:buChar char="§"/>
            </a:pPr>
            <a:endParaRPr lang="fr-BE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78" y="1821778"/>
            <a:ext cx="5472854" cy="410464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53467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Comparaison premier du classement</a:t>
            </a:r>
            <a:endParaRPr lang="fr-BE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996480"/>
            <a:ext cx="8596668" cy="3880773"/>
          </a:xfrm>
        </p:spPr>
        <p:txBody>
          <a:bodyPr/>
          <a:lstStyle/>
          <a:p>
            <a:r>
              <a:rPr lang="fr-BE" sz="2000" dirty="0"/>
              <a:t>V</a:t>
            </a:r>
            <a:r>
              <a:rPr lang="fr-BE" sz="2000" dirty="0" smtClean="0"/>
              <a:t>érifier si la première alternative du classement P-II est la même que la première du classement </a:t>
            </a:r>
            <a:r>
              <a:rPr lang="fr-BE" sz="2000" dirty="0" err="1" smtClean="0"/>
              <a:t>P-référencé</a:t>
            </a:r>
            <a:r>
              <a:rPr lang="fr-BE" sz="2000" dirty="0" smtClean="0"/>
              <a:t>;</a:t>
            </a:r>
          </a:p>
          <a:p>
            <a:r>
              <a:rPr lang="fr-BE" sz="2000" dirty="0" smtClean="0"/>
              <a:t>Donne la probabilité d’avoir les 2 mêmes alternatives en tête du classement en fonction du nombre de profils;</a:t>
            </a:r>
          </a:p>
          <a:p>
            <a:r>
              <a:rPr lang="fr-BE" sz="2000" dirty="0" smtClean="0"/>
              <a:t>Probabilité faible si profils aléatoires, élevée si profils calculés sur base des quantiles;</a:t>
            </a:r>
            <a:endParaRPr lang="fr-BE" sz="2000" dirty="0" smtClean="0">
              <a:sym typeface="Wingdings" panose="05000000000000000000" pitchFamily="2" charset="2"/>
            </a:endParaRPr>
          </a:p>
          <a:p>
            <a:r>
              <a:rPr lang="fr-BE" sz="2000" dirty="0" smtClean="0">
                <a:sym typeface="Wingdings" panose="05000000000000000000" pitchFamily="2" charset="2"/>
              </a:rPr>
              <a:t>Montre que l’alternative de tête n’est pas toujours identique, malgré tau-b élevé.</a:t>
            </a:r>
            <a:endParaRPr lang="fr-BE" sz="2000" dirty="0" smtClean="0"/>
          </a:p>
          <a:p>
            <a:pPr marL="0" indent="0">
              <a:buNone/>
            </a:pPr>
            <a:endParaRPr lang="fr-BE" dirty="0" smtClean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9" y="3875371"/>
            <a:ext cx="3862039" cy="28965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43" y="3875371"/>
            <a:ext cx="3995079" cy="299630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59343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Pouvoir discriminant</a:t>
            </a:r>
            <a:endParaRPr lang="fr-BE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41889"/>
            <a:ext cx="4780190" cy="3922578"/>
          </a:xfrm>
        </p:spPr>
        <p:txBody>
          <a:bodyPr>
            <a:normAutofit/>
          </a:bodyPr>
          <a:lstStyle/>
          <a:p>
            <a:r>
              <a:rPr lang="fr-BE" sz="2000" dirty="0" smtClean="0"/>
              <a:t>Nombre de catégories différentes au sein du classement </a:t>
            </a:r>
            <a:r>
              <a:rPr lang="fr-BE" sz="2000" dirty="0" err="1" smtClean="0"/>
              <a:t>P-référencé</a:t>
            </a:r>
            <a:r>
              <a:rPr lang="fr-BE" sz="2000" dirty="0" smtClean="0"/>
              <a:t>, en fonction du nombre de profils (aléatoires);</a:t>
            </a:r>
          </a:p>
          <a:p>
            <a:r>
              <a:rPr lang="fr-BE" sz="2000" dirty="0" smtClean="0"/>
              <a:t>Même jeu de données et paramètres;</a:t>
            </a:r>
          </a:p>
          <a:p>
            <a:r>
              <a:rPr lang="fr-BE" sz="2000" dirty="0" smtClean="0"/>
              <a:t>Le maximum de 180 catégories (car 180 pays) peut être atteint.</a:t>
            </a:r>
            <a:endParaRPr lang="fr-BE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24" y="1308752"/>
            <a:ext cx="5807619" cy="435571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10709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Influence du jeu de données</a:t>
            </a:r>
            <a:endParaRPr lang="fr-BE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27136"/>
            <a:ext cx="8596668" cy="3880773"/>
          </a:xfrm>
        </p:spPr>
        <p:txBody>
          <a:bodyPr/>
          <a:lstStyle/>
          <a:p>
            <a:r>
              <a:rPr lang="fr-BE" sz="2000" dirty="0" smtClean="0"/>
              <a:t>Résultats précédents pour EPI avec 180 pays;</a:t>
            </a:r>
          </a:p>
          <a:p>
            <a:r>
              <a:rPr lang="fr-BE" sz="2000" dirty="0" smtClean="0"/>
              <a:t>On obtient des résultats parfois différents avec d’autres jeu de données;</a:t>
            </a:r>
          </a:p>
          <a:p>
            <a:r>
              <a:rPr lang="fr-BE" sz="2000" dirty="0" smtClean="0"/>
              <a:t>Exemple: Shanghai </a:t>
            </a:r>
            <a:r>
              <a:rPr lang="fr-BE" sz="2000" dirty="0" err="1"/>
              <a:t>R</a:t>
            </a:r>
            <a:r>
              <a:rPr lang="fr-BE" sz="2000" dirty="0" err="1" smtClean="0"/>
              <a:t>anking</a:t>
            </a:r>
            <a:r>
              <a:rPr lang="fr-BE" sz="2000" dirty="0" smtClean="0"/>
              <a:t> (6 critères, 100 alternatives);</a:t>
            </a:r>
          </a:p>
          <a:p>
            <a:r>
              <a:rPr lang="fr-BE" sz="2000" dirty="0" smtClean="0"/>
              <a:t>Tau-b plus faible qu’avec l’EPI.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48" y="3215515"/>
            <a:ext cx="4612808" cy="345960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1713" y="474664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Est-il possible d’obtenir un tau-b de 1 entre P-II et </a:t>
            </a:r>
            <a:r>
              <a:rPr lang="fr-BE" u="sng" dirty="0" err="1" smtClean="0"/>
              <a:t>P-référencé</a:t>
            </a:r>
            <a:r>
              <a:rPr lang="fr-BE" u="sng" dirty="0" smtClean="0"/>
              <a:t> ?</a:t>
            </a:r>
            <a:endParaRPr lang="fr-BE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smtClean="0"/>
              <a:t>Si oui, pour quels profils de référence?</a:t>
            </a:r>
          </a:p>
          <a:p>
            <a:r>
              <a:rPr lang="fr-BE" sz="2000" dirty="0" smtClean="0"/>
              <a:t>Problème d’optimisation non linéaire;</a:t>
            </a:r>
          </a:p>
          <a:p>
            <a:r>
              <a:rPr lang="fr-BE" sz="2000" dirty="0"/>
              <a:t>Utilisation d’un </a:t>
            </a:r>
            <a:r>
              <a:rPr lang="fr-BE" sz="2000" b="1" dirty="0"/>
              <a:t>algorithme génétique (AG):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sz="2000" dirty="0"/>
              <a:t>Applications des lois de l’évolution darwinienne à des solutions </a:t>
            </a:r>
            <a:r>
              <a:rPr lang="fr-BE" sz="2000" dirty="0" smtClean="0"/>
              <a:t>aléatoires;</a:t>
            </a:r>
            <a:endParaRPr lang="fr-B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BE" sz="2000" dirty="0"/>
              <a:t>Evolution des solutions de génération en génération afin d’essayer d’atteindre un tau-b de 1 entre P-II et </a:t>
            </a:r>
            <a:r>
              <a:rPr lang="fr-BE" sz="2000" dirty="0" err="1"/>
              <a:t>P-référencé</a:t>
            </a:r>
            <a:r>
              <a:rPr lang="fr-BE" sz="2000" dirty="0" smtClean="0"/>
              <a:t>.</a:t>
            </a:r>
          </a:p>
          <a:p>
            <a:r>
              <a:rPr lang="fr-BE" sz="2000" dirty="0" smtClean="0"/>
              <a:t>Application de l’AG à l’EPI réduit (30 pays).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37962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Algorithme génétique (AG)</a:t>
            </a:r>
            <a:br>
              <a:rPr lang="fr-BE" u="sng" dirty="0" smtClean="0"/>
            </a:br>
            <a:r>
              <a:rPr lang="fr-BE" u="sng" dirty="0" smtClean="0"/>
              <a:t>Première génération</a:t>
            </a:r>
            <a:endParaRPr lang="fr-B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52067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fr-BE" sz="2000" dirty="0" smtClean="0"/>
                  <a:t>Solutions de départ appelées « parents » = ensembles de profils de référence;</a:t>
                </a:r>
              </a:p>
              <a:p>
                <a:r>
                  <a:rPr lang="fr-BE" sz="2000" dirty="0" smtClean="0"/>
                  <a:t>Exemple: dans le cas des données des pays de l’EPI réduit (30 pays), un parent est un ensemble de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BE" sz="2000" dirty="0" smtClean="0"/>
                  <a:t> profils de références,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∈[1;30]</m:t>
                    </m:r>
                  </m:oMath>
                </a14:m>
                <a:r>
                  <a:rPr lang="fr-BE" sz="2000" dirty="0" smtClean="0"/>
                  <a:t>;</a:t>
                </a:r>
              </a:p>
              <a:p>
                <a:r>
                  <a:rPr lang="fr-BE" sz="2000" b="1" dirty="0" smtClean="0"/>
                  <a:t>1</a:t>
                </a:r>
                <a:r>
                  <a:rPr lang="fr-BE" sz="2000" b="1" baseline="30000" dirty="0" smtClean="0"/>
                  <a:t>ère</a:t>
                </a:r>
                <a:r>
                  <a:rPr lang="fr-BE" sz="2000" b="1" dirty="0" smtClean="0"/>
                  <a:t> étape: </a:t>
                </a:r>
                <a:r>
                  <a:rPr lang="fr-BE" sz="2000" dirty="0" smtClean="0"/>
                  <a:t>génération de 1000 parents aléatoires (dont les valeurs des profils sont comprises entre le min et le max du jeu de données);</a:t>
                </a:r>
              </a:p>
              <a:p>
                <a:r>
                  <a:rPr lang="fr-BE" sz="2000" b="1" dirty="0"/>
                  <a:t>2</a:t>
                </a:r>
                <a:r>
                  <a:rPr lang="fr-BE" sz="2000" b="1" baseline="30000" dirty="0"/>
                  <a:t>e</a:t>
                </a:r>
                <a:r>
                  <a:rPr lang="fr-BE" sz="2000" b="1" dirty="0"/>
                  <a:t> étape, évaluation: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/>
                  <a:t>calcul classement P-II du jeu de </a:t>
                </a:r>
                <a:r>
                  <a:rPr lang="fr-BE" sz="2000" dirty="0" smtClean="0"/>
                  <a:t>données;</a:t>
                </a:r>
                <a:endParaRPr lang="fr-BE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/>
                  <a:t>pour chaque parent, calcul du classement </a:t>
                </a:r>
                <a:r>
                  <a:rPr lang="fr-BE" sz="2000" dirty="0" err="1"/>
                  <a:t>P-référencé</a:t>
                </a:r>
                <a:r>
                  <a:rPr lang="fr-BE" sz="2000" dirty="0"/>
                  <a:t> sur base de ses </a:t>
                </a:r>
                <a:r>
                  <a:rPr lang="fr-BE" sz="2000" dirty="0" smtClean="0"/>
                  <a:t>profils;</a:t>
                </a:r>
                <a:endParaRPr lang="fr-BE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/>
                  <a:t>pour chaque parent, calcul du tau-b entre son classement et celui </a:t>
                </a:r>
                <a:r>
                  <a:rPr lang="fr-BE" sz="2000" dirty="0" smtClean="0"/>
                  <a:t>P-II.</a:t>
                </a:r>
              </a:p>
              <a:p>
                <a:r>
                  <a:rPr lang="fr-BE" sz="2000" b="1" dirty="0" smtClean="0"/>
                  <a:t>3</a:t>
                </a:r>
                <a:r>
                  <a:rPr lang="fr-BE" sz="2000" b="1" baseline="30000" dirty="0" smtClean="0"/>
                  <a:t>e</a:t>
                </a:r>
                <a:r>
                  <a:rPr lang="fr-BE" sz="2000" b="1" dirty="0" smtClean="0"/>
                  <a:t> étape, coupe: </a:t>
                </a:r>
                <a:r>
                  <a:rPr lang="fr-BE" sz="2000" dirty="0" smtClean="0"/>
                  <a:t>conservation des 200 meilleurs parents (sur base du tau-b);</a:t>
                </a:r>
                <a:endParaRPr lang="fr-BE" sz="2000" b="1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52067"/>
                <a:ext cx="8596668" cy="3880773"/>
              </a:xfrm>
              <a:blipFill rotWithShape="0">
                <a:blip r:embed="rId2"/>
                <a:stretch>
                  <a:fillRect l="-284" t="-1101" r="-284" b="-3805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u="sng" dirty="0" smtClean="0"/>
              <a:t>Table des matières</a:t>
            </a:r>
            <a:endParaRPr lang="fr-BE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1200"/>
            <a:ext cx="9669824" cy="4942855"/>
          </a:xfrm>
        </p:spPr>
        <p:txBody>
          <a:bodyPr>
            <a:normAutofit/>
          </a:bodyPr>
          <a:lstStyle/>
          <a:p>
            <a:r>
              <a:rPr lang="fr-BE" sz="2000" dirty="0" smtClean="0"/>
              <a:t>Rappels PROMETHEE II</a:t>
            </a:r>
          </a:p>
          <a:p>
            <a:r>
              <a:rPr lang="fr-BE" sz="2000" dirty="0" smtClean="0"/>
              <a:t>L’inversement </a:t>
            </a:r>
            <a:r>
              <a:rPr lang="fr-BE" sz="2000" dirty="0"/>
              <a:t>de </a:t>
            </a:r>
            <a:r>
              <a:rPr lang="fr-BE" sz="2000" dirty="0" smtClean="0"/>
              <a:t>rang</a:t>
            </a:r>
          </a:p>
          <a:p>
            <a:r>
              <a:rPr lang="fr-BE" sz="2000" dirty="0"/>
              <a:t>PROMETHEE </a:t>
            </a:r>
            <a:r>
              <a:rPr lang="fr-BE" sz="2000" dirty="0" smtClean="0"/>
              <a:t>référencé</a:t>
            </a:r>
          </a:p>
          <a:p>
            <a:r>
              <a:rPr lang="fr-BE" sz="2000" dirty="0"/>
              <a:t>Caractérisation de la </a:t>
            </a:r>
            <a:r>
              <a:rPr lang="fr-BE" sz="2000" dirty="0" smtClean="0"/>
              <a:t>méthode</a:t>
            </a:r>
          </a:p>
          <a:p>
            <a:r>
              <a:rPr lang="fr-BE" sz="2000" dirty="0"/>
              <a:t>Comparaison avec </a:t>
            </a:r>
            <a:r>
              <a:rPr lang="fr-BE" sz="2000" dirty="0" smtClean="0"/>
              <a:t>P-II: tau-b </a:t>
            </a:r>
            <a:r>
              <a:rPr lang="fr-BE" sz="2000" dirty="0"/>
              <a:t>de </a:t>
            </a:r>
            <a:r>
              <a:rPr lang="fr-BE" sz="2000" dirty="0" smtClean="0"/>
              <a:t>Kendall et 1</a:t>
            </a:r>
            <a:r>
              <a:rPr lang="fr-BE" sz="2000" baseline="30000" dirty="0" smtClean="0"/>
              <a:t>er</a:t>
            </a:r>
            <a:r>
              <a:rPr lang="fr-BE" sz="2000" dirty="0" smtClean="0"/>
              <a:t> du classement</a:t>
            </a:r>
          </a:p>
          <a:p>
            <a:r>
              <a:rPr lang="fr-BE" sz="2000" dirty="0" smtClean="0"/>
              <a:t>Pouvoir discriminant</a:t>
            </a:r>
          </a:p>
          <a:p>
            <a:r>
              <a:rPr lang="fr-BE" sz="2000" dirty="0"/>
              <a:t>Influence du jeu de </a:t>
            </a:r>
            <a:r>
              <a:rPr lang="fr-BE" sz="2000" dirty="0" smtClean="0"/>
              <a:t>données</a:t>
            </a:r>
          </a:p>
          <a:p>
            <a:r>
              <a:rPr lang="fr-BE" sz="2000" dirty="0" smtClean="0"/>
              <a:t>Algorithme génétique</a:t>
            </a:r>
          </a:p>
          <a:p>
            <a:r>
              <a:rPr lang="fr-BE" sz="2000" dirty="0" smtClean="0"/>
              <a:t>Pistes futures</a:t>
            </a:r>
          </a:p>
          <a:p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66837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AG</a:t>
            </a:r>
            <a:br>
              <a:rPr lang="fr-BE" u="sng" dirty="0" smtClean="0"/>
            </a:br>
            <a:r>
              <a:rPr lang="fr-BE" u="sng" dirty="0" smtClean="0"/>
              <a:t>Croisement</a:t>
            </a:r>
            <a:endParaRPr lang="fr-BE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65920"/>
            <a:ext cx="8596668" cy="4553725"/>
          </a:xfrm>
        </p:spPr>
        <p:txBody>
          <a:bodyPr>
            <a:normAutofit/>
          </a:bodyPr>
          <a:lstStyle/>
          <a:p>
            <a:r>
              <a:rPr lang="fr-BE" sz="2000" b="1" dirty="0" smtClean="0"/>
              <a:t>4</a:t>
            </a:r>
            <a:r>
              <a:rPr lang="fr-BE" sz="2000" b="1" baseline="30000" dirty="0" smtClean="0"/>
              <a:t>e</a:t>
            </a:r>
            <a:r>
              <a:rPr lang="fr-BE" sz="2000" b="1" dirty="0" smtClean="0"/>
              <a:t> étape, sélection pour croisement: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sz="2000" dirty="0" smtClean="0"/>
              <a:t>par tournoi: choix aléatoire de petits groupes de parents, meilleur parent de chaque groupe choisi pour croisement;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sz="2000" dirty="0" smtClean="0"/>
              <a:t>par roulette probabiliste: probabilité de sélection d’un parent proportionnelle à son tau-b.</a:t>
            </a:r>
          </a:p>
          <a:p>
            <a:r>
              <a:rPr lang="fr-BE" sz="2000" b="1" dirty="0" smtClean="0"/>
              <a:t>5</a:t>
            </a:r>
            <a:r>
              <a:rPr lang="fr-BE" sz="2000" b="1" baseline="30000" dirty="0" smtClean="0"/>
              <a:t>e</a:t>
            </a:r>
            <a:r>
              <a:rPr lang="fr-BE" sz="2000" b="1" dirty="0" smtClean="0"/>
              <a:t> étape, croisement: </a:t>
            </a:r>
            <a:r>
              <a:rPr lang="fr-BE" sz="2000" dirty="0" smtClean="0"/>
              <a:t>parents sélectionnés croisés 2 par 2. Deux enfants créés par couple: deux combinaisons linéaires des valeurs des profils des parents;</a:t>
            </a:r>
          </a:p>
          <a:p>
            <a:r>
              <a:rPr lang="fr-BE" sz="2000" b="1" dirty="0" smtClean="0"/>
              <a:t>6</a:t>
            </a:r>
            <a:r>
              <a:rPr lang="fr-BE" sz="2000" b="1" baseline="30000" dirty="0" smtClean="0"/>
              <a:t>e</a:t>
            </a:r>
            <a:r>
              <a:rPr lang="fr-BE" sz="2000" b="1" dirty="0" smtClean="0"/>
              <a:t> étape, mutation: </a:t>
            </a:r>
            <a:r>
              <a:rPr lang="fr-BE" sz="2000" dirty="0" smtClean="0"/>
              <a:t>faible probabilité pour chaque enfant qu’un de ses profils soit transformé en profil aléatoire. Permet de diversifier les solutions pour éviter la convergence vers des maxima locaux de tau-b;</a:t>
            </a:r>
            <a:endParaRPr lang="fr-BE" sz="20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u="sng" dirty="0" smtClean="0"/>
              <a:t>AG</a:t>
            </a:r>
            <a:br>
              <a:rPr lang="fr-BE" u="sng" dirty="0" smtClean="0"/>
            </a:br>
            <a:r>
              <a:rPr lang="fr-BE" u="sng" dirty="0" smtClean="0"/>
              <a:t>Mélange enfants-parents</a:t>
            </a:r>
            <a:endParaRPr lang="fr-B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BE" sz="2000" b="1" dirty="0" smtClean="0"/>
                  <a:t>7</a:t>
                </a:r>
                <a:r>
                  <a:rPr lang="fr-BE" sz="2000" b="1" baseline="30000" dirty="0" smtClean="0"/>
                  <a:t>e</a:t>
                </a:r>
                <a:r>
                  <a:rPr lang="fr-BE" sz="2000" b="1" dirty="0" smtClean="0"/>
                  <a:t> étape, évaluation enfants: </a:t>
                </a:r>
                <a:r>
                  <a:rPr lang="fr-BE" sz="2000" dirty="0" smtClean="0"/>
                  <a:t>étape d’évaluation (de tau-b) pour chaque enfant;</a:t>
                </a:r>
              </a:p>
              <a:p>
                <a:r>
                  <a:rPr lang="fr-BE" sz="2000" b="1" dirty="0" smtClean="0"/>
                  <a:t>8</a:t>
                </a:r>
                <a:r>
                  <a:rPr lang="fr-BE" sz="2000" b="1" baseline="30000" dirty="0" smtClean="0"/>
                  <a:t>e</a:t>
                </a:r>
                <a:r>
                  <a:rPr lang="fr-BE" sz="2000" b="1" dirty="0" smtClean="0"/>
                  <a:t> étape:</a:t>
                </a:r>
                <a:r>
                  <a:rPr lang="fr-BE" sz="2000" dirty="0" smtClean="0"/>
                  <a:t> ajout des enfants à la population de parents. Redémarrage de l’algorithme à la 3</a:t>
                </a:r>
                <a:r>
                  <a:rPr lang="fr-BE" sz="2000" baseline="30000" dirty="0" smtClean="0"/>
                  <a:t>e</a:t>
                </a:r>
                <a:r>
                  <a:rPr lang="fr-BE" sz="2000" dirty="0" smtClean="0"/>
                  <a:t> étape (la coupe), pendant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BE" sz="2000" dirty="0" smtClean="0"/>
                  <a:t> </a:t>
                </a:r>
                <a:r>
                  <a:rPr lang="fr-BE" sz="2000" u="sng" dirty="0" smtClean="0"/>
                  <a:t>générations</a:t>
                </a:r>
                <a:r>
                  <a:rPr lang="fr-BE" sz="2000" dirty="0" smtClean="0"/>
                  <a:t>,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∞</m:t>
                        </m:r>
                      </m:e>
                    </m:d>
                  </m:oMath>
                </a14:m>
                <a:r>
                  <a:rPr lang="fr-BE" sz="2000" dirty="0" smtClean="0"/>
                  <a:t>;</a:t>
                </a:r>
              </a:p>
              <a:p>
                <a:r>
                  <a:rPr lang="fr-BE" sz="2000" b="1" dirty="0" smtClean="0"/>
                  <a:t>9</a:t>
                </a:r>
                <a:r>
                  <a:rPr lang="fr-BE" sz="2000" b="1" baseline="30000" dirty="0" smtClean="0"/>
                  <a:t>e</a:t>
                </a:r>
                <a:r>
                  <a:rPr lang="fr-BE" sz="2000" b="1" dirty="0" smtClean="0"/>
                  <a:t> étape (optionnelle): </a:t>
                </a:r>
                <a:r>
                  <a:rPr lang="fr-BE" sz="2000" dirty="0" smtClean="0"/>
                  <a:t>si tau-b moyen identique pendant trop longtemps (20 générations), conservation du meilleur parent et transformation de tous les autres en parents aléatoires. Evite la stagnation en un maximum local.</a:t>
                </a:r>
                <a:endParaRPr lang="fr-BE" sz="2000" b="1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48101"/>
            <a:ext cx="8596668" cy="968943"/>
          </a:xfrm>
        </p:spPr>
        <p:txBody>
          <a:bodyPr>
            <a:normAutofit/>
          </a:bodyPr>
          <a:lstStyle/>
          <a:p>
            <a:pPr algn="ctr"/>
            <a:r>
              <a:rPr lang="fr-BE" sz="4000" u="sng" dirty="0" smtClean="0"/>
              <a:t>AG: Résultats (500 générations)</a:t>
            </a:r>
            <a:endParaRPr lang="fr-BE" sz="4000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" y="1823705"/>
            <a:ext cx="5473942" cy="410545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73" y="1823705"/>
            <a:ext cx="6147185" cy="420713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6959" y="400712"/>
            <a:ext cx="8587043" cy="869287"/>
          </a:xfrm>
        </p:spPr>
        <p:txBody>
          <a:bodyPr/>
          <a:lstStyle/>
          <a:p>
            <a:pPr algn="ctr"/>
            <a:r>
              <a:rPr lang="fr-BE" u="sng" dirty="0" smtClean="0"/>
              <a:t>AG: Résultats (500 générations)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99" y="1144871"/>
            <a:ext cx="7231941" cy="5423956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56" y="189802"/>
            <a:ext cx="8437790" cy="796505"/>
          </a:xfrm>
        </p:spPr>
        <p:txBody>
          <a:bodyPr/>
          <a:lstStyle/>
          <a:p>
            <a:pPr algn="ctr"/>
            <a:r>
              <a:rPr lang="fr-BE" u="sng" dirty="0" smtClean="0"/>
              <a:t>AG: Résultats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92185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fr-BE" sz="2000" dirty="0" smtClean="0"/>
                  <a:t>Si (nombre de profils par individus) = (nombre d’alternatives):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BE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BE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BE" sz="2000" dirty="0" smtClean="0"/>
                  <a:t>un ensemble de profils </a:t>
                </a:r>
                <a:r>
                  <a:rPr lang="fr-BE" sz="2000" i="1" u="sng" dirty="0" smtClean="0"/>
                  <a:t>différent</a:t>
                </a:r>
                <a:r>
                  <a:rPr lang="fr-BE" sz="2000" u="sng" dirty="0" smtClean="0"/>
                  <a:t> </a:t>
                </a:r>
                <a:r>
                  <a:rPr lang="fr-BE" sz="2000" dirty="0" smtClean="0"/>
                  <a:t>des alternatives de base (pouvant être prises comme profils) donnant un tau-b de 1;</a:t>
                </a:r>
              </a:p>
              <a:p>
                <a:r>
                  <a:rPr lang="fr-BE" sz="2000" dirty="0" smtClean="0"/>
                  <a:t>Pour 10 et 20 alternatives: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/>
                  <a:t>T</a:t>
                </a:r>
                <a:r>
                  <a:rPr lang="fr-BE" sz="2000" dirty="0" smtClean="0"/>
                  <a:t>au-b de 1 obtenu pour beaucoup d’ensembles de profils de réf.;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 smtClean="0"/>
                  <a:t>Tau-b de 1 avec peu de profils par individu;</a:t>
                </a:r>
              </a:p>
              <a:p>
                <a:r>
                  <a:rPr lang="fr-BE" sz="2000" dirty="0" smtClean="0"/>
                  <a:t>Pour 20 et 30 alternatives: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/>
                  <a:t>F</a:t>
                </a:r>
                <a:r>
                  <a:rPr lang="fr-BE" sz="2000" dirty="0" smtClean="0"/>
                  <a:t>luctuations de tau-b pour des nombres de profils élevés.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 smtClean="0"/>
                  <a:t>Probablement dû à des fluctuations de l’AG (dépendance du caractère aléatoire).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 smtClean="0"/>
                  <a:t>Possibilité de trouver des tau-b plus élevés pour ces valeurs;</a:t>
                </a:r>
              </a:p>
              <a:p>
                <a:r>
                  <a:rPr lang="fr-BE" sz="2000" b="1" dirty="0" smtClean="0"/>
                  <a:t>Réponse à la question de départ: Il est donc possible de trouver un ensemble de profils de référence donnant un tau-b de 1.</a:t>
                </a:r>
                <a:endParaRPr lang="fr-BE" sz="2000" b="1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92185"/>
                <a:ext cx="8596668" cy="3880773"/>
              </a:xfrm>
              <a:blipFill rotWithShape="0">
                <a:blip r:embed="rId2"/>
                <a:stretch>
                  <a:fillRect l="-284" t="-942" r="-426" b="-3657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68151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Pistes futures</a:t>
            </a:r>
            <a:endParaRPr lang="fr-B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65440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fr-BE" sz="2000" dirty="0" smtClean="0"/>
                  <a:t>Combien de profils au plus </a:t>
                </a:r>
                <a:r>
                  <a:rPr lang="fr-BE" sz="2000" smtClean="0"/>
                  <a:t>permettent d’aboutir à un </a:t>
                </a:r>
                <a:r>
                  <a:rPr lang="fr-BE" sz="2000" dirty="0"/>
                  <a:t>tau-b de </a:t>
                </a:r>
                <a:r>
                  <a:rPr lang="fr-BE" sz="2000" dirty="0" smtClean="0"/>
                  <a:t>1? </a:t>
                </a:r>
              </a:p>
              <a:p>
                <a:r>
                  <a:rPr lang="fr-BE" sz="2000" dirty="0" smtClean="0"/>
                  <a:t>Si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fr-BE" sz="2000" dirty="0" smtClean="0"/>
                  <a:t>pour </a:t>
                </a:r>
                <a:r>
                  <a:rPr lang="fr-BE" sz="2000" dirty="0"/>
                  <a:t>k profils, est-ce que </a:t>
                </a:r>
                <a14:m>
                  <m:oMath xmlns:m="http://schemas.openxmlformats.org/officeDocument/2006/math">
                    <m:r>
                      <a:rPr lang="fr-BE" sz="20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BE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BE" sz="2000" dirty="0" smtClean="0"/>
                  <a:t> </a:t>
                </a:r>
                <a:r>
                  <a:rPr lang="fr-BE" sz="2000" dirty="0"/>
                  <a:t>pour k+1 profils </a:t>
                </a:r>
                <a:r>
                  <a:rPr lang="fr-BE" sz="2000" dirty="0" smtClean="0"/>
                  <a:t>?</a:t>
                </a:r>
              </a:p>
              <a:p>
                <a:r>
                  <a:rPr lang="fr-BE" sz="2000" u="sng" dirty="0" smtClean="0"/>
                  <a:t>Comment éliciter les profils?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 smtClean="0"/>
                  <a:t>Demander des valeurs au décideur: peu réaliste;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 smtClean="0"/>
                  <a:t>Programme posant des questions simples au décideur (s’il préfère une action à une autre par exemple). En combien de questions peut-on éliciter précisément les profils?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65440"/>
                <a:ext cx="8596668" cy="3880773"/>
              </a:xfrm>
              <a:blipFill rotWithShape="0">
                <a:blip r:embed="rId2"/>
                <a:stretch>
                  <a:fillRect l="-284" t="-11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28165" cy="853440"/>
          </a:xfrm>
        </p:spPr>
        <p:txBody>
          <a:bodyPr/>
          <a:lstStyle/>
          <a:p>
            <a:pPr algn="ctr"/>
            <a:r>
              <a:rPr lang="fr-BE" u="sng" dirty="0" smtClean="0"/>
              <a:t>Rappels PROMETHEE II </a:t>
            </a:r>
            <a:r>
              <a:rPr lang="fr-BE" u="sng" baseline="30000" dirty="0" smtClean="0"/>
              <a:t>1</a:t>
            </a:r>
            <a:endParaRPr lang="fr-BE" u="sng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63041"/>
                <a:ext cx="8707298" cy="45783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BE" sz="2000" dirty="0" smtClean="0"/>
                  <a:t>Alternatives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sz="2000" b="0" dirty="0" smtClean="0"/>
                  <a:t> (i=1,…,n) de l’ensemble A;</a:t>
                </a:r>
              </a:p>
              <a:p>
                <a:r>
                  <a:rPr lang="fr-BE" sz="2000" dirty="0"/>
                  <a:t>C</a:t>
                </a:r>
                <a:r>
                  <a:rPr lang="fr-BE" sz="2000" dirty="0" smtClean="0"/>
                  <a:t>ritères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BE" sz="2000" b="0" dirty="0" smtClean="0"/>
                  <a:t> (</a:t>
                </a:r>
                <a:r>
                  <a:rPr lang="fr-BE" sz="2000" dirty="0"/>
                  <a:t>j</a:t>
                </a:r>
                <a:r>
                  <a:rPr lang="fr-BE" sz="2000" b="0" dirty="0" smtClean="0"/>
                  <a:t>=1,…,k) de l’ensemble F,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BE" sz="2000" b="0" dirty="0" smtClean="0"/>
                  <a:t> associés;</a:t>
                </a:r>
              </a:p>
              <a:p>
                <a:r>
                  <a:rPr lang="fr-BE" sz="2000" dirty="0" smtClean="0"/>
                  <a:t>Différence entre évaluations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sz="2000" b="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BE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BE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sz="2000" b="0" dirty="0" smtClean="0"/>
                  <a:t>;</a:t>
                </a:r>
              </a:p>
              <a:p>
                <a:r>
                  <a:rPr lang="fr-BE" sz="2000" dirty="0" smtClean="0"/>
                  <a:t>Fonction de préférence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sz="2000" b="0" dirty="0" smtClean="0"/>
                  <a:t>;</a:t>
                </a:r>
              </a:p>
              <a:p>
                <a:r>
                  <a:rPr lang="fr-BE" sz="2000" dirty="0" smtClean="0"/>
                  <a:t>Indice de préférence multicritère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BE" sz="2000" b="0" dirty="0" smtClean="0"/>
                  <a:t> et donc</a:t>
                </a:r>
              </a:p>
              <a:p>
                <a:pPr marL="0" indent="0">
                  <a:buNone/>
                </a:pPr>
                <a:r>
                  <a:rPr lang="fr-BE" sz="2000" dirty="0"/>
                  <a:t>	</a:t>
                </a:r>
                <a:r>
                  <a:rPr lang="fr-BE" sz="2000" b="0" dirty="0" smtClean="0"/>
                  <a:t> 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BE" sz="2000" b="0" dirty="0" smtClean="0"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fr-BE" sz="2000" dirty="0" smtClean="0"/>
                  <a:t>Flux sortant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fr-BE" sz="2000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BE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BE" sz="2000" b="0" dirty="0" smtClean="0"/>
                  <a:t>;</a:t>
                </a:r>
              </a:p>
              <a:p>
                <a:r>
                  <a:rPr lang="fr-BE" sz="2000" b="0" dirty="0" smtClean="0"/>
                  <a:t>Flux entrant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fr-BE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BE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BE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BE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BE" sz="2000" b="0" dirty="0" smtClean="0"/>
                  <a:t>;</a:t>
                </a:r>
              </a:p>
              <a:p>
                <a:r>
                  <a:rPr lang="fr-BE" sz="2000" dirty="0" smtClean="0"/>
                  <a:t>Flux net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sz="2000" b="0" dirty="0" smtClean="0"/>
                  <a:t>;</a:t>
                </a:r>
              </a:p>
              <a:p>
                <a:r>
                  <a:rPr lang="fr-BE" sz="2000" dirty="0" smtClean="0"/>
                  <a:t>Rangement total sur base des flux nets.</a:t>
                </a:r>
                <a:endParaRPr lang="fr-BE" sz="2000" b="0" dirty="0" smtClean="0"/>
              </a:p>
              <a:p>
                <a:endParaRPr lang="fr-BE" b="0" dirty="0" smtClean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63041"/>
                <a:ext cx="8707298" cy="4578322"/>
              </a:xfrm>
              <a:blipFill rotWithShape="0">
                <a:blip r:embed="rId3"/>
                <a:stretch>
                  <a:fillRect l="-280" t="-146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z="1100" dirty="0" smtClean="0"/>
              <a:t>1. BRANS, Jean-Pierre, Bertrand MARESCHAL. 2002.</a:t>
            </a:r>
            <a:r>
              <a:rPr lang="fr-BE" sz="1100" i="1" dirty="0" smtClean="0"/>
              <a:t> PROMETHEE-GAIA</a:t>
            </a:r>
            <a:r>
              <a:rPr lang="fr-BE" sz="1100" dirty="0" smtClean="0"/>
              <a:t>. Bruxelles: Editions de l'Université Libre de Bruxelles. 187 p.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0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192"/>
          </a:xfrm>
        </p:spPr>
        <p:txBody>
          <a:bodyPr/>
          <a:lstStyle/>
          <a:p>
            <a:pPr algn="ctr"/>
            <a:r>
              <a:rPr lang="fr-BE" u="sng" dirty="0" smtClean="0"/>
              <a:t>L’inversement de rang</a:t>
            </a:r>
            <a:endParaRPr lang="fr-B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075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fr-BE" sz="2000" dirty="0" smtClean="0"/>
                  <a:t>Dû à: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 smtClean="0"/>
                  <a:t>la suppression/l’ajout d’une alternative;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 smtClean="0"/>
                  <a:t>l’ajout d’une copie d’une alternative;</a:t>
                </a:r>
              </a:p>
              <a:p>
                <a:r>
                  <a:rPr lang="fr-BE" sz="2000" dirty="0" smtClean="0"/>
                  <a:t>Peut survenir entre 2 alternatives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sz="2000" b="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BE" sz="2000" b="0" dirty="0" smtClean="0"/>
                  <a:t> si</a:t>
                </a:r>
                <a:r>
                  <a:rPr lang="fr-BE" sz="2000" b="0" baseline="30000" dirty="0" smtClean="0"/>
                  <a:t>2</a:t>
                </a:r>
                <a:r>
                  <a:rPr lang="fr-BE" sz="20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fr-BE" sz="2000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fr-BE" sz="2000" b="0" dirty="0" smtClean="0"/>
                  <a:t>;</a:t>
                </a:r>
              </a:p>
              <a:p>
                <a:r>
                  <a:rPr lang="fr-BE" sz="2000" dirty="0" smtClean="0"/>
                  <a:t>C’est-à-dire si scores </a:t>
                </a:r>
                <a:r>
                  <a:rPr lang="fr-BE" sz="2000" smtClean="0"/>
                  <a:t>proches;</a:t>
                </a:r>
                <a:endParaRPr lang="fr-BE" b="0" dirty="0" smtClean="0"/>
              </a:p>
              <a:p>
                <a:endParaRPr lang="fr-BE" dirty="0" smtClean="0"/>
              </a:p>
              <a:p>
                <a:endParaRPr lang="fr-BE" dirty="0" smtClean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075"/>
                <a:ext cx="8596668" cy="3880773"/>
              </a:xfrm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2. B. </a:t>
            </a:r>
            <a:r>
              <a:rPr lang="en-US" sz="1100" dirty="0" err="1" smtClean="0"/>
              <a:t>Mareschal</a:t>
            </a:r>
            <a:r>
              <a:rPr lang="en-US" sz="1100" dirty="0" smtClean="0"/>
              <a:t>, Y. De </a:t>
            </a:r>
            <a:r>
              <a:rPr lang="en-US" sz="1100" dirty="0" err="1" smtClean="0"/>
              <a:t>Smet</a:t>
            </a:r>
            <a:r>
              <a:rPr lang="en-US" sz="1100" dirty="0" smtClean="0"/>
              <a:t> and P. </a:t>
            </a:r>
            <a:r>
              <a:rPr lang="en-US" sz="1100" dirty="0" err="1" smtClean="0"/>
              <a:t>Nemery</a:t>
            </a:r>
            <a:r>
              <a:rPr lang="en-US" sz="1100" dirty="0" smtClean="0"/>
              <a:t> de </a:t>
            </a:r>
            <a:r>
              <a:rPr lang="en-US" sz="1100" dirty="0" err="1" smtClean="0"/>
              <a:t>Bellevaux</a:t>
            </a:r>
            <a:r>
              <a:rPr lang="en-US" sz="1100" dirty="0" smtClean="0"/>
              <a:t>, “Rank reversal in the PROMETHEE II method: Some new  results” in proceedings of the IEEE International Conference on Industrial Engineering and Engineering Management, 8-11 </a:t>
            </a:r>
            <a:r>
              <a:rPr lang="en-US" sz="1100" dirty="0" err="1" smtClean="0"/>
              <a:t>dec.</a:t>
            </a:r>
            <a:r>
              <a:rPr lang="en-US" sz="1100" dirty="0" smtClean="0"/>
              <a:t>, 2008, 959-963.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5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78564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Exemple d’inversement de rang</a:t>
            </a:r>
            <a:r>
              <a:rPr lang="fr-BE" u="sng" baseline="30000" dirty="0" smtClean="0"/>
              <a:t>3</a:t>
            </a:r>
            <a:endParaRPr lang="fr-BE" u="sng" baseline="30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5428" y="1699364"/>
            <a:ext cx="8596668" cy="3880773"/>
          </a:xfrm>
        </p:spPr>
        <p:txBody>
          <a:bodyPr/>
          <a:lstStyle/>
          <a:p>
            <a:r>
              <a:rPr lang="en-GB" sz="2000" dirty="0"/>
              <a:t>Human Development Index (HDI - 2015</a:t>
            </a:r>
            <a:r>
              <a:rPr lang="en-GB" sz="2000" dirty="0" smtClean="0"/>
              <a:t>): 20 premiers pays;</a:t>
            </a:r>
          </a:p>
          <a:p>
            <a:r>
              <a:rPr lang="en-GB" sz="2000" dirty="0"/>
              <a:t>2 </a:t>
            </a:r>
            <a:r>
              <a:rPr lang="en-GB" sz="2000" dirty="0" err="1"/>
              <a:t>critères</a:t>
            </a:r>
            <a:r>
              <a:rPr lang="en-GB" sz="2000" dirty="0"/>
              <a:t>: </a:t>
            </a:r>
          </a:p>
          <a:p>
            <a:pPr lvl="1"/>
            <a:r>
              <a:rPr lang="en-GB" sz="2000" dirty="0"/>
              <a:t>Life Expectancy at Birth (LEB), </a:t>
            </a:r>
            <a:r>
              <a:rPr lang="en-GB" sz="2000" dirty="0" err="1"/>
              <a:t>poids</a:t>
            </a:r>
            <a:r>
              <a:rPr lang="en-GB" sz="2000" dirty="0"/>
              <a:t>=0,5;</a:t>
            </a:r>
          </a:p>
          <a:p>
            <a:pPr lvl="1"/>
            <a:r>
              <a:rPr lang="en-GB" sz="2000" dirty="0"/>
              <a:t>Mean Years of Schooling (MYS), </a:t>
            </a:r>
            <a:r>
              <a:rPr lang="en-GB" sz="2000" dirty="0" err="1"/>
              <a:t>poids</a:t>
            </a:r>
            <a:r>
              <a:rPr lang="en-GB" sz="2000" dirty="0"/>
              <a:t>=0,5</a:t>
            </a:r>
            <a:r>
              <a:rPr lang="en-GB" sz="2000" dirty="0" smtClean="0"/>
              <a:t>.</a:t>
            </a:r>
          </a:p>
          <a:p>
            <a:r>
              <a:rPr lang="en-GB" sz="2000" dirty="0" err="1" smtClean="0"/>
              <a:t>Fonction</a:t>
            </a:r>
            <a:r>
              <a:rPr lang="en-GB" sz="2000" dirty="0" smtClean="0"/>
              <a:t> de </a:t>
            </a:r>
            <a:r>
              <a:rPr lang="en-GB" sz="2000" dirty="0" err="1" smtClean="0"/>
              <a:t>préférence</a:t>
            </a:r>
            <a:r>
              <a:rPr lang="en-GB" sz="2000" dirty="0" smtClean="0"/>
              <a:t> </a:t>
            </a:r>
            <a:r>
              <a:rPr lang="en-GB" sz="2000" dirty="0" err="1" smtClean="0"/>
              <a:t>linéaire</a:t>
            </a:r>
            <a:r>
              <a:rPr lang="en-GB" sz="2000" dirty="0" smtClean="0"/>
              <a:t>, </a:t>
            </a:r>
            <a:r>
              <a:rPr lang="en-GB" sz="2000" dirty="0" err="1" smtClean="0"/>
              <a:t>seuil</a:t>
            </a:r>
            <a:r>
              <a:rPr lang="en-GB" sz="2000" dirty="0" smtClean="0"/>
              <a:t> de preference p=3.</a:t>
            </a:r>
          </a:p>
          <a:p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3. DE SMET, Yves. 2016. “About the computation of robust PROMETHEE II rankings: empirical evidence” in proceedings of the </a:t>
            </a:r>
            <a:r>
              <a:rPr lang="en-GB" sz="1100" dirty="0" smtClean="0"/>
              <a:t>IEEEM 2016(International </a:t>
            </a:r>
            <a:r>
              <a:rPr lang="en-GB" sz="1100" dirty="0"/>
              <a:t>Conference on Industrial Engineering and Engineering </a:t>
            </a:r>
            <a:r>
              <a:rPr lang="en-GB" sz="1100" dirty="0" smtClean="0"/>
              <a:t>Management)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10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3704" y="341414"/>
            <a:ext cx="9881579" cy="5992009"/>
          </a:xfrm>
        </p:spPr>
        <p:txBody>
          <a:bodyPr/>
          <a:lstStyle/>
          <a:p>
            <a:r>
              <a:rPr lang="fr-BE" dirty="0" smtClean="0"/>
              <a:t>Classement P-II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4" y="1116835"/>
            <a:ext cx="2999517" cy="42402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279" y="533280"/>
            <a:ext cx="1319247" cy="6106514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3965608" y="2974206"/>
            <a:ext cx="1347537" cy="51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282" y="745738"/>
            <a:ext cx="1130919" cy="59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00332" y="577198"/>
                <a:ext cx="9063432" cy="5646726"/>
              </a:xfrm>
            </p:spPr>
            <p:txBody>
              <a:bodyPr/>
              <a:lstStyle/>
              <a:p>
                <a:r>
                  <a:rPr lang="fr-BE" sz="2000" dirty="0" smtClean="0"/>
                  <a:t>Inversement de rang si scores très proches, ici si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B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BE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BE" sz="20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den>
                    </m:f>
                  </m:oMath>
                </a14:m>
                <a:r>
                  <a:rPr lang="fr-BE" sz="2000" dirty="0" smtClean="0"/>
                  <a:t>, par exemple entre le Japon et Israël, ou le Canada et Hong Kong</a:t>
                </a:r>
                <a:r>
                  <a:rPr lang="fr-BE" sz="2000" dirty="0"/>
                  <a:t>;</a:t>
                </a:r>
                <a:endParaRPr lang="fr-BE" sz="2000" dirty="0" smtClean="0"/>
              </a:p>
              <a:p>
                <a:r>
                  <a:rPr lang="fr-BE" sz="2000" u="sng" dirty="0" smtClean="0"/>
                  <a:t>Quelques possibilités:</a:t>
                </a:r>
              </a:p>
              <a:p>
                <a:r>
                  <a:rPr lang="fr-BE" sz="2000" dirty="0"/>
                  <a:t>Si Danemark </a:t>
                </a:r>
                <a:r>
                  <a:rPr lang="fr-BE" sz="2000" dirty="0" smtClean="0"/>
                  <a:t>retiré (suppression </a:t>
                </a:r>
                <a:r>
                  <a:rPr lang="fr-BE" sz="2000" dirty="0"/>
                  <a:t>d’une alternative):</a:t>
                </a:r>
              </a:p>
              <a:p>
                <a:pPr lvl="1"/>
                <a:r>
                  <a:rPr lang="fr-BE" sz="2000" dirty="0" smtClean="0"/>
                  <a:t>Japon et Israël deviennent indifférents;</a:t>
                </a:r>
              </a:p>
              <a:p>
                <a:pPr lvl="1"/>
                <a:r>
                  <a:rPr lang="fr-BE" sz="2000" dirty="0" smtClean="0"/>
                  <a:t>Canada </a:t>
                </a:r>
                <a:r>
                  <a:rPr lang="fr-BE" sz="2000" dirty="0"/>
                  <a:t>et Hong Kong inversés dans le classement</a:t>
                </a:r>
                <a:r>
                  <a:rPr lang="fr-BE" sz="2000" dirty="0" smtClean="0"/>
                  <a:t>.</a:t>
                </a:r>
              </a:p>
              <a:p>
                <a:r>
                  <a:rPr lang="fr-BE" sz="2000" dirty="0" smtClean="0"/>
                  <a:t>Si Hong Kong supprimé:</a:t>
                </a:r>
              </a:p>
              <a:p>
                <a:pPr lvl="1"/>
                <a:r>
                  <a:rPr lang="fr-BE" sz="2000" dirty="0"/>
                  <a:t>Japon et Israël deviennent indifférents;</a:t>
                </a:r>
              </a:p>
              <a:p>
                <a:pPr lvl="1"/>
                <a:r>
                  <a:rPr lang="fr-BE" sz="2000" dirty="0" smtClean="0"/>
                  <a:t>Royaume-Uni et Corée deviennent indifférents.</a:t>
                </a:r>
                <a:endParaRPr lang="fr-BE" sz="2000" dirty="0"/>
              </a:p>
              <a:p>
                <a:r>
                  <a:rPr lang="fr-BE" sz="2000" dirty="0" smtClean="0"/>
                  <a:t>Si Liechtenstein supprimé:</a:t>
                </a:r>
              </a:p>
              <a:p>
                <a:pPr lvl="1"/>
                <a:r>
                  <a:rPr lang="fr-BE" sz="2000" dirty="0"/>
                  <a:t>Japon et Israël deviennent indifférents;</a:t>
                </a:r>
              </a:p>
              <a:p>
                <a:pPr lvl="1"/>
                <a:r>
                  <a:rPr lang="fr-BE" sz="2000" dirty="0" smtClean="0"/>
                  <a:t>Canada et Hong Kong inversés dans le classement.</a:t>
                </a:r>
              </a:p>
              <a:p>
                <a:pPr marL="0" indent="0">
                  <a:buNone/>
                </a:pPr>
                <a:endParaRPr lang="fr-BE" dirty="0" smtClean="0"/>
              </a:p>
              <a:p>
                <a:pPr marL="457200" lvl="1" indent="0">
                  <a:buNone/>
                </a:pPr>
                <a:endParaRPr lang="fr-BE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332" y="577198"/>
                <a:ext cx="9063432" cy="5646726"/>
              </a:xfrm>
              <a:blipFill rotWithShape="0">
                <a:blip r:embed="rId2"/>
                <a:stretch>
                  <a:fillRect l="-269" r="-60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27201"/>
            <a:ext cx="8596668" cy="1320800"/>
          </a:xfrm>
        </p:spPr>
        <p:txBody>
          <a:bodyPr/>
          <a:lstStyle/>
          <a:p>
            <a:pPr algn="ctr"/>
            <a:r>
              <a:rPr lang="fr-BE" u="sng" dirty="0" smtClean="0"/>
              <a:t>PROMETHEE référencé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sz="2800" u="sng" dirty="0" smtClean="0"/>
              <a:t>Concepts </a:t>
            </a:r>
            <a:r>
              <a:rPr lang="fr-BE" sz="2800" u="sng" dirty="0" err="1" smtClean="0"/>
              <a:t>Flowsort</a:t>
            </a:r>
            <a:endParaRPr lang="fr-BE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60799"/>
                <a:ext cx="8596668" cy="3880773"/>
              </a:xfrm>
            </p:spPr>
            <p:txBody>
              <a:bodyPr/>
              <a:lstStyle/>
              <a:p>
                <a:r>
                  <a:rPr lang="fr-BE" sz="2000" dirty="0" smtClean="0"/>
                  <a:t>Flowsort: méthode de </a:t>
                </a:r>
                <a:r>
                  <a:rPr lang="fr-BE" sz="2000" u="sng" dirty="0" smtClean="0"/>
                  <a:t>tri</a:t>
                </a:r>
                <a:r>
                  <a:rPr lang="fr-BE" sz="2000" baseline="30000" dirty="0" smtClean="0"/>
                  <a:t>4</a:t>
                </a:r>
                <a:r>
                  <a:rPr lang="fr-BE" sz="2000" dirty="0" smtClean="0"/>
                  <a:t>;</a:t>
                </a:r>
              </a:p>
              <a:p>
                <a:r>
                  <a:rPr lang="fr-BE" sz="2000" b="1" dirty="0" smtClean="0"/>
                  <a:t>Profils de référence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=1,…,</m:t>
                    </m:r>
                  </m:oMath>
                </a14:m>
                <a:r>
                  <a:rPr lang="fr-BE" sz="2000" dirty="0" smtClean="0"/>
                  <a:t>m) de l’ensemble 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BE" sz="2000" dirty="0"/>
                  <a:t>Flux net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BE" sz="2000" dirty="0"/>
                  <a:t> calculé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BE" sz="2000" dirty="0" smtClean="0"/>
                  <a:t>;</a:t>
                </a:r>
              </a:p>
              <a:p>
                <a:r>
                  <a:rPr lang="fr-BE" sz="2000" dirty="0" smtClean="0"/>
                  <a:t>R fixé </a:t>
                </a:r>
                <a:r>
                  <a:rPr lang="fr-BE" sz="2000" dirty="0" smtClean="0">
                    <a:sym typeface="Wingdings" panose="05000000000000000000" pitchFamily="2" charset="2"/>
                  </a:rPr>
                  <a:t> pas d’inversement de rang!</a:t>
                </a:r>
              </a:p>
              <a:p>
                <a:r>
                  <a:rPr lang="fr-BE" sz="2000" dirty="0" smtClean="0">
                    <a:sym typeface="Wingdings" panose="05000000000000000000" pitchFamily="2" charset="2"/>
                  </a:rPr>
                  <a:t>R plus petit que A  calcul du classement plus rapide</a:t>
                </a:r>
                <a:endParaRPr lang="fr-BE" sz="20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60799"/>
                <a:ext cx="8596668" cy="3880773"/>
              </a:xfrm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314282" y="4658129"/>
            <a:ext cx="5322771" cy="96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314281" y="5262917"/>
            <a:ext cx="5322771" cy="96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314280" y="5890870"/>
            <a:ext cx="5322771" cy="96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85876" y="4485897"/>
                <a:ext cx="933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BE" b="0" dirty="0" smtClean="0"/>
              </a:p>
              <a:p>
                <a:endParaRPr lang="fr-B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BE" b="0" dirty="0" smtClean="0"/>
              </a:p>
              <a:p>
                <a:endParaRPr lang="fr-B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6" y="4485897"/>
                <a:ext cx="933651" cy="1477328"/>
              </a:xfrm>
              <a:prstGeom prst="rect">
                <a:avLst/>
              </a:prstGeom>
              <a:blipFill rotWithShape="0">
                <a:blip r:embed="rId4"/>
                <a:stretch>
                  <a:fillRect b="-289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rganigramme : Connecteur 12"/>
          <p:cNvSpPr/>
          <p:nvPr/>
        </p:nvSpPr>
        <p:spPr>
          <a:xfrm>
            <a:off x="2588809" y="4549967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C000"/>
              </a:solidFill>
            </a:endParaRPr>
          </a:p>
        </p:txBody>
      </p:sp>
      <p:sp>
        <p:nvSpPr>
          <p:cNvPr id="14" name="Organigramme : Connecteur 13"/>
          <p:cNvSpPr/>
          <p:nvPr/>
        </p:nvSpPr>
        <p:spPr>
          <a:xfrm>
            <a:off x="2887697" y="5154755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Organigramme : Connecteur 14"/>
          <p:cNvSpPr/>
          <p:nvPr/>
        </p:nvSpPr>
        <p:spPr>
          <a:xfrm>
            <a:off x="2600544" y="5825038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rganigramme : Connecteur 15"/>
          <p:cNvSpPr/>
          <p:nvPr/>
        </p:nvSpPr>
        <p:spPr>
          <a:xfrm>
            <a:off x="3696220" y="4559591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rganigramme : Connecteur 16"/>
          <p:cNvSpPr/>
          <p:nvPr/>
        </p:nvSpPr>
        <p:spPr>
          <a:xfrm>
            <a:off x="4883634" y="5164379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Organigramme : Connecteur 17"/>
          <p:cNvSpPr/>
          <p:nvPr/>
        </p:nvSpPr>
        <p:spPr>
          <a:xfrm>
            <a:off x="4468677" y="4559591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rganigramme : Connecteur 18"/>
          <p:cNvSpPr/>
          <p:nvPr/>
        </p:nvSpPr>
        <p:spPr>
          <a:xfrm>
            <a:off x="4172966" y="5152569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Organigramme : Connecteur 19"/>
          <p:cNvSpPr/>
          <p:nvPr/>
        </p:nvSpPr>
        <p:spPr>
          <a:xfrm>
            <a:off x="4725529" y="5792332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Organigramme : Connecteur 20"/>
          <p:cNvSpPr/>
          <p:nvPr/>
        </p:nvSpPr>
        <p:spPr>
          <a:xfrm>
            <a:off x="3464441" y="5792332"/>
            <a:ext cx="182880" cy="216324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3" name="Connecteur droit 22"/>
          <p:cNvCxnSpPr/>
          <p:nvPr/>
        </p:nvCxnSpPr>
        <p:spPr>
          <a:xfrm>
            <a:off x="2729303" y="4729159"/>
            <a:ext cx="298888" cy="6047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3"/>
            <a:endCxn id="15" idx="0"/>
          </p:cNvCxnSpPr>
          <p:nvPr/>
        </p:nvCxnSpPr>
        <p:spPr>
          <a:xfrm flipH="1">
            <a:off x="2691984" y="5339399"/>
            <a:ext cx="222495" cy="4856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6" idx="5"/>
            <a:endCxn id="17" idx="1"/>
          </p:cNvCxnSpPr>
          <p:nvPr/>
        </p:nvCxnSpPr>
        <p:spPr>
          <a:xfrm>
            <a:off x="3852318" y="4744235"/>
            <a:ext cx="1058098" cy="451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7" idx="4"/>
            <a:endCxn id="20" idx="0"/>
          </p:cNvCxnSpPr>
          <p:nvPr/>
        </p:nvCxnSpPr>
        <p:spPr>
          <a:xfrm flipH="1">
            <a:off x="4816969" y="5380703"/>
            <a:ext cx="158105" cy="411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8" idx="3"/>
            <a:endCxn id="19" idx="7"/>
          </p:cNvCxnSpPr>
          <p:nvPr/>
        </p:nvCxnSpPr>
        <p:spPr>
          <a:xfrm flipH="1">
            <a:off x="4329064" y="4744235"/>
            <a:ext cx="166395" cy="44001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9" idx="3"/>
            <a:endCxn id="21" idx="7"/>
          </p:cNvCxnSpPr>
          <p:nvPr/>
        </p:nvCxnSpPr>
        <p:spPr>
          <a:xfrm flipH="1">
            <a:off x="3620539" y="5337213"/>
            <a:ext cx="579209" cy="48679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Connecteur 45"/>
          <p:cNvSpPr/>
          <p:nvPr/>
        </p:nvSpPr>
        <p:spPr>
          <a:xfrm>
            <a:off x="5719326" y="4561877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Organigramme : Connecteur 46"/>
          <p:cNvSpPr/>
          <p:nvPr/>
        </p:nvSpPr>
        <p:spPr>
          <a:xfrm>
            <a:off x="5656092" y="5139435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Organigramme : Connecteur 47"/>
          <p:cNvSpPr/>
          <p:nvPr/>
        </p:nvSpPr>
        <p:spPr>
          <a:xfrm>
            <a:off x="6089850" y="5769167"/>
            <a:ext cx="182880" cy="2163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9" name="Connecteur droit 48"/>
          <p:cNvCxnSpPr>
            <a:stCxn id="46" idx="4"/>
            <a:endCxn id="47" idx="0"/>
          </p:cNvCxnSpPr>
          <p:nvPr/>
        </p:nvCxnSpPr>
        <p:spPr>
          <a:xfrm flipH="1">
            <a:off x="5747532" y="4778201"/>
            <a:ext cx="63234" cy="361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7" idx="5"/>
            <a:endCxn id="48" idx="1"/>
          </p:cNvCxnSpPr>
          <p:nvPr/>
        </p:nvCxnSpPr>
        <p:spPr>
          <a:xfrm>
            <a:off x="5812190" y="5324079"/>
            <a:ext cx="304442" cy="476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347820" y="4120719"/>
                <a:ext cx="664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820" y="4120719"/>
                <a:ext cx="6648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800648" y="4163781"/>
                <a:ext cx="759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&amp; 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48" y="4163781"/>
                <a:ext cx="759469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40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527148" y="4155364"/>
                <a:ext cx="553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48" y="4155364"/>
                <a:ext cx="55340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93643" y="6215598"/>
            <a:ext cx="6297612" cy="365125"/>
          </a:xfrm>
        </p:spPr>
        <p:txBody>
          <a:bodyPr/>
          <a:lstStyle/>
          <a:p>
            <a:r>
              <a:rPr lang="en-US" sz="1100" dirty="0" smtClean="0"/>
              <a:t>4. NEMERY DE BELLEVAUX, Philippe. 2008. "FLOWSORT: A flow-based sorting method with limiting or central profiles". Top 16(1):90-113 · February 2008. Berlin: Springer </a:t>
            </a:r>
            <a:r>
              <a:rPr lang="en-US" sz="1100" dirty="0" err="1" smtClean="0"/>
              <a:t>Verlag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26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97844"/>
            <a:ext cx="8591794" cy="1411706"/>
          </a:xfrm>
        </p:spPr>
        <p:txBody>
          <a:bodyPr/>
          <a:lstStyle/>
          <a:p>
            <a:pPr algn="ctr"/>
            <a:r>
              <a:rPr lang="fr-BE" u="sng" dirty="0" smtClean="0"/>
              <a:t>Caractérisation de la méthode:</a:t>
            </a:r>
            <a:br>
              <a:rPr lang="fr-BE" u="sng" dirty="0" smtClean="0"/>
            </a:br>
            <a:r>
              <a:rPr lang="fr-BE" u="sng" dirty="0" smtClean="0"/>
              <a:t>Equivalence de référentiel</a:t>
            </a:r>
            <a:endParaRPr lang="fr-B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9550"/>
                <a:ext cx="9111559" cy="47163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sSup>
                      <m:sSup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𝑡𝑎𝑖𝑙𝑙𝑒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fr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BE" sz="2000" b="0" dirty="0" smtClean="0"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fr-BE" sz="2000" b="1" dirty="0" smtClean="0">
                    <a:ea typeface="Cambria Math" panose="02040503050406030204" pitchFamily="18" charset="0"/>
                  </a:rPr>
                  <a:t>On peut toujours remplacer R par un R’ de même taille tel que les profils de référence se dominent successivement mais que les flux nets restent identiques;</a:t>
                </a:r>
              </a:p>
              <a:p>
                <a:r>
                  <a:rPr lang="fr-BE" sz="2000" dirty="0" smtClean="0"/>
                  <a:t>Démonstration se basant sur les </a:t>
                </a:r>
                <a:r>
                  <a:rPr lang="fr-BE" sz="2000" u="sng" dirty="0" smtClean="0"/>
                  <a:t>flux nets </a:t>
                </a:r>
                <a:r>
                  <a:rPr lang="fr-BE" sz="2000" u="sng" dirty="0" err="1" smtClean="0"/>
                  <a:t>unicritères</a:t>
                </a:r>
                <a:r>
                  <a:rPr lang="fr-BE" sz="2000" u="sng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fr-BE" sz="2000" dirty="0" smtClean="0"/>
                  <a:t>on peut exprimer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ctrlP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BE" sz="2000" b="0" i="1" smtClean="0">
                                    <a:latin typeface="Cambria Math" panose="02040503050406030204" pitchFamily="18" charset="0"/>
                                  </a:rPr>
                                  <m:t> . </m:t>
                                </m:r>
                                <m:sSub>
                                  <m:sSubPr>
                                    <m:ctrlP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BE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fr-BE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BE" sz="20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BE" sz="2000" dirty="0" smtClean="0"/>
                  <a:t> ;</a:t>
                </a:r>
              </a:p>
              <a:p>
                <a:r>
                  <a:rPr lang="fr-BE" sz="2000" dirty="0" smtClean="0"/>
                  <a:t>Même chose pour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BE" sz="2000" b="0" dirty="0" smtClean="0"/>
                  <a:t>;</a:t>
                </a:r>
              </a:p>
              <a:p>
                <a:r>
                  <a:rPr lang="fr-BE" sz="2000" dirty="0" smtClean="0"/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fr-BE" sz="2000" dirty="0" smtClean="0"/>
                  <a:t>;</a:t>
                </a:r>
              </a:p>
              <a:p>
                <a:r>
                  <a:rPr lang="fr-BE" sz="2000" dirty="0" smtClean="0"/>
                  <a:t>Donc </a:t>
                </a: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sSub>
                          <m:sSubPr>
                            <m:ctrlP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BE" sz="2000" dirty="0" smtClean="0"/>
                  <a:t>;</a:t>
                </a:r>
                <a:endParaRPr lang="fr-BE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9550"/>
                <a:ext cx="9111559" cy="4716379"/>
              </a:xfrm>
              <a:blipFill rotWithShape="0">
                <a:blip r:embed="rId2"/>
                <a:stretch>
                  <a:fillRect l="-268" t="-904" r="-669" b="-826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777</TotalTime>
  <Words>1068</Words>
  <Application>Microsoft Office PowerPoint</Application>
  <PresentationFormat>Grand écran</PresentationFormat>
  <Paragraphs>204</Paragraphs>
  <Slides>25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    BIR:  Comment réduire l’inversement de rang avec PROMETHEE II ?</vt:lpstr>
      <vt:lpstr>Table des matières</vt:lpstr>
      <vt:lpstr>Rappels PROMETHEE II 1</vt:lpstr>
      <vt:lpstr>L’inversement de rang</vt:lpstr>
      <vt:lpstr>Exemple d’inversement de rang3</vt:lpstr>
      <vt:lpstr>Présentation PowerPoint</vt:lpstr>
      <vt:lpstr>Présentation PowerPoint</vt:lpstr>
      <vt:lpstr>PROMETHEE référencé Concepts Flowsort</vt:lpstr>
      <vt:lpstr>Caractérisation de la méthode: Equivalence de référentiel</vt:lpstr>
      <vt:lpstr>Présentation PowerPoint</vt:lpstr>
      <vt:lpstr>Présentation PowerPoint</vt:lpstr>
      <vt:lpstr>Indépendance aux références entièrement dominées</vt:lpstr>
      <vt:lpstr>Comparaison avec P-II Tau-b de Kendall6</vt:lpstr>
      <vt:lpstr>Tau-b de Kendall fonction du nombre de profils de réf.</vt:lpstr>
      <vt:lpstr>Comparaison premier du classement</vt:lpstr>
      <vt:lpstr>Pouvoir discriminant</vt:lpstr>
      <vt:lpstr>Influence du jeu de données</vt:lpstr>
      <vt:lpstr>Est-il possible d’obtenir un tau-b de 1 entre P-II et P-référencé ?</vt:lpstr>
      <vt:lpstr>Algorithme génétique (AG) Première génération</vt:lpstr>
      <vt:lpstr>AG Croisement</vt:lpstr>
      <vt:lpstr>AG Mélange enfants-parents</vt:lpstr>
      <vt:lpstr>AG: Résultats (500 générations)</vt:lpstr>
      <vt:lpstr>AG: Résultats (500 générations)</vt:lpstr>
      <vt:lpstr>AG: Résultats</vt:lpstr>
      <vt:lpstr>Pistes futures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BIR:  Comment réduire l’inversement de rang avec PROMETHEE II ?</dc:title>
  <dc:creator>admin</dc:creator>
  <cp:lastModifiedBy>admin</cp:lastModifiedBy>
  <cp:revision>149</cp:revision>
  <dcterms:created xsi:type="dcterms:W3CDTF">2016-09-07T09:45:03Z</dcterms:created>
  <dcterms:modified xsi:type="dcterms:W3CDTF">2016-09-14T10:02:40Z</dcterms:modified>
</cp:coreProperties>
</file>