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67" r:id="rId3"/>
    <p:sldId id="269" r:id="rId4"/>
    <p:sldId id="276" r:id="rId5"/>
    <p:sldId id="278" r:id="rId6"/>
    <p:sldId id="279" r:id="rId7"/>
    <p:sldId id="281" r:id="rId8"/>
    <p:sldId id="282" r:id="rId9"/>
    <p:sldId id="272" r:id="rId10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B3BFF"/>
    <a:srgbClr val="8E8E8E"/>
    <a:srgbClr val="1EFF64"/>
    <a:srgbClr val="1EFF1E"/>
    <a:srgbClr val="4FFB4F"/>
    <a:srgbClr val="7DFF96"/>
    <a:srgbClr val="ABCDFF"/>
    <a:srgbClr val="7D7DFF"/>
    <a:srgbClr val="89B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00" autoAdjust="0"/>
  </p:normalViewPr>
  <p:slideViewPr>
    <p:cSldViewPr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6364" cy="511731"/>
          </a:xfrm>
          <a:prstGeom prst="rect">
            <a:avLst/>
          </a:prstGeom>
        </p:spPr>
        <p:txBody>
          <a:bodyPr vert="horz" lIns="95457" tIns="47728" rIns="95457" bIns="47728" rtlCol="0"/>
          <a:lstStyle>
            <a:lvl1pPr algn="l">
              <a:defRPr sz="13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3" y="2"/>
            <a:ext cx="3076364" cy="511731"/>
          </a:xfrm>
          <a:prstGeom prst="rect">
            <a:avLst/>
          </a:prstGeom>
        </p:spPr>
        <p:txBody>
          <a:bodyPr vert="horz" lIns="95457" tIns="47728" rIns="95457" bIns="47728" rtlCol="0"/>
          <a:lstStyle>
            <a:lvl1pPr algn="r">
              <a:defRPr sz="1300"/>
            </a:lvl1pPr>
          </a:lstStyle>
          <a:p>
            <a:fld id="{5E1F3058-911A-4ECE-9328-61AED21BD68F}" type="datetimeFigureOut">
              <a:rPr lang="fr-BE" smtClean="0"/>
              <a:pPr/>
              <a:t>01-12-16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57" tIns="47728" rIns="95457" bIns="47728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1" y="4861441"/>
            <a:ext cx="5679440" cy="4605576"/>
          </a:xfrm>
          <a:prstGeom prst="rect">
            <a:avLst/>
          </a:prstGeom>
        </p:spPr>
        <p:txBody>
          <a:bodyPr vert="horz" lIns="95457" tIns="47728" rIns="95457" bIns="47728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6364" cy="511731"/>
          </a:xfrm>
          <a:prstGeom prst="rect">
            <a:avLst/>
          </a:prstGeom>
        </p:spPr>
        <p:txBody>
          <a:bodyPr vert="horz" lIns="95457" tIns="47728" rIns="95457" bIns="47728" rtlCol="0" anchor="b"/>
          <a:lstStyle>
            <a:lvl1pPr algn="l">
              <a:defRPr sz="13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3" y="9721108"/>
            <a:ext cx="3076364" cy="511731"/>
          </a:xfrm>
          <a:prstGeom prst="rect">
            <a:avLst/>
          </a:prstGeom>
        </p:spPr>
        <p:txBody>
          <a:bodyPr vert="horz" lIns="95457" tIns="47728" rIns="95457" bIns="47728" rtlCol="0" anchor="b"/>
          <a:lstStyle>
            <a:lvl1pPr algn="r">
              <a:defRPr sz="1300"/>
            </a:lvl1pPr>
          </a:lstStyle>
          <a:p>
            <a:fld id="{E102CBC2-C643-4723-8164-330035F380E5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7775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2CBC2-C643-4723-8164-330035F380E5}" type="slidenum">
              <a:rPr lang="fr-BE" smtClean="0"/>
              <a:pPr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9020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2CBC2-C643-4723-8164-330035F380E5}" type="slidenum">
              <a:rPr lang="fr-BE" smtClean="0"/>
              <a:pPr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58726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2CBC2-C643-4723-8164-330035F380E5}" type="slidenum">
              <a:rPr lang="fr-BE" smtClean="0"/>
              <a:pPr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95632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2CBC2-C643-4723-8164-330035F380E5}" type="slidenum">
              <a:rPr lang="fr-BE" smtClean="0"/>
              <a:pPr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20784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2CBC2-C643-4723-8164-330035F380E5}" type="slidenum">
              <a:rPr lang="fr-BE" smtClean="0"/>
              <a:pPr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06844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2CBC2-C643-4723-8164-330035F380E5}" type="slidenum">
              <a:rPr lang="fr-BE" smtClean="0"/>
              <a:pPr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46487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2CBC2-C643-4723-8164-330035F380E5}" type="slidenum">
              <a:rPr lang="fr-BE" smtClean="0"/>
              <a:pPr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38813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2CBC2-C643-4723-8164-330035F380E5}" type="slidenum">
              <a:rPr lang="fr-BE" smtClean="0"/>
              <a:pPr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38813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2CBC2-C643-4723-8164-330035F380E5}" type="slidenum">
              <a:rPr lang="fr-BE" smtClean="0"/>
              <a:pPr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59748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ulb_petit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15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175" y="0"/>
            <a:ext cx="5076825" cy="103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422900" y="765175"/>
            <a:ext cx="15970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fr-BE" sz="1200" b="1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OPERA.ULB.AC.BE</a:t>
            </a:r>
            <a:endParaRPr lang="fr-FR" sz="1200" b="1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130425"/>
            <a:ext cx="8713788" cy="1470025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4144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D6C28-B624-4070-8911-F6EF62B4941A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9100" y="274638"/>
            <a:ext cx="2195513" cy="6034087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274638"/>
            <a:ext cx="6437312" cy="603408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D6C28-B624-4070-8911-F6EF62B4941A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D6C28-B624-4070-8911-F6EF62B4941A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D6C28-B624-4070-8911-F6EF62B4941A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316412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316413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D6C28-B624-4070-8911-F6EF62B4941A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D6C28-B624-4070-8911-F6EF62B4941A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D6C28-B624-4070-8911-F6EF62B4941A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D6C28-B624-4070-8911-F6EF62B4941A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D6C28-B624-4070-8911-F6EF62B4941A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D6C28-B624-4070-8911-F6EF62B4941A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376238"/>
            <a:ext cx="7140575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773238"/>
            <a:ext cx="8785225" cy="453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63087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solidFill>
                  <a:schemeClr val="tx1"/>
                </a:solidFill>
                <a:latin typeface="Tahoma" charset="0"/>
              </a:defRPr>
            </a:lvl1pPr>
          </a:lstStyle>
          <a:p>
            <a:fld id="{A3FD6C28-B624-4070-8911-F6EF62B4941A}" type="slidenum">
              <a:rPr lang="fr-BE" smtClean="0"/>
              <a:pPr/>
              <a:t>‹#›</a:t>
            </a:fld>
            <a:endParaRPr lang="fr-BE"/>
          </a:p>
        </p:txBody>
      </p:sp>
      <p:pic>
        <p:nvPicPr>
          <p:cNvPr id="2053" name="Picture 5" descr="ulb_petit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715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67625" y="0"/>
            <a:ext cx="126365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2627313" y="6381750"/>
            <a:ext cx="412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178" name="Line 4"/>
          <p:cNvSpPr>
            <a:spLocks noChangeShapeType="1"/>
          </p:cNvSpPr>
          <p:nvPr/>
        </p:nvSpPr>
        <p:spPr bwMode="auto">
          <a:xfrm>
            <a:off x="179388" y="1479550"/>
            <a:ext cx="8748712" cy="0"/>
          </a:xfrm>
          <a:prstGeom prst="line">
            <a:avLst/>
          </a:prstGeom>
          <a:noFill/>
          <a:ln w="22225">
            <a:solidFill>
              <a:srgbClr val="5F5F5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cs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cs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cs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3BB0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D00000"/>
        </a:buClr>
        <a:buSzPct val="100000"/>
        <a:buFont typeface="Wingdings" pitchFamily="2" charset="2"/>
        <a:buChar char="§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Char char="•"/>
        <a:defRPr sz="2000">
          <a:solidFill>
            <a:schemeClr val="accent2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«"/>
        <a:defRPr sz="2000">
          <a:solidFill>
            <a:schemeClr val="accent2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«"/>
        <a:defRPr>
          <a:solidFill>
            <a:schemeClr val="accent2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«"/>
        <a:defRPr>
          <a:solidFill>
            <a:schemeClr val="accent2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«"/>
        <a:defRPr>
          <a:solidFill>
            <a:schemeClr val="accent2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«"/>
        <a:defRPr>
          <a:solidFill>
            <a:schemeClr val="accent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16.png"/><Relationship Id="rId3" Type="http://schemas.openxmlformats.org/officeDocument/2006/relationships/tags" Target="../tags/tag4.xml"/><Relationship Id="rId7" Type="http://schemas.openxmlformats.org/officeDocument/2006/relationships/notesSlide" Target="../notesSlides/notesSlide7.xml"/><Relationship Id="rId12" Type="http://schemas.openxmlformats.org/officeDocument/2006/relationships/image" Target="../media/image1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4.png"/><Relationship Id="rId5" Type="http://schemas.openxmlformats.org/officeDocument/2006/relationships/tags" Target="../tags/tag6.xml"/><Relationship Id="rId10" Type="http://schemas.openxmlformats.org/officeDocument/2006/relationships/image" Target="../media/image13.png"/><Relationship Id="rId4" Type="http://schemas.openxmlformats.org/officeDocument/2006/relationships/tags" Target="../tags/tag5.xm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9.xml"/><Relationship Id="rId7" Type="http://schemas.openxmlformats.org/officeDocument/2006/relationships/notesSlide" Target="../notesSlides/notesSlide8.xml"/><Relationship Id="rId12" Type="http://schemas.openxmlformats.org/officeDocument/2006/relationships/image" Target="../media/image21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0.png"/><Relationship Id="rId5" Type="http://schemas.openxmlformats.org/officeDocument/2006/relationships/tags" Target="../tags/tag11.xml"/><Relationship Id="rId10" Type="http://schemas.openxmlformats.org/officeDocument/2006/relationships/image" Target="../media/image19.png"/><Relationship Id="rId4" Type="http://schemas.openxmlformats.org/officeDocument/2006/relationships/tags" Target="../tags/tag10.xml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0825" y="1700809"/>
            <a:ext cx="8713788" cy="1899642"/>
          </a:xfrm>
        </p:spPr>
        <p:txBody>
          <a:bodyPr/>
          <a:lstStyle/>
          <a:p>
            <a:r>
              <a:rPr lang="fr-BE" dirty="0" smtClean="0"/>
              <a:t>Conception d’une chaine de communication FM</a:t>
            </a:r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Objectif</a:t>
            </a:r>
            <a:r>
              <a:rPr lang="en-US" sz="3200" dirty="0" smtClean="0"/>
              <a:t> du </a:t>
            </a:r>
            <a:r>
              <a:rPr lang="en-US" sz="3200" dirty="0" err="1" smtClean="0"/>
              <a:t>labo</a:t>
            </a:r>
            <a:r>
              <a:rPr lang="en-US" sz="3200" dirty="0" smtClean="0"/>
              <a:t>:</a:t>
            </a:r>
            <a:br>
              <a:rPr lang="en-US" sz="3200" dirty="0" smtClean="0"/>
            </a:br>
            <a:r>
              <a:rPr lang="en-US" sz="3200" dirty="0" err="1" smtClean="0"/>
              <a:t>Ajout</a:t>
            </a:r>
            <a:r>
              <a:rPr lang="en-US" sz="3200" dirty="0" smtClean="0"/>
              <a:t> du bruit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53" y="2018896"/>
            <a:ext cx="8761318" cy="335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0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200" dirty="0" smtClean="0"/>
              <a:t>Quelles sont les sources de bruit?</a:t>
            </a:r>
            <a:endParaRPr lang="fr-BE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763" y="1773238"/>
            <a:ext cx="7236184" cy="460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2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200" dirty="0" smtClean="0"/>
              <a:t>Bruit blanc additif et gaussien</a:t>
            </a:r>
            <a:endParaRPr lang="fr-B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400" u="sng" dirty="0" smtClean="0"/>
              <a:t>Bruit blanc:</a:t>
            </a:r>
          </a:p>
          <a:p>
            <a:pPr lvl="1"/>
            <a:r>
              <a:rPr lang="fr-BE" sz="2000" dirty="0" smtClean="0"/>
              <a:t>PSD = Transformée de Fourier de la fonction d’autocorrélation R(n)</a:t>
            </a:r>
          </a:p>
          <a:p>
            <a:pPr lvl="1"/>
            <a:endParaRPr lang="fr-BE" sz="2000" dirty="0"/>
          </a:p>
          <a:p>
            <a:pPr lvl="1"/>
            <a:endParaRPr lang="fr-BE" sz="2000" dirty="0" smtClean="0"/>
          </a:p>
          <a:p>
            <a:pPr lvl="1"/>
            <a:endParaRPr lang="fr-BE" sz="2000" dirty="0"/>
          </a:p>
          <a:p>
            <a:pPr lvl="1"/>
            <a:endParaRPr lang="fr-BE" sz="2000" dirty="0" smtClean="0"/>
          </a:p>
          <a:p>
            <a:pPr lvl="1"/>
            <a:endParaRPr lang="fr-BE" sz="2000" dirty="0"/>
          </a:p>
          <a:p>
            <a:r>
              <a:rPr lang="fr-BE" sz="2400" u="sng" dirty="0" smtClean="0"/>
              <a:t>Additif: </a:t>
            </a:r>
          </a:p>
          <a:p>
            <a:r>
              <a:rPr lang="fr-BE" sz="2400" u="sng" dirty="0" smtClean="0"/>
              <a:t>Gaussien: </a:t>
            </a:r>
            <a:r>
              <a:rPr lang="fr-BE" sz="2400" dirty="0" smtClean="0"/>
              <a:t>distribution Gaussienne du bruit (cf. cours d’électricité)</a:t>
            </a:r>
          </a:p>
          <a:p>
            <a:r>
              <a:rPr lang="fr-BE" sz="2400" dirty="0"/>
              <a:t>Bruit réel car défini en bande passante</a:t>
            </a:r>
          </a:p>
          <a:p>
            <a:r>
              <a:rPr lang="fr-BE" sz="2400" dirty="0"/>
              <a:t>Puissance du bruit définie par sa variance</a:t>
            </a:r>
          </a:p>
          <a:p>
            <a:endParaRPr lang="fr-BE" sz="2400" dirty="0" smtClean="0"/>
          </a:p>
          <a:p>
            <a:pPr lvl="1"/>
            <a:endParaRPr lang="fr-BE" sz="2000" dirty="0" smtClean="0"/>
          </a:p>
          <a:p>
            <a:pPr marL="457200" lvl="1" indent="0">
              <a:buNone/>
            </a:pPr>
            <a:endParaRPr lang="fr-BE" sz="2000" dirty="0" smtClean="0"/>
          </a:p>
          <a:p>
            <a:pPr lvl="1"/>
            <a:endParaRPr lang="fr-BE" sz="2000" dirty="0" smtClean="0"/>
          </a:p>
          <a:p>
            <a:pPr marL="457200" lvl="1" indent="0">
              <a:buNone/>
            </a:pPr>
            <a:endParaRPr lang="fr-BE" sz="2000" dirty="0" smtClean="0"/>
          </a:p>
          <a:p>
            <a:pPr lvl="1"/>
            <a:endParaRPr lang="fr-BE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2492895"/>
            <a:ext cx="5239507" cy="16106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7" y="4264540"/>
            <a:ext cx="2019583" cy="25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3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200" dirty="0" smtClean="0"/>
              <a:t>Quelles solutions permettent de limiter l’impact du bruit?</a:t>
            </a:r>
            <a:endParaRPr lang="fr-BE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287" y="1700808"/>
            <a:ext cx="4875229" cy="46398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06" y="2348880"/>
            <a:ext cx="3947400" cy="402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0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200" dirty="0" smtClean="0"/>
              <a:t>Quelles solutions permettent de limiter l’impact du bruit?</a:t>
            </a:r>
            <a:endParaRPr lang="fr-BE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054515"/>
            <a:ext cx="4680520" cy="396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5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200" dirty="0" smtClean="0"/>
              <a:t>Comment définir la puissance du bruit à ajouter?</a:t>
            </a:r>
            <a:endParaRPr lang="fr-B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sz="2400" dirty="0" smtClean="0"/>
          </a:p>
          <a:p>
            <a:endParaRPr lang="fr-BE" sz="2400" dirty="0"/>
          </a:p>
          <a:p>
            <a:endParaRPr lang="fr-BE" sz="2400" dirty="0" smtClean="0"/>
          </a:p>
          <a:p>
            <a:endParaRPr lang="fr-BE" sz="2400" dirty="0"/>
          </a:p>
          <a:p>
            <a:pPr marL="0" indent="0">
              <a:buNone/>
            </a:pPr>
            <a:endParaRPr lang="fr-BE" sz="2400" dirty="0" smtClean="0"/>
          </a:p>
          <a:p>
            <a:r>
              <a:rPr lang="fr-BE" sz="2000" dirty="0" smtClean="0"/>
              <a:t>Concrètement:</a:t>
            </a:r>
          </a:p>
          <a:p>
            <a:pPr lvl="1"/>
            <a:r>
              <a:rPr lang="fr-BE" sz="1600" dirty="0" smtClean="0"/>
              <a:t>Le rapport </a:t>
            </a:r>
            <a:r>
              <a:rPr lang="fr-BE" sz="1600" dirty="0" err="1" smtClean="0"/>
              <a:t>E_b</a:t>
            </a:r>
            <a:r>
              <a:rPr lang="fr-BE" sz="1600" dirty="0" smtClean="0"/>
              <a:t>/N_0 est fixé (dans vos graphes de bit </a:t>
            </a:r>
            <a:r>
              <a:rPr lang="fr-BE" sz="1600" dirty="0" err="1" smtClean="0"/>
              <a:t>error</a:t>
            </a:r>
            <a:r>
              <a:rPr lang="fr-BE" sz="1600" dirty="0" smtClean="0"/>
              <a:t> rate (BER), ce sera l’axe </a:t>
            </a:r>
            <a:r>
              <a:rPr lang="fr-BE" sz="1600" dirty="0" err="1" smtClean="0"/>
              <a:t>Ox</a:t>
            </a:r>
            <a:r>
              <a:rPr lang="fr-BE" sz="1600" dirty="0" smtClean="0"/>
              <a:t>)</a:t>
            </a:r>
          </a:p>
          <a:p>
            <a:pPr lvl="1"/>
            <a:r>
              <a:rPr lang="fr-BE" sz="1600" dirty="0" err="1" smtClean="0"/>
              <a:t>E_b</a:t>
            </a:r>
            <a:r>
              <a:rPr lang="fr-BE" sz="1600" dirty="0" smtClean="0"/>
              <a:t> est évalué sur base du signal en bande passante non bruité         :</a:t>
            </a:r>
          </a:p>
          <a:p>
            <a:pPr lvl="1"/>
            <a:endParaRPr lang="fr-BE" sz="1600" dirty="0"/>
          </a:p>
          <a:p>
            <a:pPr lvl="1"/>
            <a:endParaRPr lang="fr-BE" sz="1600" dirty="0" smtClean="0"/>
          </a:p>
          <a:p>
            <a:pPr lvl="1"/>
            <a:r>
              <a:rPr lang="fr-BE" sz="1600" dirty="0" smtClean="0"/>
              <a:t>Une fois </a:t>
            </a:r>
            <a:r>
              <a:rPr lang="fr-BE" sz="1600" dirty="0" err="1" smtClean="0"/>
              <a:t>E_b</a:t>
            </a:r>
            <a:r>
              <a:rPr lang="fr-BE" sz="1600" dirty="0" smtClean="0"/>
              <a:t> évalué, on peut calculer N_0 en utilisant la valeur de </a:t>
            </a:r>
            <a:r>
              <a:rPr lang="fr-BE" sz="1600" dirty="0" err="1" smtClean="0"/>
              <a:t>E_b</a:t>
            </a:r>
            <a:r>
              <a:rPr lang="fr-BE" sz="1600" dirty="0" smtClean="0"/>
              <a:t>/N_0 (valeur de </a:t>
            </a:r>
            <a:r>
              <a:rPr lang="fr-BE" sz="1600" dirty="0" err="1" smtClean="0"/>
              <a:t>E_b</a:t>
            </a:r>
            <a:r>
              <a:rPr lang="fr-BE" sz="1600" dirty="0" smtClean="0"/>
              <a:t>/N_0 fixée par vous au début de la simulation)</a:t>
            </a:r>
            <a:endParaRPr lang="fr-BE" sz="1600" dirty="0" smtClean="0"/>
          </a:p>
          <a:p>
            <a:pPr lvl="2"/>
            <a:r>
              <a:rPr lang="fr-BE" sz="1200" dirty="0" smtClean="0"/>
              <a:t>NOTE: </a:t>
            </a:r>
            <a:r>
              <a:rPr lang="fr-BE" sz="1200" dirty="0" err="1" smtClean="0"/>
              <a:t>E_b</a:t>
            </a:r>
            <a:r>
              <a:rPr lang="fr-BE" sz="1200" dirty="0" smtClean="0"/>
              <a:t>/N_0 habituellement précisé en dB (10*log10(…)) -&gt; convertir en échelle </a:t>
            </a:r>
            <a:r>
              <a:rPr lang="fr-BE" sz="1200" dirty="0" smtClean="0"/>
              <a:t>linéaire</a:t>
            </a:r>
            <a:endParaRPr lang="fr-BE" sz="1200" dirty="0" smtClean="0"/>
          </a:p>
          <a:p>
            <a:pPr lvl="1"/>
            <a:r>
              <a:rPr lang="fr-BE" sz="1600" dirty="0" smtClean="0"/>
              <a:t>Puissance totale du bruit sur la bande passante simulée: </a:t>
            </a:r>
          </a:p>
          <a:p>
            <a:pPr lvl="1"/>
            <a:r>
              <a:rPr lang="fr-BE" sz="1600" dirty="0" smtClean="0"/>
              <a:t>En pratique:                                                          où </a:t>
            </a:r>
            <a:r>
              <a:rPr lang="fr-BE" sz="1600" dirty="0" err="1" smtClean="0"/>
              <a:t>randn</a:t>
            </a:r>
            <a:r>
              <a:rPr lang="fr-BE" sz="1600" dirty="0"/>
              <a:t> </a:t>
            </a:r>
            <a:r>
              <a:rPr lang="fr-BE" sz="1600" dirty="0" smtClean="0"/>
              <a:t>est une </a:t>
            </a:r>
            <a:r>
              <a:rPr lang="fr-BE" sz="1600" dirty="0" err="1" smtClean="0"/>
              <a:t>fct</a:t>
            </a:r>
            <a:r>
              <a:rPr lang="fr-BE" sz="1600" dirty="0" smtClean="0"/>
              <a:t>. Matlab (</a:t>
            </a:r>
            <a:r>
              <a:rPr lang="fr-B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doc </a:t>
            </a:r>
            <a:r>
              <a:rPr lang="fr-B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randn</a:t>
            </a:r>
            <a:r>
              <a:rPr lang="fr-BE" sz="160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7624" y="1618641"/>
            <a:ext cx="7056784" cy="20557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183" y="4403049"/>
            <a:ext cx="331974" cy="2277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48961"/>
            <a:ext cx="2076558" cy="4119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47864" y="4770247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où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772161"/>
            <a:ext cx="2046491" cy="44998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63602" y="4770247"/>
            <a:ext cx="282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</a:t>
            </a:r>
            <a:r>
              <a:rPr lang="en-GB" dirty="0" err="1" smtClean="0"/>
              <a:t>ou</a:t>
            </a:r>
            <a:r>
              <a:rPr lang="en-GB" dirty="0" smtClean="0"/>
              <a:t> 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T_s</a:t>
            </a:r>
            <a:r>
              <a:rPr lang="en-GB" dirty="0" smtClean="0"/>
              <a:t>*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trapz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(s.^2) )</a:t>
            </a:r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5911879"/>
            <a:ext cx="1134014" cy="2024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6133255"/>
            <a:ext cx="2781992" cy="27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7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200" dirty="0" smtClean="0"/>
              <a:t>Figure of </a:t>
            </a:r>
            <a:r>
              <a:rPr lang="fr-BE" sz="3200" dirty="0" err="1" smtClean="0"/>
              <a:t>Merit</a:t>
            </a:r>
            <a:r>
              <a:rPr lang="fr-BE" sz="3200" dirty="0" smtClean="0"/>
              <a:t> (FOM)</a:t>
            </a:r>
            <a:endParaRPr lang="fr-B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000" dirty="0" smtClean="0"/>
              <a:t>Figure of </a:t>
            </a:r>
            <a:r>
              <a:rPr lang="fr-BE" sz="2000" dirty="0" err="1" smtClean="0"/>
              <a:t>Merit</a:t>
            </a:r>
            <a:r>
              <a:rPr lang="fr-BE" sz="2000" dirty="0" smtClean="0"/>
              <a:t>:</a:t>
            </a:r>
          </a:p>
          <a:p>
            <a:pPr lvl="1"/>
            <a:r>
              <a:rPr lang="fr-BE" sz="1600" dirty="0" smtClean="0"/>
              <a:t>Evalue la différence de SNR entre la sortie et l’entrée d’un démodulateur analogique</a:t>
            </a:r>
          </a:p>
          <a:p>
            <a:pPr lvl="1"/>
            <a:r>
              <a:rPr lang="fr-BE" sz="1600" dirty="0" smtClean="0"/>
              <a:t>Formule:</a:t>
            </a:r>
          </a:p>
          <a:p>
            <a:pPr lvl="1"/>
            <a:endParaRPr lang="fr-BE" sz="1600" dirty="0" smtClean="0"/>
          </a:p>
          <a:p>
            <a:pPr lvl="1"/>
            <a:endParaRPr lang="fr-BE" sz="1600" dirty="0"/>
          </a:p>
          <a:p>
            <a:pPr lvl="1"/>
            <a:r>
              <a:rPr lang="fr-BE" sz="1600" dirty="0" smtClean="0"/>
              <a:t>Le signal de sortie est le message reçu </a:t>
            </a:r>
          </a:p>
          <a:p>
            <a:pPr lvl="1"/>
            <a:r>
              <a:rPr lang="fr-BE" sz="1600" dirty="0" smtClean="0"/>
              <a:t>Calcul: </a:t>
            </a:r>
          </a:p>
          <a:p>
            <a:pPr lvl="2"/>
            <a:r>
              <a:rPr lang="fr-BE" sz="1200" dirty="0" smtClean="0"/>
              <a:t>Calculer le SNR à l’entrée du système</a:t>
            </a:r>
          </a:p>
          <a:p>
            <a:pPr lvl="3"/>
            <a:r>
              <a:rPr lang="fr-BE" sz="1200" dirty="0" smtClean="0"/>
              <a:t>Formule théorique pour le bruit: </a:t>
            </a:r>
          </a:p>
          <a:p>
            <a:pPr lvl="3"/>
            <a:r>
              <a:rPr lang="fr-BE" sz="1200" dirty="0" smtClean="0"/>
              <a:t>Calcul numérique de la puissance du signal utile (similaire au calcul de </a:t>
            </a:r>
            <a:r>
              <a:rPr lang="fr-BE" sz="1200" dirty="0" err="1" smtClean="0"/>
              <a:t>E_b</a:t>
            </a:r>
            <a:r>
              <a:rPr lang="fr-BE" sz="1200" dirty="0" smtClean="0"/>
              <a:t>)</a:t>
            </a:r>
          </a:p>
          <a:p>
            <a:pPr lvl="2"/>
            <a:r>
              <a:rPr lang="fr-BE" sz="1200" dirty="0"/>
              <a:t>F</a:t>
            </a:r>
            <a:r>
              <a:rPr lang="fr-BE" sz="1200" dirty="0" smtClean="0"/>
              <a:t>aire passer dans le démodulateur le signal non-bruité ainsi que le signal bruité</a:t>
            </a:r>
          </a:p>
          <a:p>
            <a:pPr lvl="2"/>
            <a:r>
              <a:rPr lang="fr-BE" sz="1200" dirty="0" smtClean="0"/>
              <a:t>Faire la différence entre ces deux signaux pour estimer le signal de bruit pur à la sortie du démodulateur</a:t>
            </a:r>
          </a:p>
          <a:p>
            <a:pPr lvl="2"/>
            <a:r>
              <a:rPr lang="fr-BE" sz="1200" dirty="0" smtClean="0"/>
              <a:t>Evaluer la puissance du signal de bruit pur ainsi que celle du signal utile à la sortie du démodulateur -&gt; donne le SNR de sortie</a:t>
            </a:r>
          </a:p>
          <a:p>
            <a:pPr lvl="1"/>
            <a:r>
              <a:rPr lang="fr-BE" sz="1600" dirty="0" smtClean="0"/>
              <a:t>Evaluer la puissance d’un signal temps continu à partir des échantillons:</a:t>
            </a:r>
          </a:p>
          <a:p>
            <a:pPr lvl="1"/>
            <a:endParaRPr lang="fr-B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564903"/>
            <a:ext cx="1591278" cy="5048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937" y="3201283"/>
            <a:ext cx="532255" cy="2277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315" y="3933055"/>
            <a:ext cx="1615056" cy="2030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5517232"/>
            <a:ext cx="5544616" cy="51437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709300"/>
            <a:ext cx="3775298" cy="22288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091059" y="263264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07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200" dirty="0" smtClean="0"/>
              <a:t>Objectif du labo</a:t>
            </a:r>
            <a:endParaRPr lang="fr-B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BE" sz="2400" dirty="0" smtClean="0"/>
                  <a:t>Observer la PSD du signal et du message reçu avant et après l’ajout du bruit</a:t>
                </a:r>
              </a:p>
              <a:p>
                <a:endParaRPr lang="fr-BE" sz="2400" dirty="0"/>
              </a:p>
              <a:p>
                <a:r>
                  <a:rPr lang="fr-BE" sz="2400" dirty="0" smtClean="0"/>
                  <a:t>Tracer une courbe BER en fonction de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fr-B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fr-BE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B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BE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fr-BE" sz="2400" dirty="0" smtClean="0"/>
              </a:p>
              <a:p>
                <a:pPr marL="0" indent="0">
                  <a:buNone/>
                </a:pPr>
                <a:endParaRPr lang="fr-BE" sz="2400" dirty="0"/>
              </a:p>
              <a:p>
                <a:r>
                  <a:rPr lang="fr-BE" sz="2400" dirty="0" smtClean="0"/>
                  <a:t>Evaluer la figure de mérite</a:t>
                </a:r>
              </a:p>
              <a:p>
                <a:endParaRPr lang="fr-BE" sz="2400" dirty="0"/>
              </a:p>
              <a:p>
                <a:r>
                  <a:rPr lang="fr-BE" sz="2400" dirty="0"/>
                  <a:t>Faire varier la fréquence de coupure des filtres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fr-BE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02" t="-1882" r="-69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8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993.8887"/>
  <p:tag name="LATEXADDIN" val="\documentclass{article}&#10;\usepackage{amsfonts,amssymb,amsmath,amsthm}&#10;\usepackage{graphicx}&#10;\usepackage{enumitem}&#10;\usepackage{color}&#10;\usepackage{psfrag}&#10;\usepackage{pstool}&#10;\pagestyle{empty}&#10;&#10;\newcommand{\mat}[1]{\underline{\underline{{#1}}}}&#10;\newcommand{\vect}[1]{\underline{#1}}&#10;\newcommand{\bsy}[1]{\boldsymbol{#1}}&#10;\newcommand{\supp}{\text{supp}}&#10;%\newcommand{\argmin}{\text{argmin}}&#10;&#10;\DeclareMathOperator*{\argmax}{arg\,max}&#10;\DeclareMathOperator*{\argmin}{arg\,min}&#10;&#10;\begin{document}&#10;$$r(t) = s(t) \boldsymbol{\; + \; n(t)}$$&#10;\end{document}"/>
  <p:tag name="IGUANATEXSIZE" val="20"/>
  <p:tag name="IGUANATEXCURSOR" val="517"/>
  <p:tag name="TRANSPARENCY" val="False"/>
  <p:tag name="FILENAME" val=""/>
  <p:tag name="INPUTTYPE" val="0"/>
  <p:tag name="LATEXENGINEID" val="1"/>
  <p:tag name="TEMPFOLDER" val="C: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.76685"/>
  <p:tag name="ORIGINALWIDTH" val="719.7074"/>
  <p:tag name="LATEXADDIN" val="\documentclass{article}&#10;\usepackage{amsfonts,amssymb,amsmath,amsthm}&#10;\usepackage{graphicx}&#10;\usepackage{enumitem}&#10;\usepackage{color}&#10;\usepackage{cancel}&#10;\usepackage{psfrag}&#10;\usepackage{pstool}&#10;\pagestyle{empty}&#10;&#10;\newcommand{\mat}[1]{\underline{\underline{{#1}}}}&#10;\newcommand{\vect}[1]{\underline{#1}}&#10;\newcommand{\bsy}[1]{\boldsymbol{#1}}&#10;\newcommand{\supp}{\text{supp}}&#10;%\newcommand{\argmin}{\text{argmin}}&#10;&#10;\DeclareMathOperator*{\argmax}{arg\,max}&#10;\DeclareMathOperator*{\argmin}{arg\,min}&#10;&#10;\begin{document}&#10;$$P = \frac{1}{t_{\mathrm{final}}} \int_0^{t_{\mathrm{final}}} s(\tau)^2 \mathrm{d} \tau&#10;\simeq \frac{T_s}{t_{\mathrm{final}}} \sum_n s \lbrack n \rbrack^2 =&#10; \frac{\cancel{T_s}}{\cancel{T_s} (\# \mathrm{samples})} \sum_n s \lbrack n \rbrack^2  $$&#10;\end{document}"/>
  <p:tag name="IGUANATEXSIZE" val="20"/>
  <p:tag name="IGUANATEXCURSOR" val="699"/>
  <p:tag name="TRANSPARENCY" val="False"/>
  <p:tag name="FILENAME" val=""/>
  <p:tag name="INPUTTYPE" val="0"/>
  <p:tag name="LATEXENGINEID" val="1"/>
  <p:tag name="TEMPFOLDER" val="C: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2.54748"/>
  <p:tag name="ORIGINALWIDTH" val="720.6893"/>
  <p:tag name="LATEXADDIN" val="\documentclass{article}&#10;\usepackage{amsfonts,amssymb,amsmath,amsthm}&#10;\usepackage{graphicx}&#10;\usepackage{enumitem}&#10;\usepackage{color}&#10;\usepackage{psfrag}&#10;\usepackage{pstool}&#10;\pagestyle{empty}&#10;&#10;\newcommand{\mat}[1]{\underline{\underline{{#1}}}}&#10;\newcommand{\vect}[1]{\underline{#1}}&#10;\newcommand{\bsy}[1]{\boldsymbol{#1}}&#10;\newcommand{\supp}{\text{supp}}&#10;%\newcommand{\argmin}{\text{argmin}}&#10;&#10;\DeclareMathOperator*{\argmax}{arg\,max}&#10;\DeclareMathOperator*{\argmin}{arg\,min}&#10;&#10;\begin{document}&#10;$$ \mathrm{FOM}(\mathrm{dB}) = \mathrm{SNR}_{\mathrm{out}}(\mathrm{dB}) - \mathrm{SNR}_{\mathrm{in}}(\mathrm{dB})$$&#10;\end{document}"/>
  <p:tag name="IGUANATEXSIZE" val="18"/>
  <p:tag name="IGUANATEXCURSOR" val="574"/>
  <p:tag name="TRANSPARENCY" val="False"/>
  <p:tag name="FILENAME" val=""/>
  <p:tag name="INPUTTYPE" val="0"/>
  <p:tag name="LATEXENGINEID" val="1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181.5254"/>
  <p:tag name="LATEXADDIN" val="\documentclass{article}&#10;\usepackage{amsfonts,amssymb,amsmath,amsthm}&#10;\usepackage{graphicx}&#10;\usepackage{enumitem}&#10;\usepackage{color}&#10;\usepackage{psfrag}&#10;\usepackage{pstool}&#10;\pagestyle{empty}&#10;&#10;\newcommand{\mat}[1]{\underline{\underline{{#1}}}}&#10;\newcommand{\vect}[1]{\underline{#1}}&#10;\newcommand{\bsy}[1]{\boldsymbol{#1}}&#10;\newcommand{\supp}{\text{supp}}&#10;%\newcommand{\argmin}{\text{argmin}}&#10;&#10;\DeclareMathOperator*{\argmax}{arg\,max}&#10;\DeclareMathOperator*{\argmin}{arg\,min}&#10;&#10;\begin{document}&#10;$$s(t)$$&#10;\end{document}"/>
  <p:tag name="IGUANATEXSIZE" val="18"/>
  <p:tag name="IGUANATEXCURSOR" val="496"/>
  <p:tag name="TRANSPARENCY" val="False"/>
  <p:tag name="FILENAME" val=""/>
  <p:tag name="INPUTTYPE" val="0"/>
  <p:tag name="LATEXENGINEID" val="1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.293"/>
  <p:tag name="ORIGINALWIDTH" val="1554.217"/>
  <p:tag name="LATEXADDIN" val="\documentclass{article}&#10;\usepackage{amsfonts,amssymb,amsmath,amsthm}&#10;\usepackage{graphicx}&#10;\usepackage{enumitem}&#10;\usepackage{color}&#10;\usepackage{psfrag}&#10;\usepackage{pstool}&#10;\pagestyle{empty}&#10;&#10;\newcommand{\mat}[1]{\underline{\underline{{#1}}}}&#10;\newcommand{\vect}[1]{\underline{#1}}&#10;\newcommand{\bsy}[1]{\boldsymbol{#1}}&#10;\newcommand{\supp}{\text{supp}}&#10;%\newcommand{\argmin}{\text{argmin}}&#10;&#10;\DeclareMathOperator*{\argmax}{arg\,max}&#10;\DeclareMathOperator*{\argmin}{arg\,min}&#10;&#10;\begin{document}&#10;$$E_b = \frac{1}{\textrm{nb. bits}} \int_0^{t_{\mathrm{final}}} s(\tau)^2 \mathrm{d} \tau$$&#10;\end{document}"/>
  <p:tag name="IGUANATEXSIZE" val="18"/>
  <p:tag name="IGUANATEXCURSOR" val="497"/>
  <p:tag name="TRANSPARENCY" val="False"/>
  <p:tag name="FILENAME" val=""/>
  <p:tag name="INPUTTYPE" val="0"/>
  <p:tag name="LATEXENGINEID" val="1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6.797"/>
  <p:tag name="ORIGINALWIDTH" val="1531.714"/>
  <p:tag name="LATEXADDIN" val="\documentclass{article}&#10;\usepackage{amsfonts,amssymb,amsmath,amsthm}&#10;\usepackage{graphicx}&#10;\usepackage{enumitem}&#10;\usepackage{color}&#10;\usepackage{psfrag}&#10;\usepackage{pstool}&#10;\pagestyle{empty}&#10;&#10;\newcommand{\mat}[1]{\underline{\underline{{#1}}}}&#10;\newcommand{\vect}[1]{\underline{#1}}&#10;\newcommand{\bsy}[1]{\boldsymbol{#1}}&#10;\newcommand{\supp}{\text{supp}}&#10;%\newcommand{\argmin}{\text{argmin}}&#10;&#10;\DeclareMathOperator*{\argmax}{arg\,max}&#10;\DeclareMathOperator*{\argmin}{arg\,min}&#10;&#10;\begin{document}&#10;$$\int_0^{t_{\mathrm{final}}} s(\tau)^2 \mathrm{d} \tau \simeq T_s \sum_n s \lbrack n \rbrack^2$$&#10;\end{document}"/>
  <p:tag name="IGUANATEXSIZE" val="18"/>
  <p:tag name="IGUANATEXCURSOR" val="583"/>
  <p:tag name="TRANSPARENCY" val="False"/>
  <p:tag name="FILENAME" val=""/>
  <p:tag name="INPUTTYPE" val="0"/>
  <p:tag name="LATEXENGINEID" val="1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697.5974"/>
  <p:tag name="LATEXADDIN" val="\documentclass{article}&#10;\usepackage{amsfonts,amssymb,amsmath,amsthm}&#10;\usepackage{graphicx}&#10;\usepackage{enumitem}&#10;\usepackage{color}&#10;\usepackage{psfrag}&#10;\usepackage{pstool}&#10;\pagestyle{empty}&#10;&#10;\newcommand{\mat}[1]{\underline{\underline{{#1}}}}&#10;\newcommand{\vect}[1]{\underline{#1}}&#10;\newcommand{\bsy}[1]{\boldsymbol{#1}}&#10;\newcommand{\supp}{\text{supp}}&#10;%\newcommand{\argmin}{\text{argmin}}&#10;&#10;\DeclareMathOperator*{\argmax}{arg\,max}&#10;\DeclareMathOperator*{\argmin}{arg\,min}&#10;&#10;\begin{document}&#10;$$ P_n = f_s N_0/2$$&#10;\end{document}"/>
  <p:tag name="IGUANATEXSIZE" val="16"/>
  <p:tag name="IGUANATEXCURSOR" val="506"/>
  <p:tag name="TRANSPARENCY" val="False"/>
  <p:tag name="FILENAME" val=""/>
  <p:tag name="INPUTTYPE" val="0"/>
  <p:tag name="LATEXENGINEID" val="1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0.771"/>
  <p:tag name="ORIGINALWIDTH" val="1521.212"/>
  <p:tag name="LATEXADDIN" val="\documentclass{article}&#10;\usepackage{amsfonts,amssymb,amsmath,amsthm}&#10;\usepackage{graphicx}&#10;\usepackage{enumitem}&#10;\usepackage{color}&#10;\usepackage{psfrag}&#10;\usepackage{pstool}&#10;\pagestyle{empty}&#10;&#10;\newcommand{\mat}[1]{\underline{\underline{{#1}}}}&#10;\newcommand{\vect}[1]{\underline{#1}}&#10;\newcommand{\bsy}[1]{\boldsymbol{#1}}&#10;\newcommand{\supp}{\text{supp}}&#10;%\newcommand{\argmin}{\text{argmin}}&#10;&#10;\DeclareMathOperator*{\argmax}{arg\,max}&#10;\DeclareMathOperator*{\argmin}{arg\,min}&#10;&#10;\begin{document}&#10;$$ r\lbrack n \rbrack = s\lbrack n \rbrack + \sqrt{P_n} \operatorname{randn}(...)$$&#10;\end{document}"/>
  <p:tag name="IGUANATEXSIZE" val="18"/>
  <p:tag name="IGUANATEXCURSOR" val="531"/>
  <p:tag name="TRANSPARENCY" val="False"/>
  <p:tag name="FILENAME" val=""/>
  <p:tag name="INPUTTYPE" val="0"/>
  <p:tag name="LATEXENGINEID" val="1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6.0385"/>
  <p:tag name="ORIGINALWIDTH" val="870.1214"/>
  <p:tag name="LATEXADDIN" val="\documentclass{article}&#10;\usepackage{amsfonts,amssymb,amsmath,amsthm}&#10;\usepackage{graphicx}&#10;\usepackage{enumitem}&#10;\usepackage{color}&#10;\usepackage{psfrag}&#10;\usepackage{pstool}&#10;\pagestyle{empty}&#10;&#10;\newcommand{\mat}[1]{\underline{\underline{{#1}}}}&#10;\newcommand{\vect}[1]{\underline{#1}}&#10;\newcommand{\bsy}[1]{\boldsymbol{#1}}&#10;\newcommand{\supp}{\text{supp}}&#10;%\newcommand{\argmin}{\text{argmin}}&#10;&#10;\DeclareMathOperator*{\argmax}{arg\,max}&#10;\DeclareMathOperator*{\argmin}{arg\,min}&#10;&#10;\begin{document}&#10;$$ \mathrm{FOM} = \frac{\mathrm{SNR}_{\mathrm{out}}}{\mathrm{SNR}_{\mathrm{in}}}$$&#10;\end{document}"/>
  <p:tag name="IGUANATEXSIZE" val="18"/>
  <p:tag name="IGUANATEXCURSOR" val="570"/>
  <p:tag name="TRANSPARENCY" val="False"/>
  <p:tag name="FILENAME" val=""/>
  <p:tag name="INPUTTYPE" val="0"/>
  <p:tag name="LATEXENGINEID" val="1"/>
  <p:tag name="TEMPFOLDER" val="C: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291.0406"/>
  <p:tag name="LATEXADDIN" val="\documentclass{article}&#10;\usepackage{amsfonts,amssymb,amsmath,amsthm}&#10;\usepackage{graphicx}&#10;\usepackage{enumitem}&#10;\usepackage{color}&#10;\usepackage{psfrag}&#10;\usepackage{pstool}&#10;\pagestyle{empty}&#10;&#10;\newcommand{\mat}[1]{\underline{\underline{{#1}}}}&#10;\newcommand{\vect}[1]{\underline{#1}}&#10;\newcommand{\bsy}[1]{\boldsymbol{#1}}&#10;\newcommand{\supp}{\text{supp}}&#10;%\newcommand{\argmin}{\text{argmin}}&#10;&#10;\DeclareMathOperator*{\argmax}{arg\,max}&#10;\DeclareMathOperator*{\argmin}{arg\,min}&#10;&#10;\begin{document}&#10;$$ m_r(t) $$&#10;\end{document}"/>
  <p:tag name="IGUANATEXSIZE" val="18"/>
  <p:tag name="IGUANATEXCURSOR" val="500"/>
  <p:tag name="TRANSPARENCY" val="False"/>
  <p:tag name="FILENAME" val=""/>
  <p:tag name="INPUTTYPE" val="0"/>
  <p:tag name="LATEXENGINEID" val="1"/>
  <p:tag name="TEMPFOLDER" val="C: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6.5232"/>
  <p:tag name="ORIGINALWIDTH" val="1324.685"/>
  <p:tag name="LATEXADDIN" val="\documentclass{article}&#10;\usepackage{amsfonts,amssymb,amsmath,amsthm}&#10;\usepackage{graphicx}&#10;\usepackage{enumitem}&#10;\usepackage{color}&#10;\usepackage{psfrag}&#10;\usepackage{pstool}&#10;\pagestyle{empty}&#10;&#10;\newcommand{\mat}[1]{\underline{\underline{{#1}}}}&#10;\newcommand{\vect}[1]{\underline{#1}}&#10;\newcommand{\bsy}[1]{\boldsymbol{#1}}&#10;\newcommand{\supp}{\text{supp}}&#10;%\newcommand{\argmin}{\text{argmin}}&#10;&#10;\DeclareMathOperator*{\argmax}{arg\,max}&#10;\DeclareMathOperator*{\argmin}{arg\,min}&#10;&#10;\begin{document}&#10;$$ P_{\mathrm{noise}}^{(in)} = 2 (N_0/2) \mathrm{BW}_{\mathrm{filter}} $$&#10;\end{document}"/>
  <p:tag name="IGUANATEXSIZE" val="12"/>
  <p:tag name="IGUANATEXCURSOR" val="558"/>
  <p:tag name="TRANSPARENCY" val="False"/>
  <p:tag name="FILENAME" val=""/>
  <p:tag name="INPUTTYPE" val="0"/>
  <p:tag name="LATEXENGINEID" val="1"/>
  <p:tag name="TEMPFOLDER" val="C:\temp\"/>
</p:tagLst>
</file>

<file path=ppt/theme/theme1.xml><?xml version="1.0" encoding="utf-8"?>
<a:theme xmlns:a="http://schemas.openxmlformats.org/drawingml/2006/main" name="ThèmeULB">
  <a:themeElements>
    <a:clrScheme name="modele wrg_ulb_rédui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 wrg_ulb_réduit">
      <a:majorFont>
        <a:latin typeface="Trebuchet MS"/>
        <a:ea typeface=""/>
        <a:cs typeface="Arial"/>
      </a:majorFont>
      <a:minorFont>
        <a:latin typeface="Palatino Linotyp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e wrg_ulb_rédu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 wrg_ulb_rédui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 wrg_ulb_rédui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 wrg_ulb_rédui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 wrg_ulb_rédui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 wrg_ulb_rédui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 wrg_ulb_rédui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 wrg_ulb_rédui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 wrg_ulb_rédui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 wrg_ulb_rédui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 wrg_ulb_rédui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 wrg_ulb_rédui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ThèmeULB</Template>
  <TotalTime>10483</TotalTime>
  <Words>377</Words>
  <Application>Microsoft Office PowerPoint</Application>
  <PresentationFormat>On-screen Show (4:3)</PresentationFormat>
  <Paragraphs>83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Cambria Math</vt:lpstr>
      <vt:lpstr>Consolas</vt:lpstr>
      <vt:lpstr>Palatino Linotype</vt:lpstr>
      <vt:lpstr>Tahoma</vt:lpstr>
      <vt:lpstr>Trebuchet MS</vt:lpstr>
      <vt:lpstr>Wingdings</vt:lpstr>
      <vt:lpstr>ThèmeULB</vt:lpstr>
      <vt:lpstr>Conception d’une chaine de communication FM</vt:lpstr>
      <vt:lpstr>Objectif du labo: Ajout du bruit</vt:lpstr>
      <vt:lpstr>Quelles sont les sources de bruit?</vt:lpstr>
      <vt:lpstr>Bruit blanc additif et gaussien</vt:lpstr>
      <vt:lpstr>Quelles solutions permettent de limiter l’impact du bruit?</vt:lpstr>
      <vt:lpstr>Quelles solutions permettent de limiter l’impact du bruit?</vt:lpstr>
      <vt:lpstr>Comment définir la puissance du bruit à ajouter?</vt:lpstr>
      <vt:lpstr>Figure of Merit (FOM)</vt:lpstr>
      <vt:lpstr>Objectif du labo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Egalisation d'un canal de communication non-linéaire à 60GHz: Comparaison des techniques itératives et des techniques d'apprentissage</dc:title>
  <dc:creator>Marc</dc:creator>
  <cp:lastModifiedBy>jdeterme</cp:lastModifiedBy>
  <cp:revision>1428</cp:revision>
  <dcterms:created xsi:type="dcterms:W3CDTF">2012-09-29T12:54:43Z</dcterms:created>
  <dcterms:modified xsi:type="dcterms:W3CDTF">2016-12-01T14:41:44Z</dcterms:modified>
</cp:coreProperties>
</file>