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3" r:id="rId3"/>
    <p:sldId id="261" r:id="rId4"/>
    <p:sldId id="264" r:id="rId5"/>
    <p:sldId id="279" r:id="rId6"/>
    <p:sldId id="269" r:id="rId7"/>
    <p:sldId id="270" r:id="rId8"/>
    <p:sldId id="273" r:id="rId9"/>
    <p:sldId id="272" r:id="rId10"/>
    <p:sldId id="277" r:id="rId11"/>
    <p:sldId id="281" r:id="rId12"/>
    <p:sldId id="276" r:id="rId13"/>
    <p:sldId id="278" r:id="rId14"/>
    <p:sldId id="262" r:id="rId15"/>
    <p:sldId id="282" r:id="rId1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1EFF64"/>
    <a:srgbClr val="1EFF1E"/>
    <a:srgbClr val="4FFB4F"/>
    <a:srgbClr val="7DFF96"/>
    <a:srgbClr val="ABCDFF"/>
    <a:srgbClr val="7D7DFF"/>
    <a:srgbClr val="89B9FF"/>
    <a:srgbClr val="3B3BFF"/>
    <a:srgbClr val="6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9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3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r">
              <a:defRPr sz="1300"/>
            </a:lvl1pPr>
          </a:lstStyle>
          <a:p>
            <a:fld id="{5E1F3058-911A-4ECE-9328-61AED21BD68F}" type="datetimeFigureOut">
              <a:rPr lang="fr-BE" smtClean="0"/>
              <a:pPr/>
              <a:t>04-11-16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7" tIns="47728" rIns="95457" bIns="47728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5457" tIns="47728" rIns="95457" bIns="4772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3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r">
              <a:defRPr sz="1300"/>
            </a:lvl1pPr>
          </a:lstStyle>
          <a:p>
            <a:fld id="{E102CBC2-C643-4723-8164-330035F380E5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7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 codes de </a:t>
            </a:r>
            <a:r>
              <a:rPr lang="en-US" dirty="0" err="1" smtClean="0"/>
              <a:t>codage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décodage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fournis</a:t>
            </a:r>
            <a:endParaRPr lang="en-US" baseline="0" dirty="0" smtClean="0"/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cours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concentre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les blocs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et rouges.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spécialisés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codage</a:t>
            </a:r>
            <a:r>
              <a:rPr lang="en-US" baseline="0" dirty="0" smtClean="0"/>
              <a:t> de source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smtClean="0"/>
              <a:t>master.</a:t>
            </a:r>
          </a:p>
          <a:p>
            <a:r>
              <a:rPr lang="en-US" baseline="0" smtClean="0"/>
              <a:t>Le </a:t>
            </a:r>
            <a:r>
              <a:rPr lang="en-US" baseline="0" dirty="0" smtClean="0"/>
              <a:t>but des blocs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d’optimizer</a:t>
            </a:r>
            <a:r>
              <a:rPr lang="en-US" baseline="0" dirty="0" smtClean="0"/>
              <a:t> le debit et de </a:t>
            </a:r>
            <a:r>
              <a:rPr lang="en-US" baseline="0" dirty="0" err="1" smtClean="0"/>
              <a:t>luter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contre</a:t>
            </a:r>
            <a:r>
              <a:rPr lang="en-US" baseline="0" dirty="0" smtClean="0"/>
              <a:t> le bruit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81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Comment </a:t>
            </a:r>
            <a:r>
              <a:rPr lang="en-US" baseline="0" dirty="0" err="1" smtClean="0"/>
              <a:t>modélisez-vous</a:t>
            </a:r>
            <a:r>
              <a:rPr lang="en-US" baseline="0" dirty="0" smtClean="0"/>
              <a:t> le bruit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10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passe</a:t>
            </a:r>
            <a:r>
              <a:rPr lang="en-US" baseline="0" dirty="0" smtClean="0"/>
              <a:t>-t-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l’amplitude</a:t>
            </a:r>
            <a:r>
              <a:rPr lang="en-US" baseline="0" dirty="0" smtClean="0"/>
              <a:t> de m(t) </a:t>
            </a:r>
            <a:r>
              <a:rPr lang="en-US" baseline="0" dirty="0" err="1" smtClean="0"/>
              <a:t>augmente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53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passe</a:t>
            </a:r>
            <a:r>
              <a:rPr lang="en-US" baseline="0" dirty="0" smtClean="0"/>
              <a:t>-t-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l’amplitude</a:t>
            </a:r>
            <a:r>
              <a:rPr lang="en-US" baseline="0" dirty="0" smtClean="0"/>
              <a:t> de m(t) </a:t>
            </a:r>
            <a:r>
              <a:rPr lang="en-US" baseline="0" dirty="0" err="1" smtClean="0"/>
              <a:t>augmente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63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 m(n)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élevé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y aura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variation de phase entre </a:t>
            </a:r>
            <a:r>
              <a:rPr lang="en-US" baseline="0" dirty="0" err="1" smtClean="0"/>
              <a:t>teta</a:t>
            </a:r>
            <a:r>
              <a:rPr lang="en-US" baseline="0" dirty="0" smtClean="0"/>
              <a:t>(n) et </a:t>
            </a:r>
            <a:r>
              <a:rPr lang="en-US" baseline="0" dirty="0" err="1" smtClean="0"/>
              <a:t>teta</a:t>
            </a:r>
            <a:r>
              <a:rPr lang="en-US" baseline="0" dirty="0" smtClean="0"/>
              <a:t>(n-1)</a:t>
            </a:r>
          </a:p>
          <a:p>
            <a:r>
              <a:rPr lang="en-US" baseline="0" dirty="0" err="1" smtClean="0"/>
              <a:t>Pourquoi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</a:t>
            </a:r>
            <a:r>
              <a:rPr lang="en-US" baseline="0" dirty="0" smtClean="0"/>
              <a:t>-t-on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somme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calculer</a:t>
            </a:r>
            <a:r>
              <a:rPr lang="en-US" baseline="0" dirty="0" smtClean="0"/>
              <a:t> la phase </a:t>
            </a:r>
            <a:r>
              <a:rPr lang="en-US" baseline="0" dirty="0" err="1" smtClean="0"/>
              <a:t>instantannée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639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un premier temps, </a:t>
            </a:r>
            <a:r>
              <a:rPr lang="en-US" dirty="0" err="1" smtClean="0"/>
              <a:t>générez</a:t>
            </a:r>
            <a:r>
              <a:rPr lang="en-US" dirty="0" smtClean="0"/>
              <a:t> la </a:t>
            </a:r>
            <a:r>
              <a:rPr lang="en-US" dirty="0" err="1" smtClean="0"/>
              <a:t>chaine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binaire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aléatoire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Si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le temps,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pouvez</a:t>
            </a:r>
            <a:r>
              <a:rPr lang="en-US" baseline="0" dirty="0" smtClean="0"/>
              <a:t> déjà la </a:t>
            </a:r>
            <a:r>
              <a:rPr lang="en-US" baseline="0" dirty="0" err="1" smtClean="0"/>
              <a:t>générer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texte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165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Pourquoi</a:t>
            </a:r>
            <a:r>
              <a:rPr lang="en-US" baseline="0" dirty="0" smtClean="0"/>
              <a:t> “n”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cours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utilise</a:t>
            </a:r>
            <a:r>
              <a:rPr lang="en-US" baseline="0" dirty="0" smtClean="0"/>
              <a:t> “t”?</a:t>
            </a:r>
            <a:endParaRPr lang="fr-BE" dirty="0" smtClean="0"/>
          </a:p>
          <a:p>
            <a:r>
              <a:rPr lang="fr-BE" dirty="0" smtClean="0"/>
              <a:t>Aucune</a:t>
            </a:r>
            <a:r>
              <a:rPr lang="fr-BE" baseline="0" dirty="0" smtClean="0"/>
              <a:t> obligation de bit 0 </a:t>
            </a:r>
            <a:r>
              <a:rPr lang="fr-BE" baseline="0" dirty="0" smtClean="0">
                <a:sym typeface="Wingdings" panose="05000000000000000000" pitchFamily="2" charset="2"/>
              </a:rPr>
              <a:t></a:t>
            </a:r>
            <a:r>
              <a:rPr lang="fr-BE" baseline="0" dirty="0" smtClean="0"/>
              <a:t> -1 et bit 1 </a:t>
            </a:r>
            <a:r>
              <a:rPr lang="fr-BE" baseline="0" dirty="0" smtClean="0">
                <a:sym typeface="Wingdings" panose="05000000000000000000" pitchFamily="2" charset="2"/>
              </a:rPr>
              <a:t> +1 mais comme vous devrez communiquer, il faut que tout le monde aie les même paramètres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551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Qu’est-ce que la PSD?</a:t>
            </a:r>
          </a:p>
          <a:p>
            <a:r>
              <a:rPr lang="fr-BE" dirty="0" smtClean="0"/>
              <a:t>A quoi ça sert?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83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b_petit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0"/>
            <a:ext cx="50768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22900" y="765175"/>
            <a:ext cx="1597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BE" sz="1200" b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OPERA.ULB.AC.BE</a:t>
            </a:r>
            <a:endParaRPr lang="fr-FR" sz="1200" b="1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713788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74638"/>
            <a:ext cx="2195513" cy="60340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437312" cy="60340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76238"/>
            <a:ext cx="71405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2053" name="Picture 5" descr="ulb_petit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0"/>
            <a:ext cx="1263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627313" y="6381750"/>
            <a:ext cx="412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Line 4"/>
          <p:cNvSpPr>
            <a:spLocks noChangeShapeType="1"/>
          </p:cNvSpPr>
          <p:nvPr/>
        </p:nvSpPr>
        <p:spPr bwMode="auto">
          <a:xfrm>
            <a:off x="179388" y="1479550"/>
            <a:ext cx="8748712" cy="0"/>
          </a:xfrm>
          <a:prstGeom prst="line">
            <a:avLst/>
          </a:prstGeom>
          <a:noFill/>
          <a:ln w="2222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BB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D00000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accent2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825" y="1700809"/>
            <a:ext cx="8713788" cy="1899642"/>
          </a:xfrm>
        </p:spPr>
        <p:txBody>
          <a:bodyPr/>
          <a:lstStyle/>
          <a:p>
            <a:r>
              <a:rPr lang="fr-BE" dirty="0" smtClean="0"/>
              <a:t>Conception d’une chaine de communication FM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157192"/>
            <a:ext cx="8280920" cy="1296144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Objectif du </a:t>
            </a:r>
            <a:r>
              <a:rPr lang="fr-BE" sz="3200" dirty="0" smtClean="0"/>
              <a:t>labo 1:</a:t>
            </a:r>
            <a:r>
              <a:rPr lang="fr-BE" sz="3200" dirty="0" smtClean="0"/>
              <a:t/>
            </a:r>
            <a:br>
              <a:rPr lang="fr-BE" sz="3200" dirty="0" smtClean="0"/>
            </a:br>
            <a:r>
              <a:rPr lang="fr-BE" sz="3200" dirty="0" smtClean="0"/>
              <a:t>Conception du modulateur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sz="2400" dirty="0" smtClean="0"/>
          </a:p>
          <a:p>
            <a:endParaRPr lang="fr-BE" sz="2400" dirty="0" smtClean="0"/>
          </a:p>
          <a:p>
            <a:endParaRPr lang="fr-BE" sz="2400" dirty="0" smtClean="0"/>
          </a:p>
          <a:p>
            <a:endParaRPr lang="fr-BE" sz="2400" dirty="0" smtClean="0"/>
          </a:p>
          <a:p>
            <a:endParaRPr lang="fr-BE" sz="2400" dirty="0" smtClean="0"/>
          </a:p>
          <a:p>
            <a:endParaRPr lang="fr-BE" sz="2400" dirty="0" smtClean="0"/>
          </a:p>
          <a:p>
            <a:endParaRPr lang="fr-BE" sz="2400" dirty="0" smtClean="0"/>
          </a:p>
          <a:p>
            <a:pPr marL="0" indent="0">
              <a:buNone/>
            </a:pPr>
            <a:r>
              <a:rPr lang="fr-BE" sz="2400" dirty="0" smtClean="0"/>
              <a:t>Générer bits aléatoires en utilisant </a:t>
            </a:r>
            <a:r>
              <a:rPr lang="fr-BE" sz="2400" dirty="0" smtClean="0">
                <a:latin typeface="Consolas" panose="020B0609020204030204" pitchFamily="49" charset="0"/>
              </a:rPr>
              <a:t>bits </a:t>
            </a:r>
            <a:r>
              <a:rPr lang="fr-BE" sz="2400" dirty="0">
                <a:latin typeface="Consolas" panose="020B0609020204030204" pitchFamily="49" charset="0"/>
              </a:rPr>
              <a:t>= </a:t>
            </a:r>
            <a:r>
              <a:rPr lang="fr-BE" sz="2400" dirty="0" err="1">
                <a:latin typeface="Consolas" panose="020B0609020204030204" pitchFamily="49" charset="0"/>
              </a:rPr>
              <a:t>randi</a:t>
            </a:r>
            <a:r>
              <a:rPr lang="fr-BE" sz="2400" dirty="0">
                <a:latin typeface="Consolas" panose="020B0609020204030204" pitchFamily="49" charset="0"/>
              </a:rPr>
              <a:t>(2,1,N)-1;</a:t>
            </a:r>
          </a:p>
          <a:p>
            <a:pPr marL="0" indent="0">
              <a:buNone/>
            </a:pPr>
            <a:endParaRPr lang="fr-B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9" y="1700808"/>
            <a:ext cx="8315419" cy="27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Vue</a:t>
            </a:r>
            <a:r>
              <a:rPr lang="en-GB" dirty="0" smtClean="0"/>
              <a:t> </a:t>
            </a:r>
            <a:r>
              <a:rPr lang="en-GB" dirty="0" err="1" smtClean="0"/>
              <a:t>globale</a:t>
            </a:r>
            <a:r>
              <a:rPr lang="en-GB" dirty="0" smtClean="0"/>
              <a:t> et </a:t>
            </a:r>
            <a:r>
              <a:rPr lang="en-GB" dirty="0" err="1" smtClean="0"/>
              <a:t>détaillée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7090637" cy="4450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5738" y="1666504"/>
            <a:ext cx="6300558" cy="205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24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pratique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664719"/>
            <a:ext cx="8785225" cy="4535487"/>
          </a:xfrm>
        </p:spPr>
        <p:txBody>
          <a:bodyPr/>
          <a:lstStyle/>
          <a:p>
            <a:r>
              <a:rPr lang="fr-BE" sz="2400" dirty="0" smtClean="0"/>
              <a:t>Création du message m(n) à la fréquence symbole</a:t>
            </a:r>
          </a:p>
          <a:p>
            <a:endParaRPr lang="fr-BE" sz="2400" dirty="0"/>
          </a:p>
          <a:p>
            <a:endParaRPr lang="fr-BE" sz="2400" dirty="0" smtClean="0"/>
          </a:p>
          <a:p>
            <a:pPr marL="0" indent="0">
              <a:buNone/>
            </a:pPr>
            <a:endParaRPr lang="fr-BE" sz="2400" dirty="0"/>
          </a:p>
          <a:p>
            <a:r>
              <a:rPr lang="fr-BE" sz="2400" dirty="0" smtClean="0"/>
              <a:t>Sur-échantillonnage à la fréquence d’échantillonnage</a:t>
            </a:r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/>
          </a:p>
          <a:p>
            <a:pPr marL="0" indent="0">
              <a:buNone/>
            </a:pPr>
            <a:endParaRPr lang="fr-BE" sz="2400" dirty="0" smtClean="0"/>
          </a:p>
          <a:p>
            <a:r>
              <a:rPr lang="fr-BE" sz="2400" dirty="0" smtClean="0"/>
              <a:t>Enveloppe complexe e</a:t>
            </a:r>
            <a:r>
              <a:rPr lang="fr-BE" sz="2400" baseline="-25000" dirty="0" smtClean="0"/>
              <a:t>s</a:t>
            </a:r>
            <a:r>
              <a:rPr lang="fr-BE" sz="2400" dirty="0" smtClean="0"/>
              <a:t>(n) et passage en bande passante</a:t>
            </a:r>
            <a:r>
              <a:rPr lang="en-US" sz="2400" dirty="0"/>
              <a:t> </a:t>
            </a:r>
            <a:r>
              <a:rPr lang="en-US" sz="2400" dirty="0" smtClean="0"/>
              <a:t>s(n)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824" y="3668116"/>
            <a:ext cx="3878360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599" y="2047887"/>
            <a:ext cx="3403521" cy="1237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86" y="5732960"/>
            <a:ext cx="4922902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Evaluation de la PSD de s(n) </a:t>
            </a:r>
            <a:br>
              <a:rPr lang="fr-BE" sz="3200" dirty="0" smtClean="0"/>
            </a:br>
            <a:r>
              <a:rPr lang="fr-BE" sz="3200" dirty="0" smtClean="0"/>
              <a:t>par </a:t>
            </a:r>
            <a:r>
              <a:rPr lang="fr-BE" sz="3200" dirty="0" err="1" smtClean="0"/>
              <a:t>Welch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Nous </a:t>
            </a:r>
            <a:r>
              <a:rPr lang="en-US" sz="2400" dirty="0" err="1" smtClean="0"/>
              <a:t>fournissons</a:t>
            </a:r>
            <a:r>
              <a:rPr lang="en-US" sz="2400" dirty="0" smtClean="0"/>
              <a:t> la function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pour Welch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691"/>
            <a:ext cx="7641524" cy="41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 du labo 1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Modulateur FM et passage en bande passante</a:t>
            </a:r>
          </a:p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pPr marL="0" indent="0">
              <a:buNone/>
            </a:pPr>
            <a:endParaRPr lang="fr-BE" sz="2400" dirty="0"/>
          </a:p>
          <a:p>
            <a:r>
              <a:rPr lang="fr-BE" sz="2400" dirty="0" smtClean="0"/>
              <a:t>Etude de la PSD du signal grâce à la méthode de </a:t>
            </a:r>
            <a:r>
              <a:rPr lang="fr-BE" sz="2400" dirty="0" err="1" smtClean="0"/>
              <a:t>Welch</a:t>
            </a:r>
            <a:endParaRPr lang="fr-BE" sz="2400" dirty="0" smtClean="0"/>
          </a:p>
          <a:p>
            <a:r>
              <a:rPr lang="fr-BE" sz="2400" dirty="0" smtClean="0"/>
              <a:t>Impact des différents paramètres sur la PSD (par ex.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46" y="3780232"/>
            <a:ext cx="2907799" cy="52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14298" b="55826"/>
          <a:stretch/>
        </p:blipFill>
        <p:spPr>
          <a:xfrm>
            <a:off x="539552" y="2276872"/>
            <a:ext cx="4663543" cy="160863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817014" y="301485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7951" y="3806944"/>
            <a:ext cx="181812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OSF </a:t>
            </a:r>
            <a:r>
              <a:rPr lang="en-GB" sz="1200" dirty="0" err="1" smtClean="0"/>
              <a:t>échantillons</a:t>
            </a:r>
            <a:r>
              <a:rPr lang="en-GB" sz="1200" dirty="0" smtClean="0"/>
              <a:t> par bit</a:t>
            </a:r>
            <a:endParaRPr lang="en-GB" sz="1200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30" y="5103466"/>
            <a:ext cx="225584" cy="24844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04852" y="34109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/>
              <a:t>bits = </a:t>
            </a:r>
            <a:r>
              <a:rPr lang="fr-BE" dirty="0" err="1"/>
              <a:t>randi</a:t>
            </a:r>
            <a:r>
              <a:rPr lang="fr-BE" dirty="0"/>
              <a:t>(2,1,N)-1;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1208" y="3203926"/>
            <a:ext cx="3240360" cy="12060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Conseils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Commentez</a:t>
            </a:r>
            <a:r>
              <a:rPr lang="en-GB" dirty="0" smtClean="0"/>
              <a:t> </a:t>
            </a:r>
            <a:r>
              <a:rPr lang="en-GB" dirty="0" err="1" smtClean="0"/>
              <a:t>votre</a:t>
            </a:r>
            <a:r>
              <a:rPr lang="en-GB" dirty="0" smtClean="0"/>
              <a:t> code</a:t>
            </a:r>
          </a:p>
          <a:p>
            <a:r>
              <a:rPr lang="en-GB" dirty="0" err="1" smtClean="0"/>
              <a:t>Définissez</a:t>
            </a:r>
            <a:r>
              <a:rPr lang="en-GB" dirty="0" smtClean="0"/>
              <a:t> </a:t>
            </a:r>
            <a:r>
              <a:rPr lang="en-GB" dirty="0" err="1" smtClean="0"/>
              <a:t>vos</a:t>
            </a:r>
            <a:r>
              <a:rPr lang="en-GB" dirty="0" smtClean="0"/>
              <a:t> variables </a:t>
            </a:r>
            <a:r>
              <a:rPr lang="en-GB" dirty="0" err="1" smtClean="0"/>
              <a:t>dès</a:t>
            </a:r>
            <a:r>
              <a:rPr lang="en-GB" dirty="0" smtClean="0"/>
              <a:t> le début. </a:t>
            </a:r>
            <a:r>
              <a:rPr lang="en-GB" dirty="0" err="1" smtClean="0"/>
              <a:t>N’injectez</a:t>
            </a:r>
            <a:r>
              <a:rPr lang="en-GB" dirty="0" smtClean="0"/>
              <a:t> pas les </a:t>
            </a:r>
            <a:r>
              <a:rPr lang="en-GB" dirty="0" err="1" smtClean="0"/>
              <a:t>valeurs</a:t>
            </a:r>
            <a:r>
              <a:rPr lang="en-GB" dirty="0" smtClean="0"/>
              <a:t> </a:t>
            </a:r>
            <a:r>
              <a:rPr lang="en-GB" dirty="0" err="1" smtClean="0"/>
              <a:t>numériques</a:t>
            </a:r>
            <a:r>
              <a:rPr lang="en-GB" dirty="0" smtClean="0"/>
              <a:t> de </a:t>
            </a:r>
            <a:r>
              <a:rPr lang="en-GB" dirty="0" err="1" smtClean="0"/>
              <a:t>ces</a:t>
            </a:r>
            <a:r>
              <a:rPr lang="en-GB" dirty="0" smtClean="0"/>
              <a:t> variables </a:t>
            </a:r>
            <a:r>
              <a:rPr lang="en-GB" dirty="0" err="1" smtClean="0"/>
              <a:t>directement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votre</a:t>
            </a:r>
            <a:r>
              <a:rPr lang="en-GB" dirty="0" smtClean="0"/>
              <a:t> code!</a:t>
            </a:r>
          </a:p>
          <a:p>
            <a:endParaRPr lang="en-GB" dirty="0"/>
          </a:p>
          <a:p>
            <a:r>
              <a:rPr lang="en-GB" dirty="0" smtClean="0"/>
              <a:t>Pour les figures et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utilisez</a:t>
            </a:r>
            <a:r>
              <a:rPr lang="en-GB" dirty="0" smtClean="0"/>
              <a:t> </a:t>
            </a:r>
            <a:r>
              <a:rPr lang="en-GB" dirty="0" err="1" smtClean="0"/>
              <a:t>pdfLaTeX</a:t>
            </a:r>
            <a:r>
              <a:rPr lang="en-GB" dirty="0" smtClean="0"/>
              <a:t>, </a:t>
            </a:r>
            <a:r>
              <a:rPr lang="en-GB" dirty="0" err="1" smtClean="0"/>
              <a:t>utilisez</a:t>
            </a:r>
            <a:r>
              <a:rPr lang="en-GB" dirty="0" smtClean="0"/>
              <a:t> </a:t>
            </a:r>
            <a:r>
              <a:rPr lang="en-GB" dirty="0" err="1" smtClean="0"/>
              <a:t>matlabfrag</a:t>
            </a:r>
            <a:r>
              <a:rPr lang="en-GB" dirty="0" smtClean="0"/>
              <a:t>/mlf2pdf.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1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71600" y="3140968"/>
            <a:ext cx="71405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cs typeface="Arial" pitchFamily="34" charset="0"/>
              </a:defRPr>
            </a:lvl9pPr>
          </a:lstStyle>
          <a:p>
            <a:r>
              <a:rPr lang="fr-BE" kern="0" dirty="0" smtClean="0"/>
              <a:t>Objectif du projet</a:t>
            </a:r>
            <a:endParaRPr lang="fr-BE" kern="0" dirty="0"/>
          </a:p>
        </p:txBody>
      </p:sp>
    </p:spTree>
    <p:extLst>
      <p:ext uri="{BB962C8B-B14F-4D97-AF65-F5344CB8AC3E}">
        <p14:creationId xmlns:p14="http://schemas.microsoft.com/office/powerpoint/2010/main" val="1828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Conception d’une chaine de communication FM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7" y="2276872"/>
            <a:ext cx="875521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Transmission d’un signal sous </a:t>
            </a:r>
            <a:br>
              <a:rPr lang="fr-BE" sz="3200" dirty="0" smtClean="0"/>
            </a:br>
            <a:r>
              <a:rPr lang="fr-BE" sz="3200" dirty="0" smtClean="0"/>
              <a:t>format audio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6" y="1988840"/>
            <a:ext cx="8806378" cy="30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Qu’est-ce qu’une modulation FM?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Qu’est-ce qu’une modulation FM?</a:t>
            </a:r>
            <a:endParaRPr lang="fr-B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sz="2400" dirty="0" smtClean="0"/>
                  <a:t>Information codée dans la fréquence du signal émis</a:t>
                </a:r>
              </a:p>
              <a:p>
                <a:endParaRPr lang="fr-BE" sz="2400" dirty="0"/>
              </a:p>
              <a:p>
                <a:r>
                  <a:rPr lang="fr-BE" sz="2400" dirty="0" smtClean="0"/>
                  <a:t>Dépend de l’amplitude du message: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400" dirty="0" smtClean="0"/>
              </a:p>
              <a:p>
                <a:pPr marL="0" indent="0">
                  <a:buNone/>
                </a:pPr>
                <a:endParaRPr lang="fr-BE" sz="2400" dirty="0"/>
              </a:p>
              <a:p>
                <a:pPr marL="0" indent="0">
                  <a:buNone/>
                </a:pPr>
                <a:endParaRPr lang="fr-B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2" t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645024"/>
            <a:ext cx="560951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Qu’est-ce qu’une modulation FM?</a:t>
            </a:r>
            <a:endParaRPr lang="fr-B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sz="2400" dirty="0" smtClean="0"/>
                  <a:t>Evolution de la phase du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B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fr-B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fr-B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trlPr>
                            <a:rPr lang="fr-BE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fr-BE" sz="2400" dirty="0" smtClean="0"/>
              </a:p>
              <a:p>
                <a:pPr lvl="1"/>
                <a:r>
                  <a:rPr lang="fr-BE" sz="2000" dirty="0" smtClean="0">
                    <a:solidFill>
                      <a:srgbClr val="FF0000"/>
                    </a:solidFill>
                  </a:rPr>
                  <a:t>Phase de la porteuse</a:t>
                </a:r>
              </a:p>
              <a:p>
                <a:pPr lvl="1"/>
                <a:r>
                  <a:rPr lang="fr-BE" sz="2000" dirty="0" smtClean="0">
                    <a:solidFill>
                      <a:srgbClr val="00B050"/>
                    </a:solidFill>
                  </a:rPr>
                  <a:t>Phase de l’enveloppe complexe (information)</a:t>
                </a:r>
              </a:p>
              <a:p>
                <a:pPr marL="0" indent="0">
                  <a:buNone/>
                </a:pPr>
                <a:endParaRPr lang="fr-BE" sz="2400" dirty="0" smtClean="0"/>
              </a:p>
              <a:p>
                <a:r>
                  <a:rPr lang="fr-BE" sz="2400" dirty="0" smtClean="0"/>
                  <a:t>Signal émis: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BE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B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BE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fr-BE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BE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BE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fr-BE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fr-B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B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B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B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B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BE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BE" sz="2400" dirty="0" smtClean="0"/>
              </a:p>
              <a:p>
                <a:pPr marL="0" indent="0">
                  <a:buNone/>
                </a:pPr>
                <a:r>
                  <a:rPr lang="fr-BE" sz="2400" dirty="0" smtClean="0"/>
                  <a:t>	où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BE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BE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nary>
                            <m:naryPr>
                              <m:ctrlP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fr-BE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BE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fr-BE" sz="2400" dirty="0"/>
              </a:p>
              <a:p>
                <a:pPr marL="0" indent="0">
                  <a:buNone/>
                </a:pPr>
                <a:endParaRPr lang="fr-BE" sz="2400" dirty="0" smtClean="0"/>
              </a:p>
              <a:p>
                <a:pPr marL="0" indent="0">
                  <a:buNone/>
                </a:pPr>
                <a:endParaRPr lang="fr-BE" sz="2400" dirty="0"/>
              </a:p>
              <a:p>
                <a:pPr marL="0" indent="0">
                  <a:buNone/>
                </a:pPr>
                <a:endParaRPr lang="fr-B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2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Définition</a:t>
            </a:r>
            <a:r>
              <a:rPr lang="en-US" sz="3200" dirty="0" smtClean="0"/>
              <a:t> de la </a:t>
            </a:r>
            <a:r>
              <a:rPr lang="en-US" sz="3200" dirty="0" err="1" smtClean="0"/>
              <a:t>fréquence</a:t>
            </a:r>
            <a:r>
              <a:rPr lang="en-US" sz="3200" dirty="0" smtClean="0"/>
              <a:t> </a:t>
            </a:r>
            <a:r>
              <a:rPr lang="en-US" sz="3200" dirty="0" err="1" smtClean="0"/>
              <a:t>d’échantillonnage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Si un signal analogique possède une fréquence max </a:t>
            </a:r>
            <a:r>
              <a:rPr lang="fr-BE" sz="2400" dirty="0" err="1" smtClean="0"/>
              <a:t>f</a:t>
            </a:r>
            <a:r>
              <a:rPr lang="fr-BE" sz="2400" baseline="-25000" dirty="0" err="1" smtClean="0"/>
              <a:t>max</a:t>
            </a:r>
            <a:r>
              <a:rPr lang="fr-BE" sz="2400" dirty="0" smtClean="0"/>
              <a:t>, quelle doit être la fréquence d’échantillonnage minimale pour le représenter en numérique?</a:t>
            </a:r>
          </a:p>
          <a:p>
            <a:pPr marL="0" indent="0">
              <a:buNone/>
            </a:pPr>
            <a:r>
              <a:rPr lang="fr-BE" sz="2400" dirty="0" smtClean="0"/>
              <a:t>	</a:t>
            </a:r>
            <a:r>
              <a:rPr lang="fr-BE" sz="2400" dirty="0" err="1" smtClean="0"/>
              <a:t>f</a:t>
            </a:r>
            <a:r>
              <a:rPr lang="fr-BE" sz="2400" baseline="-25000" dirty="0" err="1" smtClean="0"/>
              <a:t>s</a:t>
            </a:r>
            <a:r>
              <a:rPr lang="fr-BE" sz="2400" dirty="0" smtClean="0"/>
              <a:t>=2f</a:t>
            </a:r>
            <a:r>
              <a:rPr lang="fr-BE" sz="2400" baseline="-25000" dirty="0" smtClean="0"/>
              <a:t>max</a:t>
            </a:r>
          </a:p>
          <a:p>
            <a:endParaRPr lang="fr-BE" sz="2400" dirty="0"/>
          </a:p>
          <a:p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pratique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fs&gt;2f</a:t>
            </a:r>
            <a:r>
              <a:rPr lang="en-US" sz="2400" baseline="-25000" dirty="0" smtClean="0"/>
              <a:t>max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1" y="3166498"/>
            <a:ext cx="5163709" cy="2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Définition</a:t>
            </a:r>
            <a:r>
              <a:rPr lang="en-US" sz="3200" dirty="0" smtClean="0"/>
              <a:t> de la </a:t>
            </a:r>
            <a:r>
              <a:rPr lang="en-US" sz="3200" dirty="0" err="1" smtClean="0"/>
              <a:t>fréquence</a:t>
            </a:r>
            <a:r>
              <a:rPr lang="en-US" sz="3200" dirty="0" smtClean="0"/>
              <a:t> </a:t>
            </a:r>
            <a:r>
              <a:rPr lang="en-US" sz="3200" dirty="0" err="1" smtClean="0"/>
              <a:t>d’échantillonnage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Signal </a:t>
                </a:r>
                <a:r>
                  <a:rPr lang="en-US" sz="2400" dirty="0" err="1" smtClean="0"/>
                  <a:t>émis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BE" sz="240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fr-BE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fr-BE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BE" sz="24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BE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 err="1" smtClean="0"/>
                  <a:t>Quelle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être</a:t>
                </a:r>
                <a:r>
                  <a:rPr lang="en-US" sz="2400" dirty="0" smtClean="0"/>
                  <a:t> la </a:t>
                </a:r>
                <a:r>
                  <a:rPr lang="en-US" sz="2400" dirty="0" err="1" smtClean="0"/>
                  <a:t>fréquence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d’échantillonnage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f_s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pour </a:t>
                </a:r>
                <a:r>
                  <a:rPr lang="en-US" sz="2400" dirty="0" err="1" smtClean="0"/>
                  <a:t>caractériser</a:t>
                </a:r>
                <a:r>
                  <a:rPr lang="en-US" sz="2400" dirty="0" smtClean="0"/>
                  <a:t> s(t)?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2" t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4040981"/>
            <a:ext cx="3582509" cy="4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672"/>
  <p:tag name="ORIGINALWIDTH" val="1101.904"/>
  <p:tag name="LATEXADDIN" val="\documentclass{article}&#10;\usepackage{amsmath}&#10;\usepackage{amssymb}&#10;&#10;\usepackage{algorithmic}&#10;&#10;\usepackage{graphicx}&#10;&#10;\newsavebox{\ieeealgbox}&#10;\newenvironment{boxedalgorithmic}&#10;{\begin{lrbox}{\ieeealgbox}&#10;  \begin{minipage}{\dimexpr\columnwidth-70\fboxsep-2\fboxrule}&#10;   \begin{algorithmic}[1]}&#10;   {\end{algorithmic}&#10;  \end{minipage}&#10; \end{lrbox}\noindent\fbox{\usebox{\ieeealgbox}}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f_s = f_c + k_f + f_{\mathrm{symb}}$$&#10;\end{document}"/>
  <p:tag name="IGUANATEXSIZE" val="32"/>
  <p:tag name="IGUANATEXCURSOR" val="779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0.306"/>
  <p:tag name="ORIGINALWIDTH" val="3489.487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\begin{figure}&#10;\centering&#10;\includegraphics[width=10cm]{&quot;C:/temp/ChaineFM&quot;}&#10;\end{figure}&#10;\end{document}"/>
  <p:tag name="IGUANATEXSIZE" val="20"/>
  <p:tag name="IGUANATEXCURSOR" val="514"/>
  <p:tag name="TRANSPARENCY" val="Fals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0.5433"/>
  <p:tag name="ORIGINALWIDTH" val="1730.491"/>
  <p:tag name="LATEXADDIN" val="\documentclass{article}&#10;\usepackage{amsfonts,amssymb,amsmath,amsthm}&#10;\usepackage{graphicx}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e_s(t) = \exp \left(j 2 \pi k_f \int_{0}^{t} m(\tau) \mathrm{d}\tau \right) $$&#10;\end{document}"/>
  <p:tag name="IGUANATEXSIZE" val="28"/>
  <p:tag name="IGUANATEXCURSOR" val="90"/>
  <p:tag name="TRANSPARENCY" val="Fals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517"/>
  <p:tag name="ORIGINALWIDTH" val="719.052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e_s(t) = \exp \left(j 2 \pi k_f \int_{0}^{t} m(\tau) \mathrm{d}\tau \right) $$&#10;\end{document}"/>
  <p:tag name="IGUANATEXSIZE" val="20"/>
  <p:tag name="IGUANATEXCURSOR" val="512"/>
  <p:tag name="TRANSPARENCY" val="Fals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0.306"/>
  <p:tag name="ORIGINALWIDTH" val="3489.487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\begin{figure}&#10;\centering&#10;\includegraphics[width=10cm]{&quot;C:/temp/ChaineFM&quot;}&#10;\end{figure}&#10;\end{document}"/>
  <p:tag name="IGUANATEXSIZE" val="20"/>
  <p:tag name="IGUANATEXCURSOR" val="514"/>
  <p:tag name="TRANSPARENCY" val="Fals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2671"/>
  <p:tag name="ORIGINALWIDTH" val="111.0155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k_f$$&#10;\end{document}"/>
  <p:tag name="IGUANATEXSIZE" val="20"/>
  <p:tag name="IGUANATEXCURSOR" val="495"/>
  <p:tag name="TRANSPARENCY" val="Fals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ThèmeULB">
  <a:themeElements>
    <a:clrScheme name="modele wrg_ulb_rédu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 wrg_ulb_réduit">
      <a:majorFont>
        <a:latin typeface="Trebuchet MS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 wrg_ulb_rédu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ThèmeULB</Template>
  <TotalTime>11505</TotalTime>
  <Words>462</Words>
  <Application>Microsoft Office PowerPoint</Application>
  <PresentationFormat>On-screen Show (4:3)</PresentationFormat>
  <Paragraphs>116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Palatino Linotype</vt:lpstr>
      <vt:lpstr>Tahoma</vt:lpstr>
      <vt:lpstr>Trebuchet MS</vt:lpstr>
      <vt:lpstr>Wingdings</vt:lpstr>
      <vt:lpstr>ThèmeULB</vt:lpstr>
      <vt:lpstr>Conception d’une chaine de communication FM</vt:lpstr>
      <vt:lpstr>PowerPoint Presentation</vt:lpstr>
      <vt:lpstr>Conception d’une chaine de communication FM</vt:lpstr>
      <vt:lpstr>Transmission d’un signal sous  format audio</vt:lpstr>
      <vt:lpstr>Qu’est-ce qu’une modulation FM?</vt:lpstr>
      <vt:lpstr>Qu’est-ce qu’une modulation FM?</vt:lpstr>
      <vt:lpstr>Qu’est-ce qu’une modulation FM?</vt:lpstr>
      <vt:lpstr>Définition de la fréquence d’échantillonnage</vt:lpstr>
      <vt:lpstr>Définition de la fréquence d’échantillonnage</vt:lpstr>
      <vt:lpstr>Objectif du labo 1: Conception du modulateur</vt:lpstr>
      <vt:lpstr>Vue globale et détaillée</vt:lpstr>
      <vt:lpstr>En pratique</vt:lpstr>
      <vt:lpstr>Evaluation de la PSD de s(n)  par Welch</vt:lpstr>
      <vt:lpstr>Résumé du labo 1</vt:lpstr>
      <vt:lpstr>Conseils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Egalisation d'un canal de communication non-linéaire à 60GHz: Comparaison des techniques itératives et des techniques d'apprentissage</dc:title>
  <dc:creator>Marc</dc:creator>
  <cp:lastModifiedBy>jdeterme</cp:lastModifiedBy>
  <cp:revision>1337</cp:revision>
  <dcterms:created xsi:type="dcterms:W3CDTF">2012-09-29T12:54:43Z</dcterms:created>
  <dcterms:modified xsi:type="dcterms:W3CDTF">2016-11-04T10:09:07Z</dcterms:modified>
</cp:coreProperties>
</file>