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7" r:id="rId3"/>
    <p:sldId id="269" r:id="rId4"/>
    <p:sldId id="270" r:id="rId5"/>
    <p:sldId id="275" r:id="rId6"/>
    <p:sldId id="272" r:id="rId7"/>
    <p:sldId id="277" r:id="rId8"/>
    <p:sldId id="278" r:id="rId9"/>
    <p:sldId id="279" r:id="rId10"/>
    <p:sldId id="274" r:id="rId11"/>
    <p:sldId id="276" r:id="rId12"/>
    <p:sldId id="262" r:id="rId1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  <a:srgbClr val="8E8E8E"/>
    <a:srgbClr val="1EFF64"/>
    <a:srgbClr val="1EFF1E"/>
    <a:srgbClr val="4FFB4F"/>
    <a:srgbClr val="7DFF96"/>
    <a:srgbClr val="ABCDFF"/>
    <a:srgbClr val="7D7DFF"/>
    <a:srgbClr val="89B9FF"/>
    <a:srgbClr val="6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0" autoAdjust="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3" y="2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/>
          <a:lstStyle>
            <a:lvl1pPr algn="r">
              <a:defRPr sz="1300"/>
            </a:lvl1pPr>
          </a:lstStyle>
          <a:p>
            <a:fld id="{5E1F3058-911A-4ECE-9328-61AED21BD68F}" type="datetimeFigureOut">
              <a:rPr lang="fr-BE" smtClean="0"/>
              <a:pPr/>
              <a:t>24-11-16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57" tIns="47728" rIns="95457" bIns="47728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5457" tIns="47728" rIns="95457" bIns="4772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3" y="9721108"/>
            <a:ext cx="3076364" cy="511731"/>
          </a:xfrm>
          <a:prstGeom prst="rect">
            <a:avLst/>
          </a:prstGeom>
        </p:spPr>
        <p:txBody>
          <a:bodyPr vert="horz" lIns="95457" tIns="47728" rIns="95457" bIns="47728" rtlCol="0" anchor="b"/>
          <a:lstStyle>
            <a:lvl1pPr algn="r">
              <a:defRPr sz="1300"/>
            </a:lvl1pPr>
          </a:lstStyle>
          <a:p>
            <a:fld id="{E102CBC2-C643-4723-8164-330035F380E5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77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02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872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563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signifie</a:t>
            </a:r>
            <a:r>
              <a:rPr lang="en-US" dirty="0" smtClean="0"/>
              <a:t> FPB?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639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signifie</a:t>
            </a:r>
            <a:r>
              <a:rPr lang="en-US" dirty="0" smtClean="0"/>
              <a:t> FPB?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039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2CBC2-C643-4723-8164-330035F380E5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635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rotWithShape="0">
          <a:gsLst>
            <a:gs pos="0">
              <a:schemeClr val="bg1">
                <a:gamma/>
                <a:shade val="95686"/>
                <a:invGamma/>
              </a:schemeClr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b_petit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0"/>
            <a:ext cx="5076825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22900" y="765175"/>
            <a:ext cx="1597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BE" sz="1200" b="1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OPERA.ULB.AC.BE</a:t>
            </a:r>
            <a:endParaRPr lang="fr-FR" sz="1200" b="1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713788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4144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274638"/>
            <a:ext cx="2195513" cy="60340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74638"/>
            <a:ext cx="6437312" cy="60340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96078"/>
                <a:invGamma/>
              </a:schemeClr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76238"/>
            <a:ext cx="71405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773238"/>
            <a:ext cx="8785225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308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A3FD6C28-B624-4070-8911-F6EF62B4941A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2053" name="Picture 5" descr="ulb_petit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0"/>
            <a:ext cx="12636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627313" y="6381750"/>
            <a:ext cx="412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178" name="Line 4"/>
          <p:cNvSpPr>
            <a:spLocks noChangeShapeType="1"/>
          </p:cNvSpPr>
          <p:nvPr/>
        </p:nvSpPr>
        <p:spPr bwMode="auto">
          <a:xfrm>
            <a:off x="179388" y="1479550"/>
            <a:ext cx="8748712" cy="0"/>
          </a:xfrm>
          <a:prstGeom prst="line">
            <a:avLst/>
          </a:prstGeom>
          <a:noFill/>
          <a:ln w="2222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3BB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D00000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accent2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 sz="2000">
          <a:solidFill>
            <a:schemeClr val="accent2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«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.xml"/><Relationship Id="rId7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tags" Target="../tags/tag10.xml"/><Relationship Id="rId7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0825" y="1700809"/>
            <a:ext cx="8713788" cy="1899642"/>
          </a:xfrm>
        </p:spPr>
        <p:txBody>
          <a:bodyPr/>
          <a:lstStyle/>
          <a:p>
            <a:r>
              <a:rPr lang="en-US" dirty="0" smtClean="0"/>
              <a:t>Conception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chaine</a:t>
            </a:r>
            <a:r>
              <a:rPr lang="en-US" dirty="0" smtClean="0"/>
              <a:t> de communication FM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5157192"/>
            <a:ext cx="8280920" cy="1296144"/>
          </a:xfrm>
        </p:spPr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En pratique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 smtClean="0"/>
              <a:t>Passer en bande de base et isoler l’enveloppe complexe grâce à un filtre passe-bas avec une fréquence de coupure </a:t>
            </a:r>
            <a:r>
              <a:rPr lang="fr-BE" sz="2400" dirty="0" err="1" smtClean="0"/>
              <a:t>f</a:t>
            </a:r>
            <a:r>
              <a:rPr lang="fr-BE" sz="2400" baseline="-25000" dirty="0" err="1" smtClean="0"/>
              <a:t>cut</a:t>
            </a:r>
            <a:r>
              <a:rPr lang="fr-BE" sz="2400" dirty="0" smtClean="0"/>
              <a:t> </a:t>
            </a:r>
          </a:p>
          <a:p>
            <a:pPr marL="0" indent="0">
              <a:buNone/>
            </a:pPr>
            <a:r>
              <a:rPr lang="fr-BE" sz="2400" dirty="0"/>
              <a:t> </a:t>
            </a:r>
            <a:r>
              <a:rPr lang="fr-BE" sz="2400" dirty="0" smtClean="0"/>
              <a:t>   (Que doit valoir </a:t>
            </a:r>
            <a:r>
              <a:rPr lang="fr-BE" sz="2400" dirty="0" err="1" smtClean="0"/>
              <a:t>f</a:t>
            </a:r>
            <a:r>
              <a:rPr lang="fr-BE" sz="2400" baseline="-25000" dirty="0" err="1" smtClean="0"/>
              <a:t>cut</a:t>
            </a:r>
            <a:r>
              <a:rPr lang="fr-BE" sz="2400" dirty="0" smtClean="0"/>
              <a:t>?)</a:t>
            </a:r>
          </a:p>
          <a:p>
            <a:endParaRPr lang="fr-BE" sz="2400" dirty="0" smtClean="0"/>
          </a:p>
          <a:p>
            <a:r>
              <a:rPr lang="fr-BE" sz="2400" dirty="0" smtClean="0"/>
              <a:t>Extraire m(n) et le sous-échantillonner</a:t>
            </a:r>
            <a:endParaRPr lang="fr-BE" sz="2400" dirty="0" smtClean="0">
              <a:sym typeface="Wingdings" panose="05000000000000000000" pitchFamily="2" charset="2"/>
            </a:endParaRPr>
          </a:p>
          <a:p>
            <a:endParaRPr lang="fr-BE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1973"/>
            <a:ext cx="3888432" cy="30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En pratique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 smtClean="0"/>
              <a:t>Passer en bande de base et isoler l’enveloppe complexe grâce à un filtre passe-bas avec une fréquence de coupure </a:t>
            </a:r>
            <a:r>
              <a:rPr lang="fr-BE" sz="2400" dirty="0" err="1" smtClean="0"/>
              <a:t>f</a:t>
            </a:r>
            <a:r>
              <a:rPr lang="fr-BE" sz="2400" baseline="-25000" dirty="0" err="1" smtClean="0"/>
              <a:t>cut</a:t>
            </a:r>
            <a:r>
              <a:rPr lang="fr-BE" sz="2400" dirty="0" smtClean="0"/>
              <a:t> </a:t>
            </a:r>
          </a:p>
          <a:p>
            <a:pPr marL="0" indent="0">
              <a:buNone/>
            </a:pPr>
            <a:r>
              <a:rPr lang="fr-BE" sz="2400" dirty="0"/>
              <a:t> </a:t>
            </a:r>
            <a:r>
              <a:rPr lang="fr-BE" sz="2400" dirty="0" smtClean="0"/>
              <a:t>   (Que doit valoir </a:t>
            </a:r>
            <a:r>
              <a:rPr lang="fr-BE" sz="2400" dirty="0" err="1" smtClean="0"/>
              <a:t>f</a:t>
            </a:r>
            <a:r>
              <a:rPr lang="fr-BE" sz="2400" baseline="-25000" dirty="0" err="1" smtClean="0"/>
              <a:t>cut</a:t>
            </a:r>
            <a:r>
              <a:rPr lang="fr-BE" sz="2400" dirty="0" smtClean="0"/>
              <a:t>?)</a:t>
            </a:r>
          </a:p>
          <a:p>
            <a:endParaRPr lang="fr-BE" sz="2400" dirty="0" smtClean="0"/>
          </a:p>
          <a:p>
            <a:r>
              <a:rPr lang="fr-BE" sz="2400" dirty="0" smtClean="0"/>
              <a:t>Extraire m(n) et le sous-échantillonner</a:t>
            </a:r>
            <a:endParaRPr lang="fr-BE" sz="2400" dirty="0" smtClean="0">
              <a:sym typeface="Wingdings" panose="05000000000000000000" pitchFamily="2" charset="2"/>
            </a:endParaRPr>
          </a:p>
          <a:p>
            <a:endParaRPr lang="fr-BE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45024"/>
            <a:ext cx="387172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Objectif du labo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 smtClean="0"/>
              <a:t>Conception d’un récepteur FM</a:t>
            </a:r>
          </a:p>
          <a:p>
            <a:endParaRPr lang="fr-BE" sz="2400" dirty="0"/>
          </a:p>
          <a:p>
            <a:r>
              <a:rPr lang="fr-BE" sz="2400" dirty="0" smtClean="0"/>
              <a:t>Envoyer un texte ou une image à travers la chaine de communication</a:t>
            </a:r>
          </a:p>
          <a:p>
            <a:endParaRPr lang="fr-BE" sz="2400" dirty="0" smtClean="0"/>
          </a:p>
          <a:p>
            <a:r>
              <a:rPr lang="fr-BE" sz="2400" dirty="0" smtClean="0"/>
              <a:t>Vérifier que vous parvenez à décoder l’information transmise </a:t>
            </a:r>
          </a:p>
          <a:p>
            <a:endParaRPr lang="fr-BE" sz="2400" dirty="0" smtClean="0"/>
          </a:p>
          <a:p>
            <a:r>
              <a:rPr lang="fr-BE" sz="2400" dirty="0" smtClean="0"/>
              <a:t>Que vaut le débit binaire en fonction des paramètres de la simulation?</a:t>
            </a:r>
            <a:endParaRPr lang="fr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Objectif</a:t>
            </a:r>
            <a:r>
              <a:rPr lang="en-US" sz="3200" dirty="0" smtClean="0"/>
              <a:t> du </a:t>
            </a:r>
            <a:r>
              <a:rPr lang="en-US" sz="3200" dirty="0" err="1" smtClean="0"/>
              <a:t>labo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>Conception du </a:t>
            </a:r>
            <a:r>
              <a:rPr lang="en-US" sz="3200" dirty="0" err="1" smtClean="0"/>
              <a:t>démodulateur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16832"/>
            <a:ext cx="851281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Retrouvez l’information en </a:t>
            </a:r>
            <a:br>
              <a:rPr lang="fr-BE" sz="3200" dirty="0" smtClean="0"/>
            </a:br>
            <a:r>
              <a:rPr lang="fr-BE" sz="3200" dirty="0" smtClean="0"/>
              <a:t>3 étapes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sz="2400" dirty="0" smtClean="0"/>
          </a:p>
          <a:p>
            <a:endParaRPr lang="fr-BE" sz="2400" dirty="0"/>
          </a:p>
          <a:p>
            <a:endParaRPr lang="fr-BE" sz="2400" dirty="0" smtClean="0"/>
          </a:p>
          <a:p>
            <a:endParaRPr lang="fr-BE" sz="2400" dirty="0" smtClean="0">
              <a:solidFill>
                <a:srgbClr val="FF0000"/>
              </a:solidFill>
            </a:endParaRPr>
          </a:p>
          <a:p>
            <a:endParaRPr lang="fr-BE" sz="2400" dirty="0">
              <a:solidFill>
                <a:srgbClr val="FF0000"/>
              </a:solidFill>
            </a:endParaRPr>
          </a:p>
          <a:p>
            <a:endParaRPr lang="fr-BE" sz="2400" dirty="0" smtClean="0">
              <a:solidFill>
                <a:srgbClr val="FF0000"/>
              </a:solidFill>
            </a:endParaRPr>
          </a:p>
          <a:p>
            <a:r>
              <a:rPr lang="fr-BE" sz="2400" dirty="0" smtClean="0">
                <a:solidFill>
                  <a:srgbClr val="FF0000"/>
                </a:solidFill>
              </a:rPr>
              <a:t>1: Retrouver l’enveloppe complexe e</a:t>
            </a:r>
            <a:r>
              <a:rPr lang="fr-BE" sz="2400" baseline="-25000" dirty="0" smtClean="0">
                <a:solidFill>
                  <a:srgbClr val="FF0000"/>
                </a:solidFill>
              </a:rPr>
              <a:t>s</a:t>
            </a:r>
            <a:r>
              <a:rPr lang="fr-BE" sz="2400" dirty="0" smtClean="0">
                <a:solidFill>
                  <a:srgbClr val="FF0000"/>
                </a:solidFill>
              </a:rPr>
              <a:t>(n)</a:t>
            </a:r>
          </a:p>
          <a:p>
            <a:endParaRPr lang="fr-BE" sz="2400" dirty="0"/>
          </a:p>
          <a:p>
            <a:r>
              <a:rPr lang="fr-BE" sz="2400" dirty="0" smtClean="0">
                <a:solidFill>
                  <a:srgbClr val="00B050"/>
                </a:solidFill>
              </a:rPr>
              <a:t>2: Retrouver le message m(n)</a:t>
            </a:r>
          </a:p>
          <a:p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 smtClean="0">
                <a:solidFill>
                  <a:srgbClr val="3B3BFF"/>
                </a:solidFill>
              </a:rPr>
              <a:t>3: Retrouver la séquence binaire envoyée</a:t>
            </a:r>
          </a:p>
          <a:p>
            <a:pPr marL="0" indent="0">
              <a:buNone/>
            </a:pPr>
            <a:endParaRPr lang="fr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72816"/>
            <a:ext cx="840264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Comment repasser en bande </a:t>
            </a:r>
            <a:br>
              <a:rPr lang="fr-BE" sz="3200" dirty="0" smtClean="0"/>
            </a:br>
            <a:r>
              <a:rPr lang="fr-BE" sz="3200" dirty="0" smtClean="0"/>
              <a:t>de base?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Comment repasser en bande </a:t>
            </a:r>
            <a:br>
              <a:rPr lang="fr-BE" sz="3200" dirty="0" smtClean="0"/>
            </a:br>
            <a:r>
              <a:rPr lang="fr-BE" sz="3200" dirty="0" smtClean="0"/>
              <a:t>de base?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2" y="1700807"/>
            <a:ext cx="7956418" cy="46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smtClean="0"/>
              <a:t>Comment repasser en bande </a:t>
            </a:r>
            <a:br>
              <a:rPr lang="fr-BE" sz="3200" dirty="0" smtClean="0"/>
            </a:br>
            <a:r>
              <a:rPr lang="fr-BE" sz="3200" dirty="0" smtClean="0"/>
              <a:t>de base?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3238"/>
            <a:ext cx="7960340" cy="45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err="1" smtClean="0"/>
              <a:t>Extr</a:t>
            </a:r>
            <a:r>
              <a:rPr lang="en-US" sz="3200" dirty="0" smtClean="0"/>
              <a:t>action de m(t)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 smtClean="0"/>
              <a:t>Signal en bande de base:</a:t>
            </a:r>
          </a:p>
          <a:p>
            <a:pPr marL="0" indent="0">
              <a:buNone/>
            </a:pPr>
            <a:endParaRPr lang="fr-BE" sz="2400" dirty="0" smtClean="0"/>
          </a:p>
          <a:p>
            <a:endParaRPr lang="fr-BE" sz="2400" dirty="0" smtClean="0"/>
          </a:p>
          <a:p>
            <a:r>
              <a:rPr lang="fr-BE" sz="2400" dirty="0" smtClean="0"/>
              <a:t>Premier </a:t>
            </a:r>
            <a:r>
              <a:rPr lang="fr-BE" sz="2400" dirty="0" err="1" smtClean="0"/>
              <a:t>slope</a:t>
            </a:r>
            <a:r>
              <a:rPr lang="fr-BE" sz="2400" dirty="0" smtClean="0"/>
              <a:t> circuit:</a:t>
            </a:r>
          </a:p>
          <a:p>
            <a:pPr marL="457200" lvl="1" indent="0">
              <a:buNone/>
            </a:pPr>
            <a:endParaRPr lang="fr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74" y="2204864"/>
            <a:ext cx="3743325" cy="632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10" y="4766902"/>
            <a:ext cx="3550920" cy="134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10" y="3712613"/>
            <a:ext cx="3175635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8946" y="3343281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Opération</a:t>
            </a:r>
            <a:r>
              <a:rPr lang="en-US" dirty="0" smtClean="0"/>
              <a:t> à implementer </a:t>
            </a:r>
            <a:r>
              <a:rPr lang="en-US" dirty="0" err="1" smtClean="0"/>
              <a:t>numériquement</a:t>
            </a:r>
            <a:r>
              <a:rPr lang="en-US" dirty="0" smtClean="0"/>
              <a:t> :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068946" y="439093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Résultat</a:t>
            </a:r>
            <a:r>
              <a:rPr lang="en-US" dirty="0" smtClean="0"/>
              <a:t>: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536" y="3514405"/>
            <a:ext cx="3193228" cy="27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err="1" smtClean="0"/>
              <a:t>Extr</a:t>
            </a:r>
            <a:r>
              <a:rPr lang="en-US" sz="3200" dirty="0" smtClean="0"/>
              <a:t>action de m(t)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 smtClean="0"/>
              <a:t>Signal en bande de base:</a:t>
            </a:r>
          </a:p>
          <a:p>
            <a:pPr marL="0" indent="0">
              <a:buNone/>
            </a:pPr>
            <a:endParaRPr lang="fr-BE" sz="2400" dirty="0" smtClean="0"/>
          </a:p>
          <a:p>
            <a:endParaRPr lang="fr-BE" sz="2400" dirty="0" smtClean="0"/>
          </a:p>
          <a:p>
            <a:r>
              <a:rPr lang="fr-BE" sz="2400" dirty="0" smtClean="0"/>
              <a:t>Premier </a:t>
            </a:r>
            <a:r>
              <a:rPr lang="fr-BE" sz="2400" dirty="0" err="1" smtClean="0"/>
              <a:t>slope</a:t>
            </a:r>
            <a:r>
              <a:rPr lang="fr-BE" sz="2400" dirty="0" smtClean="0"/>
              <a:t> circuit:</a:t>
            </a:r>
          </a:p>
          <a:p>
            <a:pPr marL="457200" lvl="1" indent="0">
              <a:buNone/>
            </a:pPr>
            <a:endParaRPr lang="fr-BE" sz="2000" dirty="0" smtClean="0"/>
          </a:p>
          <a:p>
            <a:pPr marL="457200" lvl="1" indent="0">
              <a:buNone/>
            </a:pPr>
            <a:endParaRPr lang="fr-BE" sz="2000" dirty="0"/>
          </a:p>
          <a:p>
            <a:pPr marL="457200" lvl="1" indent="0">
              <a:buNone/>
            </a:pPr>
            <a:endParaRPr lang="fr-BE" sz="2000" dirty="0" smtClean="0"/>
          </a:p>
          <a:p>
            <a:pPr marL="457200" lvl="1" indent="0">
              <a:buNone/>
            </a:pPr>
            <a:endParaRPr lang="fr-BE" sz="2000" dirty="0"/>
          </a:p>
          <a:p>
            <a:pPr marL="457200" lvl="1" indent="0">
              <a:buNone/>
            </a:pPr>
            <a:endParaRPr lang="fr-BE" sz="2000" dirty="0" smtClean="0"/>
          </a:p>
          <a:p>
            <a:r>
              <a:rPr lang="fr-BE" sz="2400" dirty="0" smtClean="0"/>
              <a:t>Question: pourquoi                                               ? </a:t>
            </a:r>
            <a:endParaRPr lang="fr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74" y="2204864"/>
            <a:ext cx="3743325" cy="632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4" y="3501008"/>
            <a:ext cx="6320790" cy="6324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5" y="4174395"/>
            <a:ext cx="3545205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00" y="4946387"/>
            <a:ext cx="324040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7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 err="1" smtClean="0"/>
              <a:t>Extr</a:t>
            </a:r>
            <a:r>
              <a:rPr lang="en-US" sz="3200" dirty="0" smtClean="0"/>
              <a:t>action de m(t)</a:t>
            </a:r>
            <a:endParaRPr lang="fr-B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 err="1" smtClean="0"/>
              <a:t>Slope</a:t>
            </a:r>
            <a:r>
              <a:rPr lang="fr-BE" sz="2400" dirty="0" smtClean="0"/>
              <a:t> circuit complémentaire:</a:t>
            </a:r>
          </a:p>
          <a:p>
            <a:pPr marL="0" indent="0">
              <a:buNone/>
            </a:pPr>
            <a:endParaRPr lang="fr-BE" sz="2400" dirty="0" smtClean="0"/>
          </a:p>
          <a:p>
            <a:endParaRPr lang="fr-BE" sz="2400" dirty="0" smtClean="0"/>
          </a:p>
          <a:p>
            <a:endParaRPr lang="fr-BE" sz="2400" dirty="0"/>
          </a:p>
          <a:p>
            <a:endParaRPr lang="fr-BE" sz="2400" dirty="0" smtClean="0"/>
          </a:p>
          <a:p>
            <a:endParaRPr lang="fr-BE" sz="2400" dirty="0"/>
          </a:p>
          <a:p>
            <a:endParaRPr lang="fr-BE" sz="2400" dirty="0" smtClean="0"/>
          </a:p>
          <a:p>
            <a:endParaRPr lang="fr-BE" sz="2400" dirty="0"/>
          </a:p>
          <a:p>
            <a:endParaRPr lang="fr-BE" sz="2400" dirty="0" smtClean="0"/>
          </a:p>
          <a:p>
            <a:endParaRPr lang="fr-BE" sz="2400" dirty="0"/>
          </a:p>
          <a:p>
            <a:endParaRPr lang="fr-BE" sz="2400" dirty="0" smtClean="0"/>
          </a:p>
          <a:p>
            <a:pPr marL="0" indent="0">
              <a:buNone/>
            </a:pPr>
            <a:endParaRPr lang="fr-BE" sz="2400" dirty="0" smtClean="0"/>
          </a:p>
          <a:p>
            <a:pPr marL="457200" lvl="1" indent="0">
              <a:buNone/>
            </a:pPr>
            <a:endParaRPr lang="fr-BE" sz="2000" dirty="0" smtClean="0"/>
          </a:p>
          <a:p>
            <a:pPr marL="457200" lvl="1" indent="0">
              <a:buNone/>
            </a:pPr>
            <a:endParaRPr lang="fr-BE" sz="2000" dirty="0"/>
          </a:p>
          <a:p>
            <a:pPr marL="457200" lvl="1" indent="0">
              <a:buNone/>
            </a:pPr>
            <a:endParaRPr lang="fr-BE" sz="2000" dirty="0" smtClean="0"/>
          </a:p>
          <a:p>
            <a:pPr marL="457200" lvl="1" indent="0">
              <a:buNone/>
            </a:pPr>
            <a:endParaRPr lang="fr-BE" sz="2000" dirty="0"/>
          </a:p>
          <a:p>
            <a:pPr marL="457200" lvl="1" indent="0">
              <a:buNone/>
            </a:pPr>
            <a:endParaRPr lang="fr-BE" sz="2000" dirty="0" smtClean="0"/>
          </a:p>
          <a:p>
            <a:pPr marL="0" indent="0">
              <a:buNone/>
            </a:pPr>
            <a:endParaRPr lang="fr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6C28-B624-4070-8911-F6EF62B4941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388" y="438084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Opération</a:t>
            </a:r>
            <a:r>
              <a:rPr lang="en-US" dirty="0" smtClean="0"/>
              <a:t> à implementer </a:t>
            </a:r>
            <a:r>
              <a:rPr lang="en-US" dirty="0" err="1" smtClean="0"/>
              <a:t>numériquement</a:t>
            </a:r>
            <a:r>
              <a:rPr lang="en-US" dirty="0" smtClean="0"/>
              <a:t> :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1" y="4789231"/>
            <a:ext cx="3373755" cy="6096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303860" y="4941168"/>
            <a:ext cx="25191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1115616" y="4950015"/>
            <a:ext cx="25191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87" y="4780384"/>
            <a:ext cx="3545205" cy="6096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7038917" y="4934508"/>
            <a:ext cx="25191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79388" y="551376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 final: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64" y="5565083"/>
            <a:ext cx="4274820" cy="2667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53642" y="4789231"/>
            <a:ext cx="45719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5816" y="2132855"/>
            <a:ext cx="2664296" cy="22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4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22" grpId="0" animBg="1"/>
      <p:bldP spid="23" grpId="0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$\tilde{s}(t) = A_c \exp \left( j 2 \pi k_f \int_{0}^{t} m(\tau) \mathrm{d}\tau \right)$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equation*}&#10;\begin{split}&#10;s_0(t) = | \tilde{s}_1 (t) | - |\tilde{s}_2 (t) | = 4 \pi k_f a A_c m(t)&#10;\end{split}&#10;\end{equation*}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equation*}&#10;\begin{split}&#10;\tilde{s}_1(t) = j \pi B_T a A_c \left[1 + \dfrac{2 k_f}{B_T} m (t) \right] \\ \exp \left( j 2 \pi k_f \int_{0}^{t} m(\tau) \mathrm{d}\tau \right)&#10;\end{split}&#10;\end{equation*}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$\tilde{s}_1(t) = a \left[ \dfrac{\mathrm{d} \tilde{s}}{\mathrm{d} t} (t) + j \pi B_T \tilde{s} (t) \right]$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$\tilde{s}(t) = A_c \exp \left( j 2 \pi k_f \int_{0}^{t} m(\tau) \mathrm{d}\tau \right)$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equation*}&#10;\begin{split}&#10;\tilde{s}_1(t) = j \pi B_T a A_c \left[1 + \dfrac{2 k_f}{B_T} m (t) \right] \exp \left( j 2 \pi k_f \int_{0}^{t} m(\tau) \mathrm{d}\tau \right)&#10;\end{split}&#10;\end{equation*}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equation*}&#10;\begin{split}&#10;\left| \tilde{s}_1(t) \right| = \pi B_T a A_c \left[1 + \dfrac{2 k_f}{B_T} m (t) \right] &#10;\end{split}&#10;\end{equation*}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equation*}&#10;\begin{split}&#10;\left|1 + \dfrac{2 k_f}{B_T} m (t) \right| = 1 + \dfrac{2 k_f}{B_T} m (t)&#10;\end{split}&#10;\end{equation*}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$\tilde{s}_2(t) = - a \left[ \dfrac{\mathrm{d} \tilde{s}}{\mathrm{d} t} (t) - j \pi B_T \tilde{s} (t) \right]$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equation*}&#10;\begin{split}&#10;\left| \tilde{s}_2(t) \right| = \pi B_T a A_c \left[1 - \dfrac{2 k_f}{B_T} m (t) \right] &#10;\end{split}&#10;\end{equation*}&#10;&#10;&#10;\end{document}"/>
  <p:tag name="IGUANATEXSIZE" val="20"/>
</p:tagLst>
</file>

<file path=ppt/theme/theme1.xml><?xml version="1.0" encoding="utf-8"?>
<a:theme xmlns:a="http://schemas.openxmlformats.org/drawingml/2006/main" name="ThèmeULB">
  <a:themeElements>
    <a:clrScheme name="modele wrg_ulb_rédu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 wrg_ulb_réduit">
      <a:majorFont>
        <a:latin typeface="Trebuchet MS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e wrg_ulb_rédu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wrg_ulb_rédu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wrg_ulb_rédu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ThèmeULB</Template>
  <TotalTime>9561</TotalTime>
  <Words>239</Words>
  <Application>Microsoft Office PowerPoint</Application>
  <PresentationFormat>On-screen Show (4:3)</PresentationFormat>
  <Paragraphs>95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Palatino Linotype</vt:lpstr>
      <vt:lpstr>Tahoma</vt:lpstr>
      <vt:lpstr>Trebuchet MS</vt:lpstr>
      <vt:lpstr>Wingdings</vt:lpstr>
      <vt:lpstr>ThèmeULB</vt:lpstr>
      <vt:lpstr>Conception d’une chaine de communication FM</vt:lpstr>
      <vt:lpstr>Objectif du labo: Conception du démodulateur</vt:lpstr>
      <vt:lpstr>Retrouvez l’information en  3 étapes</vt:lpstr>
      <vt:lpstr>Comment repasser en bande  de base?</vt:lpstr>
      <vt:lpstr>Comment repasser en bande  de base?</vt:lpstr>
      <vt:lpstr>Comment repasser en bande  de base?</vt:lpstr>
      <vt:lpstr>Extraction de m(t)</vt:lpstr>
      <vt:lpstr>Extraction de m(t)</vt:lpstr>
      <vt:lpstr>Extraction de m(t)</vt:lpstr>
      <vt:lpstr>En pratique</vt:lpstr>
      <vt:lpstr>En pratique</vt:lpstr>
      <vt:lpstr>Objectif du labo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Egalisation d'un canal de communication non-linéaire à 60GHz: Comparaison des techniques itératives et des techniques d'apprentissage</dc:title>
  <dc:creator>Marc</dc:creator>
  <cp:lastModifiedBy>jdeterme</cp:lastModifiedBy>
  <cp:revision>1280</cp:revision>
  <dcterms:created xsi:type="dcterms:W3CDTF">2012-09-29T12:54:43Z</dcterms:created>
  <dcterms:modified xsi:type="dcterms:W3CDTF">2016-11-24T17:16:40Z</dcterms:modified>
</cp:coreProperties>
</file>