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1B4E70-4F5E-4636-AB93-4552C29E668F}">
  <a:tblStyle styleId="{F01B4E70-4F5E-4636-AB93-4552C29E668F}" styleName="Table_0"/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04000" y="17690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534239" y="17690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3" type="body"/>
          </p:nvPr>
        </p:nvSpPr>
        <p:spPr>
          <a:xfrm>
            <a:off x="504000" y="1781640"/>
            <a:ext cx="5867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04000" y="1769040"/>
            <a:ext cx="5867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04000" y="1781640"/>
            <a:ext cx="5867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04000" y="17690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34239" y="17690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34239" y="17816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504000" y="17816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04000" y="1769040"/>
            <a:ext cx="5867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504000" y="1769040"/>
            <a:ext cx="5867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400" y="1769040"/>
            <a:ext cx="29520" cy="2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400" y="1769040"/>
            <a:ext cx="29520" cy="2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04000" y="-2093040"/>
            <a:ext cx="58679" cy="774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504000" y="1769040"/>
            <a:ext cx="5867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04000" y="1769040"/>
            <a:ext cx="2843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534239" y="1769040"/>
            <a:ext cx="2843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subTitle"/>
          </p:nvPr>
        </p:nvSpPr>
        <p:spPr>
          <a:xfrm>
            <a:off x="504000" y="301319"/>
            <a:ext cx="9069120" cy="584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504000" y="17690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4000" y="17816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534239" y="1769040"/>
            <a:ext cx="2843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504000" y="1769040"/>
            <a:ext cx="2843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34239" y="17690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534239" y="1781640"/>
            <a:ext cx="28439" cy="11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5867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2" type="body"/>
          </p:nvPr>
        </p:nvSpPr>
        <p:spPr>
          <a:xfrm>
            <a:off x="566279" y="1769040"/>
            <a:ext cx="58679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3" type="body"/>
          </p:nvPr>
        </p:nvSpPr>
        <p:spPr>
          <a:xfrm>
            <a:off x="504000" y="1795680"/>
            <a:ext cx="120960" cy="23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#slide=id.p4" TargetMode="External"/><Relationship Id="rId4" Type="http://schemas.openxmlformats.org/officeDocument/2006/relationships/hyperlink" Target="#slide=id.p4" TargetMode="External"/><Relationship Id="rId9" Type="http://schemas.openxmlformats.org/officeDocument/2006/relationships/hyperlink" Target="#slide=id.p6" TargetMode="External"/><Relationship Id="rId5" Type="http://schemas.openxmlformats.org/officeDocument/2006/relationships/hyperlink" Target="#slide=id.p4" TargetMode="External"/><Relationship Id="rId6" Type="http://schemas.openxmlformats.org/officeDocument/2006/relationships/hyperlink" Target="#slide=id.p5" TargetMode="External"/><Relationship Id="rId7" Type="http://schemas.openxmlformats.org/officeDocument/2006/relationships/hyperlink" Target="#slide=id.p5" TargetMode="External"/><Relationship Id="rId8" Type="http://schemas.openxmlformats.org/officeDocument/2006/relationships/hyperlink" Target="#slide=id.p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10079999" cy="755891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04000" y="651960"/>
            <a:ext cx="9069120" cy="749880"/>
          </a:xfrm>
          <a:prstGeom prst="rect">
            <a:avLst/>
          </a:prstGeom>
          <a:solidFill>
            <a:srgbClr val="33383D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Rapport de fin de processus</a:t>
            </a:r>
          </a:p>
        </p:txBody>
      </p:sp>
      <p:sp>
        <p:nvSpPr>
          <p:cNvPr id="62" name="Shape 62"/>
          <p:cNvSpPr/>
          <p:nvPr/>
        </p:nvSpPr>
        <p:spPr>
          <a:xfrm>
            <a:off x="504000" y="4117319"/>
            <a:ext cx="4339440" cy="2921040"/>
          </a:xfrm>
          <a:prstGeom prst="rect">
            <a:avLst/>
          </a:prstGeom>
          <a:solidFill>
            <a:srgbClr val="E5DDD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DA2128"/>
                </a:solidFill>
                <a:latin typeface="Arial"/>
                <a:ea typeface="Arial"/>
                <a:cs typeface="Arial"/>
                <a:sym typeface="Arial"/>
              </a:rPr>
              <a:t>Alertes importantes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16</a:t>
            </a:r>
            <a:r>
              <a:rPr b="0" i="0" lang="en-US" sz="2200" u="none" cap="none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 revenus à 0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12</a:t>
            </a:r>
            <a:r>
              <a:rPr b="0" i="0" lang="en-US" sz="2200" u="none" cap="none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 yields à 0</a:t>
            </a:r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2</a:t>
            </a:r>
            <a:r>
              <a:rPr b="0" i="0" lang="en-US" sz="2200" u="none" cap="none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 sources contradictoires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3383D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5067719" y="4117319"/>
            <a:ext cx="4506120" cy="2921040"/>
          </a:xfrm>
          <a:prstGeom prst="rect">
            <a:avLst/>
          </a:prstGeom>
          <a:solidFill>
            <a:srgbClr val="E5DDD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Alertes subsidiaires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21</a:t>
            </a:r>
            <a:r>
              <a:rPr b="0" lang="en-US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augmentations inhabituelles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413</a:t>
            </a:r>
            <a:r>
              <a:rPr b="0" lang="en-US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déséquilibres A/R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24</a:t>
            </a:r>
            <a:r>
              <a:rPr b="0" lang="en-US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routes abandonnées</a:t>
            </a:r>
          </a:p>
        </p:txBody>
      </p:sp>
      <p:sp>
        <p:nvSpPr>
          <p:cNvPr id="64" name="Shape 64"/>
          <p:cNvSpPr/>
          <p:nvPr/>
        </p:nvSpPr>
        <p:spPr>
          <a:xfrm>
            <a:off x="504000" y="1749240"/>
            <a:ext cx="906912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Temps de processus: 8h43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Nombre de sources importées: </a:t>
            </a:r>
            <a:r>
              <a:rPr b="0" lang="en-US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8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Nombre de routes modifiées: 2465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Routes générées 84%    /     modifiées 14%   /   créées 2%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2600" y="172800"/>
            <a:ext cx="2273760" cy="33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504000" y="651960"/>
            <a:ext cx="9069120" cy="749880"/>
          </a:xfrm>
          <a:prstGeom prst="rect">
            <a:avLst/>
          </a:prstGeom>
          <a:solidFill>
            <a:srgbClr val="33383D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Rapport de fin de processus</a:t>
            </a:r>
          </a:p>
        </p:txBody>
      </p:sp>
      <p:sp>
        <p:nvSpPr>
          <p:cNvPr id="71" name="Shape 71"/>
          <p:cNvSpPr/>
          <p:nvPr/>
        </p:nvSpPr>
        <p:spPr>
          <a:xfrm>
            <a:off x="5067719" y="4117319"/>
            <a:ext cx="4424399" cy="2921040"/>
          </a:xfrm>
          <a:prstGeom prst="rect">
            <a:avLst/>
          </a:prstGeom>
          <a:solidFill>
            <a:srgbClr val="E5DDD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FFDF00"/>
                </a:solidFill>
                <a:latin typeface="Arial"/>
                <a:ea typeface="Arial"/>
                <a:cs typeface="Arial"/>
                <a:sym typeface="Arial"/>
              </a:rPr>
              <a:t>Alertes subsidiaires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21 augmentations &gt; 100%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413 déséquilibres A/R</a:t>
            </a:r>
          </a:p>
        </p:txBody>
      </p:sp>
      <p:sp>
        <p:nvSpPr>
          <p:cNvPr id="72" name="Shape 72"/>
          <p:cNvSpPr/>
          <p:nvPr/>
        </p:nvSpPr>
        <p:spPr>
          <a:xfrm>
            <a:off x="504000" y="1749240"/>
            <a:ext cx="906912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Nombre de sources importées: 8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Nombre de routes modifiées: 2465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Routes générées 86%     /     modifiées 14%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00" y="172800"/>
            <a:ext cx="2273760" cy="3304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488160" y="1463040"/>
            <a:ext cx="9110519" cy="5575320"/>
          </a:xfrm>
          <a:prstGeom prst="rect">
            <a:avLst/>
          </a:prstGeom>
          <a:solidFill>
            <a:srgbClr val="E5DDD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DA2128"/>
                </a:solidFill>
                <a:latin typeface="Arial"/>
                <a:ea typeface="Arial"/>
                <a:cs typeface="Arial"/>
                <a:sym typeface="Arial"/>
              </a:rPr>
              <a:t>Alertes importantes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16 revenus à 0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 yields à 0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 sources contradictoires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488160" y="234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{F01B4E70-4F5E-4636-AB93-4552C29E668F}</a:tableStyleId>
              </a:tblPr>
              <a:tblGrid>
                <a:gridCol w="1691650"/>
                <a:gridCol w="1691650"/>
                <a:gridCol w="1692350"/>
                <a:gridCol w="3282125"/>
              </a:tblGrid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Origin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Destination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462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6280" y="2917800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9920" y="2923919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6560" y="2914919"/>
            <a:ext cx="32724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6280" y="3427560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9920" y="343368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6560" y="3424680"/>
            <a:ext cx="32724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6280" y="3882239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9920" y="388836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6280" y="4358160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9920" y="436428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6560" y="4355280"/>
            <a:ext cx="32724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6280" y="4796639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9920" y="480276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6280" y="5253839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9920" y="525996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6560" y="5250960"/>
            <a:ext cx="327240" cy="27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04000" y="651960"/>
            <a:ext cx="9069120" cy="749880"/>
          </a:xfrm>
          <a:prstGeom prst="rect">
            <a:avLst/>
          </a:prstGeom>
          <a:solidFill>
            <a:srgbClr val="33383D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Rapport de fin de processus</a:t>
            </a:r>
          </a:p>
        </p:txBody>
      </p:sp>
      <p:sp>
        <p:nvSpPr>
          <p:cNvPr id="97" name="Shape 97"/>
          <p:cNvSpPr/>
          <p:nvPr/>
        </p:nvSpPr>
        <p:spPr>
          <a:xfrm>
            <a:off x="457200" y="4117319"/>
            <a:ext cx="4386240" cy="2921040"/>
          </a:xfrm>
          <a:prstGeom prst="rect">
            <a:avLst/>
          </a:prstGeom>
          <a:solidFill>
            <a:srgbClr val="E5DDD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DA2128"/>
                </a:solidFill>
                <a:latin typeface="Arial"/>
                <a:ea typeface="Arial"/>
                <a:cs typeface="Arial"/>
                <a:sym typeface="Arial"/>
              </a:rPr>
              <a:t>Alertes importantes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16 Revenus à 0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12 Yields à 0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2 sources contradictoires</a:t>
            </a:r>
          </a:p>
        </p:txBody>
      </p:sp>
      <p:sp>
        <p:nvSpPr>
          <p:cNvPr id="98" name="Shape 98"/>
          <p:cNvSpPr/>
          <p:nvPr/>
        </p:nvSpPr>
        <p:spPr>
          <a:xfrm>
            <a:off x="504000" y="1749240"/>
            <a:ext cx="906912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Nombre de sources importées: 8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Nombre de routes modifiées: 2465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Routes générées 86%     /     modifiées 14%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00" y="172800"/>
            <a:ext cx="2273760" cy="33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457200" y="1554479"/>
            <a:ext cx="9141479" cy="5483880"/>
          </a:xfrm>
          <a:prstGeom prst="rect">
            <a:avLst/>
          </a:prstGeom>
          <a:solidFill>
            <a:srgbClr val="E5DDD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Alertes subsidiaires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augmentations inhabituelles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413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déséquilibres A/R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routes abandonnées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513360" y="2761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{F01B4E70-4F5E-4636-AB93-4552C29E668F}</a:tableStyleId>
              </a:tblPr>
              <a:tblGrid>
                <a:gridCol w="1128250"/>
                <a:gridCol w="1398250"/>
                <a:gridCol w="1428850"/>
                <a:gridCol w="1043650"/>
                <a:gridCol w="962650"/>
                <a:gridCol w="2857325"/>
              </a:tblGrid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Origin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Destination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Retour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1623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7429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14785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2348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429330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140811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23459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98421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46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462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520" y="3283919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6160" y="3290039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2800" y="3281039"/>
            <a:ext cx="32724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520" y="3793680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6160" y="379980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2800" y="3790800"/>
            <a:ext cx="32724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520" y="4248360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6160" y="425448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520" y="4724280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6160" y="473040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2800" y="4721400"/>
            <a:ext cx="32724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520" y="5162760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6160" y="516888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520" y="5619960"/>
            <a:ext cx="609480" cy="2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6160" y="5626080"/>
            <a:ext cx="851039" cy="26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2800" y="5617080"/>
            <a:ext cx="327240" cy="27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0"/>
            <a:ext cx="10079999" cy="755891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04000" y="651960"/>
            <a:ext cx="9069120" cy="749880"/>
          </a:xfrm>
          <a:prstGeom prst="rect">
            <a:avLst/>
          </a:prstGeom>
          <a:solidFill>
            <a:srgbClr val="33383D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Rapport de fin de processus</a:t>
            </a:r>
          </a:p>
        </p:txBody>
      </p:sp>
      <p:sp>
        <p:nvSpPr>
          <p:cNvPr id="124" name="Shape 124"/>
          <p:cNvSpPr/>
          <p:nvPr/>
        </p:nvSpPr>
        <p:spPr>
          <a:xfrm>
            <a:off x="5067719" y="4117319"/>
            <a:ext cx="4506120" cy="2921040"/>
          </a:xfrm>
          <a:prstGeom prst="rect">
            <a:avLst/>
          </a:prstGeom>
          <a:solidFill>
            <a:srgbClr val="E5DDD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Alertes subsidiaires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augmentations inhabituelles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413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déséquilibres A/R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200" strike="noStrike">
                <a:solidFill>
                  <a:srgbClr val="33383D"/>
                </a:solidFill>
                <a:latin typeface="Arial"/>
                <a:ea typeface="Arial"/>
                <a:cs typeface="Arial"/>
                <a:sym typeface="Arial"/>
              </a:rPr>
              <a:t>routes abandonnées</a:t>
            </a:r>
          </a:p>
        </p:txBody>
      </p:sp>
      <p:sp>
        <p:nvSpPr>
          <p:cNvPr id="125" name="Shape 125"/>
          <p:cNvSpPr/>
          <p:nvPr/>
        </p:nvSpPr>
        <p:spPr>
          <a:xfrm>
            <a:off x="504000" y="1749240"/>
            <a:ext cx="906912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Temps de processus: 8h43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Nombre de sources importées: </a:t>
            </a:r>
            <a:r>
              <a:rPr b="0" lang="en-US" sz="2200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Nombre de routes modifiées: 2465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Routes générées 84%    /     modifiées 14%   /   créées 2%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00" y="172800"/>
            <a:ext cx="2273760" cy="33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504000" y="2194559"/>
            <a:ext cx="9069120" cy="4843799"/>
          </a:xfrm>
          <a:prstGeom prst="rect">
            <a:avLst/>
          </a:prstGeom>
          <a:solidFill>
            <a:srgbClr val="E5DDD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6A9C2D"/>
                </a:solidFill>
                <a:latin typeface="Arial"/>
                <a:ea typeface="Arial"/>
                <a:cs typeface="Arial"/>
                <a:sym typeface="Arial"/>
              </a:rPr>
              <a:t>Sources importées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Shape 128"/>
          <p:cNvGraphicFramePr/>
          <p:nvPr/>
        </p:nvGraphicFramePr>
        <p:xfrm>
          <a:off x="640079" y="292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{F01B4E70-4F5E-4636-AB93-4552C29E668F}</a:tableStyleId>
              </a:tblPr>
              <a:tblGrid>
                <a:gridCol w="2170800"/>
                <a:gridCol w="2170800"/>
                <a:gridCol w="2170800"/>
                <a:gridCol w="2174050"/>
              </a:tblGrid>
              <a:tr h="4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Year_month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Routes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Passengers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  <a:tr h="4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Australia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2017-03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74686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985855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4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Brazil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2017-03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246981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3260149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4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Chile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2017-02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57691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761521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4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Colombia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2017-01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459571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4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European Union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2017-03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548136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7235395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4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Gesap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2016-12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2348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30994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43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Ireland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2017-02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12948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170914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43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2016-06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714583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9432496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