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9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8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29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64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98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09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86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0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9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33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0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40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29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50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02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54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F4C3-B122-458C-AF99-BE53E3DBA8EF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79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1CC777-C5EA-8D28-8F86-53BB2064C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8840" y="4491234"/>
            <a:ext cx="7580243" cy="428019"/>
          </a:xfrm>
        </p:spPr>
        <p:txBody>
          <a:bodyPr>
            <a:normAutofit fontScale="92500"/>
          </a:bodyPr>
          <a:lstStyle/>
          <a:p>
            <a:pPr algn="ctr"/>
            <a:r>
              <a:rPr lang="fr-FR" sz="2400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2400" b="0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ociété financière spécialisée dans l'investissement </a:t>
            </a:r>
            <a:endParaRPr lang="fr-F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EB23090-4312-29F3-D50D-37F7C63E4CBC}"/>
              </a:ext>
            </a:extLst>
          </p:cNvPr>
          <p:cNvSpPr txBox="1">
            <a:spLocks/>
          </p:cNvSpPr>
          <p:nvPr/>
        </p:nvSpPr>
        <p:spPr>
          <a:xfrm>
            <a:off x="2194684" y="1520943"/>
            <a:ext cx="9488557" cy="946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 Invest &amp; Trade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30746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98349" y="4522102"/>
            <a:ext cx="159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Complexité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14192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2027A6-BDE9-5F7F-6C2C-7E9B4B23820B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Lecture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D30DC33-D4B7-5BCA-390C-4F28DBB1A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658" y="272213"/>
            <a:ext cx="5970338" cy="66308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Lecture</a:t>
            </a:r>
            <a:r>
              <a:rPr lang="fr-FR" sz="40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fichier .CSV</a:t>
            </a:r>
            <a:endParaRPr lang="fr-FR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2B01CDE-C8BD-ACF7-2532-746BD63DE820}"/>
              </a:ext>
            </a:extLst>
          </p:cNvPr>
          <p:cNvSpPr txBox="1"/>
          <p:nvPr/>
        </p:nvSpPr>
        <p:spPr>
          <a:xfrm>
            <a:off x="2342525" y="931979"/>
            <a:ext cx="9838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Le format .csv (comma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separated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values) est un fichier dont les éléments sont séparés par des virgules.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On doit, dans un premier temps, les transformer ces données en un liste.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64FB02-9CB0-A0D7-FE7D-073BF194245C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5749FEE-0E0D-AF44-7719-039CB2AAF4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2097B6E-EC9D-A9EE-6505-8010C87B079A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065B021-640F-EBF1-F8FA-4F8648BC7956}"/>
              </a:ext>
            </a:extLst>
          </p:cNvPr>
          <p:cNvSpPr txBox="1">
            <a:spLocks/>
          </p:cNvSpPr>
          <p:nvPr/>
        </p:nvSpPr>
        <p:spPr>
          <a:xfrm>
            <a:off x="3729868" y="2409307"/>
            <a:ext cx="6767916" cy="599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Calcul de la performance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EFCFF5-B64B-B2F6-C01E-DE86F71A4E25}"/>
              </a:ext>
            </a:extLst>
          </p:cNvPr>
          <p:cNvSpPr txBox="1"/>
          <p:nvPr/>
        </p:nvSpPr>
        <p:spPr>
          <a:xfrm>
            <a:off x="2353710" y="3008815"/>
            <a:ext cx="9838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Il faut calculer et ajouter la performance de chaque élément. Ce sont ces performances qui indiquent la rentabilité des actions.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S’il y a le coût d’investissement de chaque action, le pourcentage de profit sur les 2 dernières années, il suffit de faire le calcul (pourcentage / 100 * coûts).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ED4424A-98AA-538E-909F-AC971C915382}"/>
              </a:ext>
            </a:extLst>
          </p:cNvPr>
          <p:cNvSpPr txBox="1">
            <a:spLocks/>
          </p:cNvSpPr>
          <p:nvPr/>
        </p:nvSpPr>
        <p:spPr>
          <a:xfrm>
            <a:off x="3663720" y="4853633"/>
            <a:ext cx="6900211" cy="53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Trie sur les performances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305C59-1E82-60C5-C812-11EF1789DF45}"/>
              </a:ext>
            </a:extLst>
          </p:cNvPr>
          <p:cNvSpPr txBox="1"/>
          <p:nvPr/>
        </p:nvSpPr>
        <p:spPr>
          <a:xfrm>
            <a:off x="2243421" y="5367783"/>
            <a:ext cx="983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Pour avoir les actions les plus rentables en premier, il faut les trier sur les performances de façon décroissantes.</a:t>
            </a:r>
          </a:p>
        </p:txBody>
      </p:sp>
    </p:spTree>
    <p:extLst>
      <p:ext uri="{BB962C8B-B14F-4D97-AF65-F5344CB8AC3E}">
        <p14:creationId xmlns:p14="http://schemas.microsoft.com/office/powerpoint/2010/main" val="39464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5" grpId="0"/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077F35F-0EB6-A27D-0B95-E9A5FD2CB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03" y="746846"/>
            <a:ext cx="1685925" cy="5364308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EA0FE67-83B3-54D8-92B0-9031481E5202}"/>
              </a:ext>
            </a:extLst>
          </p:cNvPr>
          <p:cNvSpPr/>
          <p:nvPr/>
        </p:nvSpPr>
        <p:spPr>
          <a:xfrm>
            <a:off x="4750770" y="3186683"/>
            <a:ext cx="4336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E34B8AC-241B-9D55-4016-B71ABFFE59D8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314148-821A-DCB7-3CDF-C79AD4DDAFF4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14DAAE8-9B68-E079-EDF4-232B23AA66A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C78C985-8C37-FD08-540F-D4207AD4C58E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7C33868D-C165-5330-EE1F-AAE906C06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47228"/>
              </p:ext>
            </p:extLst>
          </p:nvPr>
        </p:nvGraphicFramePr>
        <p:xfrm>
          <a:off x="8265250" y="298942"/>
          <a:ext cx="3019266" cy="626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3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0721"/>
              </p:ext>
            </p:extLst>
          </p:nvPr>
        </p:nvGraphicFramePr>
        <p:xfrm>
          <a:off x="5275538" y="298942"/>
          <a:ext cx="2204619" cy="626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1646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2689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148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354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950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6351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9498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5471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0447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9128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50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</a:tbl>
          </a:graphicData>
        </a:graphic>
      </p:graphicFrame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27526E35-AC69-953A-E49A-EB41F2F236E2}"/>
              </a:ext>
            </a:extLst>
          </p:cNvPr>
          <p:cNvSpPr/>
          <p:nvPr/>
        </p:nvSpPr>
        <p:spPr>
          <a:xfrm>
            <a:off x="7662441" y="3186681"/>
            <a:ext cx="4336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13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Optimisée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4509E66-DA5A-EF27-297D-05B2BE4F62B3}"/>
              </a:ext>
            </a:extLst>
          </p:cNvPr>
          <p:cNvSpPr txBox="1">
            <a:spLocks/>
          </p:cNvSpPr>
          <p:nvPr/>
        </p:nvSpPr>
        <p:spPr>
          <a:xfrm>
            <a:off x="3570234" y="132948"/>
            <a:ext cx="5051532" cy="658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Analyse </a:t>
            </a:r>
            <a:r>
              <a:rPr lang="fr-FR" sz="3600" b="1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optimisée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E37B17-B52B-D7BA-D8F6-40F227CE128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DCC852-8804-B97B-2149-3EC6417AE66C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F1D96B-2BFA-D7CB-7185-8DE24F7BC471}"/>
              </a:ext>
            </a:extLst>
          </p:cNvPr>
          <p:cNvSpPr txBox="1"/>
          <p:nvPr/>
        </p:nvSpPr>
        <p:spPr>
          <a:xfrm>
            <a:off x="2243421" y="1414669"/>
            <a:ext cx="9838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La solution d’analyse proposée consiste à prendre le premier élément, si son coût est inférieur au maximum (500€ en exemple), on l’ajoute à une liste temporaire.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On essaye d’ajouter un second, on teste le coût des 2 éléments, si inférieur, un troisième etc…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Si la valeur des 4 premiers éléments (par exemple) est supérieure à la valeur maximum, l’élément n’est pas ajouté, mais teste le cinquième élément. Etc…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Quand la somme maximum est atteinte ou qu’il n’y a plus d’action dans la liste, les ajouts s’arrêtent, la liste temporaire est transférée dans une liste finale, et la liste temporaire remise à zéro.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La même opération recommence, à partir du second élément, puis du troisième etc… jusqu’à ce qu’il n’y ai plus d’élément à analyser.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A la fin, dans la liste finale, il y a les meilleures listes possible.</a:t>
            </a:r>
          </a:p>
        </p:txBody>
      </p:sp>
    </p:spTree>
    <p:extLst>
      <p:ext uri="{BB962C8B-B14F-4D97-AF65-F5344CB8AC3E}">
        <p14:creationId xmlns:p14="http://schemas.microsoft.com/office/powerpoint/2010/main" val="5595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E37B17-B52B-D7BA-D8F6-40F227CE128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DCC852-8804-B97B-2149-3EC6417AE66C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9EDE144-EFA4-678A-8F1D-C756D2BC1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461244"/>
              </p:ext>
            </p:extLst>
          </p:nvPr>
        </p:nvGraphicFramePr>
        <p:xfrm>
          <a:off x="2973349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7875AE2-64FB-4C0E-1562-DA31C094E165}"/>
              </a:ext>
            </a:extLst>
          </p:cNvPr>
          <p:cNvSpPr txBox="1"/>
          <p:nvPr/>
        </p:nvSpPr>
        <p:spPr>
          <a:xfrm>
            <a:off x="10266218" y="128999"/>
            <a:ext cx="1855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>
                <a:latin typeface="Verdana" panose="020B0604030504040204" pitchFamily="34" charset="0"/>
                <a:ea typeface="Verdana" panose="020B0604030504040204" pitchFamily="34" charset="0"/>
              </a:rPr>
              <a:t>Contrainte: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 500€</a:t>
            </a:r>
          </a:p>
          <a:p>
            <a:r>
              <a:rPr lang="fr-FR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TEST</a:t>
            </a:r>
          </a:p>
          <a:p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VALIDE</a:t>
            </a:r>
          </a:p>
          <a:p>
            <a:r>
              <a:rPr lang="fr-FR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INVALIDE</a:t>
            </a:r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0C837203-CEF4-50DD-A699-1BC6C5C4D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45908"/>
              </p:ext>
            </p:extLst>
          </p:nvPr>
        </p:nvGraphicFramePr>
        <p:xfrm>
          <a:off x="2973349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4F5617A8-AF3D-5F6C-5E9A-57927D456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4780"/>
              </p:ext>
            </p:extLst>
          </p:nvPr>
        </p:nvGraphicFramePr>
        <p:xfrm>
          <a:off x="2973348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2" name="Tableau 6">
            <a:extLst>
              <a:ext uri="{FF2B5EF4-FFF2-40B4-BE49-F238E27FC236}">
                <a16:creationId xmlns:a16="http://schemas.microsoft.com/office/drawing/2014/main" id="{34AA463F-227E-B4D7-3BC2-908CD03A9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097399"/>
              </p:ext>
            </p:extLst>
          </p:nvPr>
        </p:nvGraphicFramePr>
        <p:xfrm>
          <a:off x="2973348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3" name="Tableau 6">
            <a:extLst>
              <a:ext uri="{FF2B5EF4-FFF2-40B4-BE49-F238E27FC236}">
                <a16:creationId xmlns:a16="http://schemas.microsoft.com/office/drawing/2014/main" id="{D9CD443E-7F03-E572-9F1C-9745EFD0E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9132"/>
              </p:ext>
            </p:extLst>
          </p:nvPr>
        </p:nvGraphicFramePr>
        <p:xfrm>
          <a:off x="2973347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4" name="Tableau 6">
            <a:extLst>
              <a:ext uri="{FF2B5EF4-FFF2-40B4-BE49-F238E27FC236}">
                <a16:creationId xmlns:a16="http://schemas.microsoft.com/office/drawing/2014/main" id="{44070624-8D37-879B-B482-E45559EE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44571"/>
              </p:ext>
            </p:extLst>
          </p:nvPr>
        </p:nvGraphicFramePr>
        <p:xfrm>
          <a:off x="2973346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5" name="Tableau 6">
            <a:extLst>
              <a:ext uri="{FF2B5EF4-FFF2-40B4-BE49-F238E27FC236}">
                <a16:creationId xmlns:a16="http://schemas.microsoft.com/office/drawing/2014/main" id="{5429A7D4-BB21-3C53-2800-9B95A7FB5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64786"/>
              </p:ext>
            </p:extLst>
          </p:nvPr>
        </p:nvGraphicFramePr>
        <p:xfrm>
          <a:off x="2973346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6" name="Tableau 6">
            <a:extLst>
              <a:ext uri="{FF2B5EF4-FFF2-40B4-BE49-F238E27FC236}">
                <a16:creationId xmlns:a16="http://schemas.microsoft.com/office/drawing/2014/main" id="{EBB35962-0519-BF7E-324F-467E15B3E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84171"/>
              </p:ext>
            </p:extLst>
          </p:nvPr>
        </p:nvGraphicFramePr>
        <p:xfrm>
          <a:off x="2973346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5DD8778B-B617-2466-1883-C6E706B46EDA}"/>
              </a:ext>
            </a:extLst>
          </p:cNvPr>
          <p:cNvSpPr txBox="1"/>
          <p:nvPr/>
        </p:nvSpPr>
        <p:spPr>
          <a:xfrm>
            <a:off x="10266218" y="5848568"/>
            <a:ext cx="185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Verdana" panose="020B0604030504040204" pitchFamily="34" charset="0"/>
                <a:ea typeface="Verdana" panose="020B0604030504040204" pitchFamily="34" charset="0"/>
              </a:rPr>
              <a:t>Stockage de la liste dans une liste temporaire.</a:t>
            </a:r>
          </a:p>
        </p:txBody>
      </p:sp>
      <p:graphicFrame>
        <p:nvGraphicFramePr>
          <p:cNvPr id="18" name="Tableau 6">
            <a:extLst>
              <a:ext uri="{FF2B5EF4-FFF2-40B4-BE49-F238E27FC236}">
                <a16:creationId xmlns:a16="http://schemas.microsoft.com/office/drawing/2014/main" id="{2FBA0951-412F-575B-02A7-3BB2D332D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36679"/>
              </p:ext>
            </p:extLst>
          </p:nvPr>
        </p:nvGraphicFramePr>
        <p:xfrm>
          <a:off x="2973345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  <p:graphicFrame>
        <p:nvGraphicFramePr>
          <p:cNvPr id="19" name="Tableau 6">
            <a:extLst>
              <a:ext uri="{FF2B5EF4-FFF2-40B4-BE49-F238E27FC236}">
                <a16:creationId xmlns:a16="http://schemas.microsoft.com/office/drawing/2014/main" id="{7AD5CDDB-BA5B-F059-DFFF-29C07AE4E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63936"/>
              </p:ext>
            </p:extLst>
          </p:nvPr>
        </p:nvGraphicFramePr>
        <p:xfrm>
          <a:off x="2973344" y="128999"/>
          <a:ext cx="6810731" cy="636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543919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986484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46317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  <a:gridCol w="1114745">
                  <a:extLst>
                    <a:ext uri="{9D8B030D-6E8A-4147-A177-3AD203B41FA5}">
                      <a16:colId xmlns:a16="http://schemas.microsoft.com/office/drawing/2014/main" val="3882832816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Bin. * 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Coût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Evol</a:t>
                      </a: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fr-F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contrainte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E34B8AC-241B-9D55-4016-B71ABFFE59D8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314148-821A-DCB7-3CDF-C79AD4DDAFF4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14DAAE8-9B68-E079-EDF4-232B23AA66A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C78C985-8C37-FD08-540F-D4207AD4C58E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13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82461"/>
              </p:ext>
            </p:extLst>
          </p:nvPr>
        </p:nvGraphicFramePr>
        <p:xfrm>
          <a:off x="3070371" y="298944"/>
          <a:ext cx="2204619" cy="626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0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89,48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88,54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79,48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73,22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65,34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1646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55,44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2689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148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30,02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354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950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16,64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6351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11,60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9498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5471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0447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9128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50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Liste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B2EC66C0-566C-8D99-D643-D7DC7AEA7089}"/>
              </a:ext>
            </a:extLst>
          </p:cNvPr>
          <p:cNvSpPr txBox="1"/>
          <p:nvPr/>
        </p:nvSpPr>
        <p:spPr>
          <a:xfrm>
            <a:off x="5274990" y="1587836"/>
            <a:ext cx="69170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Il en ressort 20 listes (autant que d’actions) pour le fichier en exemple.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Pour un investissement maximum de 500€: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- 20 listes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- 500 €, pour l’investissement le plus élevé.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Un profit de 89,48€ sur les 2 dernières années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Les 5 premières listes des 20 listes qui ressortent, sont toutes très valable.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Cependant, il faut les comparer, les unes aux autres, pour avoir la certitude, de </a:t>
            </a:r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</a:rPr>
              <a:t>la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plus rentable.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Nous gardons celle qui a le meilleur résultat, coup / rentabilité.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5CAB6E9C-372D-5832-BA03-D4E88515BB67}"/>
              </a:ext>
            </a:extLst>
          </p:cNvPr>
          <p:cNvSpPr txBox="1">
            <a:spLocks/>
          </p:cNvSpPr>
          <p:nvPr/>
        </p:nvSpPr>
        <p:spPr>
          <a:xfrm>
            <a:off x="5274990" y="298944"/>
            <a:ext cx="6917010" cy="564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6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Trie des résultats</a:t>
            </a:r>
            <a:endParaRPr lang="fr-F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98349" y="4522102"/>
            <a:ext cx="159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Complexité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2087DEB5-7690-24DE-93BB-F14496749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174" y="467138"/>
            <a:ext cx="6130339" cy="1126283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Complexité </a:t>
            </a:r>
            <a:r>
              <a:rPr lang="fr-FR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temporelle </a:t>
            </a:r>
            <a:r>
              <a:rPr lang="fr-FR" sz="3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 l’algorithme Optimisé</a:t>
            </a:r>
            <a:endParaRPr lang="fr-FR" sz="3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9543011" y="5920195"/>
                <a:ext cx="2236124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</a:t>
                </a:r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𝐸𝑥𝑝𝑜𝑛𝑒𝑛𝑡𝑖𝑒𝑙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011" y="5920195"/>
                <a:ext cx="2236124" cy="380810"/>
              </a:xfrm>
              <a:prstGeom prst="rect">
                <a:avLst/>
              </a:prstGeom>
              <a:blipFill>
                <a:blip r:embed="rId4"/>
                <a:stretch>
                  <a:fillRect l="-2180" t="-7937" b="-206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2194684" y="1749538"/>
                <a:ext cx="4417363" cy="1624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Pour l’exemple, il y a 20 objets.</a:t>
                </a:r>
              </a:p>
              <a:p>
                <a:r>
                  <a:rPr lang="fr-FR" sz="16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fr-FR" sz="16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= un objet (une action pour l’exemple).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 = le coût de l’objet</a:t>
                </a:r>
                <a:r>
                  <a:rPr lang="fr-FR" sz="16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 = le </a:t>
                </a:r>
                <a:r>
                  <a:rPr lang="fr-FR" sz="16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profit </a:t>
                </a:r>
                <a:r>
                  <a:rPr lang="fr-FR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de l’objet</a:t>
                </a:r>
                <a:r>
                  <a:rPr lang="fr-FR" sz="16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  <a:endParaRPr lang="fr-FR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fr-FR" sz="16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fr-FR" sz="16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 = nombre d’opération.</a:t>
                </a:r>
              </a:p>
              <a:p>
                <a:r>
                  <a:rPr lang="fr-FR" sz="16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fr-FR" sz="16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 = coût maximal à ne pas dépasser.</a:t>
                </a:r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84" y="1749538"/>
                <a:ext cx="4417363" cy="1624034"/>
              </a:xfrm>
              <a:prstGeom prst="rect">
                <a:avLst/>
              </a:prstGeom>
              <a:blipFill>
                <a:blip r:embed="rId5"/>
                <a:stretch>
                  <a:fillRect l="-690" t="-1128" b="-15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2194684" y="4387751"/>
                <a:ext cx="32389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fr-FR" sz="20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F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𝑛𝑖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𝑛𝑖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𝑛𝑖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𝑒𝑡𝑐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fr-F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84" y="4387751"/>
                <a:ext cx="3238964" cy="400110"/>
              </a:xfrm>
              <a:prstGeom prst="rect">
                <a:avLst/>
              </a:prstGeom>
              <a:blipFill>
                <a:blip r:embed="rId6"/>
                <a:stretch>
                  <a:fillRect l="-1883" t="-9231" b="-2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2194684" y="3502545"/>
                <a:ext cx="255390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84" y="3502545"/>
                <a:ext cx="2553904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2194684" y="4916834"/>
                <a:ext cx="662771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=20+19+18+17+16 +15+14+13+12+11+10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𝑒𝑡𝑐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fr-FR" dirty="0"/>
              </a:p>
              <a:p>
                <a:pPr/>
                <a:r>
                  <a:rPr lang="fr-FR" dirty="0" smtClean="0"/>
                  <a:t> </a:t>
                </a:r>
              </a:p>
              <a:p>
                <a:pPr/>
                <a:r>
                  <a:rPr lang="fr-FR" dirty="0" smtClean="0"/>
                  <a:t>Soit:  </a:t>
                </a:r>
                <a:r>
                  <a:rPr lang="fr-F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fr-F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20 * (20 + 1) / 2 = 210</a:t>
                </a:r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84" y="4916834"/>
                <a:ext cx="6627712" cy="830997"/>
              </a:xfrm>
              <a:prstGeom prst="rect">
                <a:avLst/>
              </a:prstGeom>
              <a:blipFill>
                <a:blip r:embed="rId8"/>
                <a:stretch>
                  <a:fillRect l="-2116" t="-9559" b="-161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7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2888" y="4526410"/>
            <a:ext cx="16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01468"/>
              </p:ext>
            </p:extLst>
          </p:nvPr>
        </p:nvGraphicFramePr>
        <p:xfrm>
          <a:off x="2461168" y="1742274"/>
          <a:ext cx="2406111" cy="58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11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23207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Share-GRUT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196,61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05DDF839-FE42-5009-35ED-06F4373233D3}"/>
              </a:ext>
            </a:extLst>
          </p:cNvPr>
          <p:cNvSpPr txBox="1"/>
          <p:nvPr/>
        </p:nvSpPr>
        <p:spPr>
          <a:xfrm>
            <a:off x="2243421" y="3309910"/>
            <a:ext cx="7918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Ce résultat n’est pas totalement faux, mais il peux être plus optimal.</a:t>
            </a:r>
          </a:p>
        </p:txBody>
      </p:sp>
      <p:graphicFrame>
        <p:nvGraphicFramePr>
          <p:cNvPr id="16" name="Tableau 6">
            <a:extLst>
              <a:ext uri="{FF2B5EF4-FFF2-40B4-BE49-F238E27FC236}">
                <a16:creationId xmlns:a16="http://schemas.microsoft.com/office/drawing/2014/main" id="{CC23E267-05CB-41DA-9E34-83D560DD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15125"/>
              </p:ext>
            </p:extLst>
          </p:nvPr>
        </p:nvGraphicFramePr>
        <p:xfrm>
          <a:off x="2461168" y="4628940"/>
          <a:ext cx="2406111" cy="887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12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Share-GRUT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196,61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Share-CBNY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5133763" y="1375021"/>
            <a:ext cx="6881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Pour le fichier « dataset1_Python+P7.csv » testé,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obtient le résultat suivant: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498,76€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196,61€</a:t>
            </a:r>
          </a:p>
          <a:p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E5D608-5C7E-5971-6729-E82FCF70B984}"/>
              </a:ext>
            </a:extLst>
          </p:cNvPr>
          <p:cNvSpPr txBox="1"/>
          <p:nvPr/>
        </p:nvSpPr>
        <p:spPr>
          <a:xfrm>
            <a:off x="5133763" y="4627166"/>
            <a:ext cx="610262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Pour ce même fichier, j’obtiens le résultat suivant: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499,98€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197,09€</a:t>
            </a:r>
          </a:p>
        </p:txBody>
      </p:sp>
    </p:spTree>
    <p:extLst>
      <p:ext uri="{BB962C8B-B14F-4D97-AF65-F5344CB8AC3E}">
        <p14:creationId xmlns:p14="http://schemas.microsoft.com/office/powerpoint/2010/main" val="278596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5585" y="4522102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Comparaison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BA81C0-BCFB-F206-A7EF-36662B1A76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DDFCB5-6703-52CF-7504-4A11DB820020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43639BE-3269-BDC4-764E-ECCA16900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4294"/>
              </p:ext>
            </p:extLst>
          </p:nvPr>
        </p:nvGraphicFramePr>
        <p:xfrm>
          <a:off x="2723544" y="233426"/>
          <a:ext cx="1757718" cy="566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Share-ECAQ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3166</a:t>
                      </a:r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Share-IXCI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Share-ZOFA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Share-PLLK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Share-YFVZ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Share-ANFX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Share-PATS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Share-NDKR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59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Share-ALIY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687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Share-JWGF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915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Share-JGTW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695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031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Share-VCAX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51525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Share-LFXB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3579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Share-DWSK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9080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Share-XQII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581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66165"/>
                  </a:ext>
                </a:extLst>
              </a:tr>
            </a:tbl>
          </a:graphicData>
        </a:graphic>
      </p:graphicFrame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167D8412-495E-1134-7EFC-6949B30D1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43269"/>
              </p:ext>
            </p:extLst>
          </p:nvPr>
        </p:nvGraphicFramePr>
        <p:xfrm>
          <a:off x="9687540" y="2155361"/>
          <a:ext cx="2406111" cy="4469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98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Share-IJFT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3839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Share-ANFX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19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Share-MALJ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46,37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9490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Share-OPBR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15,19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129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355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Share-HATC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43,45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610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Share-XGNC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836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Share-VWZM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4957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Share-QLWT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59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Share-ENZZ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37,24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687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Share-SFQC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9151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Share-VUMM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36,71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14,06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695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Share-FWBE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18,31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031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Share-JMLZ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51525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CA4B3718-C410-99DD-F04F-EB861CEF72EF}"/>
              </a:ext>
            </a:extLst>
          </p:cNvPr>
          <p:cNvSpPr txBox="1"/>
          <p:nvPr/>
        </p:nvSpPr>
        <p:spPr>
          <a:xfrm>
            <a:off x="4635365" y="940005"/>
            <a:ext cx="7458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Pour le fichier « dataset2_Python+P7.csv » testé, </a:t>
            </a:r>
            <a:r>
              <a:rPr lang="fr-FR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 obtient le résultat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uivant:</a:t>
            </a:r>
          </a:p>
          <a:p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: 489,24€ </a:t>
            </a:r>
          </a:p>
          <a:p>
            <a:r>
              <a:rPr lang="fr-FR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193,78€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AB3F5A-1C94-09DA-AA54-E26FA7A4A396}"/>
              </a:ext>
            </a:extLst>
          </p:cNvPr>
          <p:cNvSpPr txBox="1"/>
          <p:nvPr/>
        </p:nvSpPr>
        <p:spPr>
          <a:xfrm>
            <a:off x="4635364" y="3989661"/>
            <a:ext cx="483309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Verdana" panose="020B0604030504040204" pitchFamily="34" charset="0"/>
                <a:ea typeface="Verdana" panose="020B0604030504040204" pitchFamily="34" charset="0"/>
              </a:rPr>
              <a:t>Pour ce même fichier, j’obtiens le résultat suivant: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fr-FR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: 499,98€ </a:t>
            </a:r>
          </a:p>
          <a:p>
            <a:r>
              <a:rPr lang="fr-FR" sz="1600" b="1" dirty="0">
                <a:latin typeface="Verdana" panose="020B0604030504040204" pitchFamily="34" charset="0"/>
                <a:ea typeface="Verdana" panose="020B0604030504040204" pitchFamily="34" charset="0"/>
              </a:rPr>
              <a:t>Total return: 185,25€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A2B936C-FB07-794A-7B88-09C733BCE7FA}"/>
              </a:ext>
            </a:extLst>
          </p:cNvPr>
          <p:cNvSpPr txBox="1"/>
          <p:nvPr/>
        </p:nvSpPr>
        <p:spPr>
          <a:xfrm>
            <a:off x="4635365" y="2772610"/>
            <a:ext cx="4833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Mise à part 2 actions (Share-FWBE et Share-ANFX) , les résultats sont tous différents. </a:t>
            </a:r>
          </a:p>
        </p:txBody>
      </p:sp>
    </p:spTree>
    <p:extLst>
      <p:ext uri="{BB962C8B-B14F-4D97-AF65-F5344CB8AC3E}">
        <p14:creationId xmlns:p14="http://schemas.microsoft.com/office/powerpoint/2010/main" val="269659380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642</TotalTime>
  <Words>2330</Words>
  <Application>Microsoft Office PowerPoint</Application>
  <PresentationFormat>Grand écran</PresentationFormat>
  <Paragraphs>1560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Cambria Math</vt:lpstr>
      <vt:lpstr>Century Gothic</vt:lpstr>
      <vt:lpstr>Pristina</vt:lpstr>
      <vt:lpstr>Verdana</vt:lpstr>
      <vt:lpstr>Wingdings 3</vt:lpstr>
      <vt:lpstr>Brin</vt:lpstr>
      <vt:lpstr>Présentation PowerPoint</vt:lpstr>
      <vt:lpstr>Lecture fichier .CSV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Invest &amp; Trade</dc:title>
  <dc:creator>LAURENT JOURON</dc:creator>
  <cp:lastModifiedBy>Laurent Jouron</cp:lastModifiedBy>
  <cp:revision>73</cp:revision>
  <dcterms:created xsi:type="dcterms:W3CDTF">2022-10-29T08:13:04Z</dcterms:created>
  <dcterms:modified xsi:type="dcterms:W3CDTF">2022-11-24T07:49:30Z</dcterms:modified>
</cp:coreProperties>
</file>