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92" r:id="rId6"/>
    <p:sldId id="288" r:id="rId7"/>
    <p:sldId id="289" r:id="rId8"/>
    <p:sldId id="267" r:id="rId9"/>
    <p:sldId id="290" r:id="rId10"/>
    <p:sldId id="262" r:id="rId11"/>
    <p:sldId id="293" r:id="rId12"/>
    <p:sldId id="263" r:id="rId13"/>
    <p:sldId id="265" r:id="rId14"/>
    <p:sldId id="273" r:id="rId15"/>
    <p:sldId id="271" r:id="rId16"/>
    <p:sldId id="280" r:id="rId17"/>
    <p:sldId id="291" r:id="rId18"/>
    <p:sldId id="281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B5"/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62" y="4098391"/>
            <a:ext cx="8534400" cy="42801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520943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4667577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F1D96B-2BFA-D7CB-7185-8DE24F7BC471}"/>
              </a:ext>
            </a:extLst>
          </p:cNvPr>
          <p:cNvSpPr txBox="1"/>
          <p:nvPr/>
        </p:nvSpPr>
        <p:spPr>
          <a:xfrm>
            <a:off x="2194685" y="2094975"/>
            <a:ext cx="99973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Si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capacité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n,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essayer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capacités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limite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locale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taille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avec 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autres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options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liste de taille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Les options non-optimales pour la liste de taille n sont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écartées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comparaisons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dans la liste de taille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processus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itéré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jusqu’au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maximal de la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Le budget précis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Optimisé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3332284" y="885773"/>
            <a:ext cx="8361457" cy="59093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DFAB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optimized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"""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returns an action list with the best investment and profitability.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:param: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(name, cost, profit, performance)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Empty list at initialization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int: an integer set to 0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:return: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action list with best on first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 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if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MAX_EXPENDITURE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 &lt; </a:t>
            </a:r>
            <a:r>
              <a:rPr lang="en-US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+= actions[j][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&lt;= MAX_EXPENDITURE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actions[j][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temporary_list.append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(actions[j])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-= actions[j][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j +=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final_list.append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temporary_list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+= 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</a:t>
            </a:r>
            <a:r>
              <a:rPr lang="en-US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(actions):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optimized(actions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9EDE144-EFA4-678A-8F1D-C756D2BC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1244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7875AE2-64FB-4C0E-1562-DA31C094E165}"/>
              </a:ext>
            </a:extLst>
          </p:cNvPr>
          <p:cNvSpPr txBox="1"/>
          <p:nvPr/>
        </p:nvSpPr>
        <p:spPr>
          <a:xfrm>
            <a:off x="10266218" y="128999"/>
            <a:ext cx="185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Contrainte: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500€</a:t>
            </a:r>
          </a:p>
          <a:p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VALIDE</a:t>
            </a:r>
          </a:p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INVALIDE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C837203-CEF4-50DD-A699-1BC6C5C4D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5908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4F5617A8-AF3D-5F6C-5E9A-57927D45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4780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34AA463F-227E-B4D7-3BC2-908CD03A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97399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D9CD443E-7F03-E572-9F1C-9745EFD0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9132"/>
              </p:ext>
            </p:extLst>
          </p:nvPr>
        </p:nvGraphicFramePr>
        <p:xfrm>
          <a:off x="2973347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44070624-8D37-879B-B482-E45559EE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445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5429A7D4-BB21-3C53-2800-9B95A7FB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4786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EBB35962-0519-BF7E-324F-467E15B3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841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DD8778B-B617-2466-1883-C6E706B46EDA}"/>
              </a:ext>
            </a:extLst>
          </p:cNvPr>
          <p:cNvSpPr txBox="1"/>
          <p:nvPr/>
        </p:nvSpPr>
        <p:spPr>
          <a:xfrm>
            <a:off x="10266218" y="5848568"/>
            <a:ext cx="185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Stockage de la liste dans une liste temporaire.</a:t>
            </a:r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2FBA0951-412F-575B-02A7-3BB2D332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6679"/>
              </p:ext>
            </p:extLst>
          </p:nvPr>
        </p:nvGraphicFramePr>
        <p:xfrm>
          <a:off x="2973345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63936"/>
              </p:ext>
            </p:extLst>
          </p:nvPr>
        </p:nvGraphicFramePr>
        <p:xfrm>
          <a:off x="2973344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2461"/>
              </p:ext>
            </p:extLst>
          </p:nvPr>
        </p:nvGraphicFramePr>
        <p:xfrm>
          <a:off x="3070371" y="298944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2EC66C0-566C-8D99-D643-D7DC7AEA7089}"/>
              </a:ext>
            </a:extLst>
          </p:cNvPr>
          <p:cNvSpPr txBox="1"/>
          <p:nvPr/>
        </p:nvSpPr>
        <p:spPr>
          <a:xfrm>
            <a:off x="5274990" y="1587836"/>
            <a:ext cx="6917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20 listes (autant que d’actions) pour le fichier en exemple.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Pour un investissement maximum de 500€: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- 500 €, pour l’investissement le plus élevé.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 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listes sont toutes très valables.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Cependant, il faut les comparer les unes aux autres pour identifier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la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plus rentable.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gardons celle qui a le meilleur résultat, coût / rentabilité.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CAB6E9C-372D-5832-BA03-D4E88515BB67}"/>
              </a:ext>
            </a:extLst>
          </p:cNvPr>
          <p:cNvSpPr txBox="1">
            <a:spLocks/>
          </p:cNvSpPr>
          <p:nvPr/>
        </p:nvSpPr>
        <p:spPr>
          <a:xfrm>
            <a:off x="5274990" y="298944"/>
            <a:ext cx="6917010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 des résultats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57050"/>
              </p:ext>
            </p:extLst>
          </p:nvPr>
        </p:nvGraphicFramePr>
        <p:xfrm>
          <a:off x="2727652" y="1609913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05DDF839-FE42-5009-35ED-06F4373233D3}"/>
              </a:ext>
            </a:extLst>
          </p:cNvPr>
          <p:cNvSpPr txBox="1"/>
          <p:nvPr/>
        </p:nvSpPr>
        <p:spPr>
          <a:xfrm>
            <a:off x="2727652" y="3026207"/>
            <a:ext cx="79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totalement faux, mais il peut être plus optimal.</a:t>
            </a:r>
          </a:p>
        </p:txBody>
      </p:sp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60464"/>
              </p:ext>
            </p:extLst>
          </p:nvPr>
        </p:nvGraphicFramePr>
        <p:xfrm>
          <a:off x="2727652" y="4192121"/>
          <a:ext cx="2406111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133762" y="1609913"/>
            <a:ext cx="705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ce fichier,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133762" y="4192121"/>
            <a:ext cx="61026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197,09€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195CA7-326D-7988-F7D1-383D07E51E2F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304024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/>
        </p:nvGraphicFramePr>
        <p:xfrm>
          <a:off x="2723544" y="23342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/>
        </p:nvGraphicFramePr>
        <p:xfrm>
          <a:off x="9687540" y="2155361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5" y="940005"/>
            <a:ext cx="7458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dataset2_Python+P7.csv » testé,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4635364" y="3989661"/>
            <a:ext cx="48330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185,25€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2B936C-FB07-794A-7B88-09C733BCE7FA}"/>
              </a:ext>
            </a:extLst>
          </p:cNvPr>
          <p:cNvSpPr txBox="1"/>
          <p:nvPr/>
        </p:nvSpPr>
        <p:spPr>
          <a:xfrm>
            <a:off x="4635365" y="2772610"/>
            <a:ext cx="483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Mis à part 2 actions (Share-FWBE et Share-ANFX) , les résultats sont tous différents. </a:t>
            </a:r>
          </a:p>
        </p:txBody>
      </p:sp>
    </p:spTree>
    <p:extLst>
      <p:ext uri="{BB962C8B-B14F-4D97-AF65-F5344CB8AC3E}">
        <p14:creationId xmlns:p14="http://schemas.microsoft.com/office/powerpoint/2010/main" val="319302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 algorithme Optimisé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2302692"/>
            <a:ext cx="9565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Il faut un tri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préalable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actions les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lucratives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que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viable.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nouvelle version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aborde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un type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d’algorithmes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nommé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”.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choisit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les actions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fonction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rentabilité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/performance. Une action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rentable si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profite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Les actions sont ordonnées en diminuant les coûts/performances (retour maximum pour la première action).</a:t>
            </a:r>
          </a:p>
          <a:p>
            <a:pPr algn="l"/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liste des actions : tant que le budget le permet,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ajoutée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à la liste finale.</a:t>
            </a:r>
          </a:p>
        </p:txBody>
      </p:sp>
    </p:spTree>
    <p:extLst>
      <p:ext uri="{BB962C8B-B14F-4D97-AF65-F5344CB8AC3E}">
        <p14:creationId xmlns:p14="http://schemas.microsoft.com/office/powerpoint/2010/main" val="122327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Optimisé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11" y="2467196"/>
            <a:ext cx="95654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Cet algorithme est de complexité temporelle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(n*log(n))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Bien que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”,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moins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gourmand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mémoire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que brute force.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Une fois les données triées, il n'y a aucun besoin de comparer chaque action avec les actions précédentes.</a:t>
            </a:r>
          </a:p>
          <a:p>
            <a:pPr algn="l"/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La liste définitive des actions comprend toutes les actions pour lesquelles le coût/performance est le plus élevé et dont le coût total est le plus proche du budget.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(W10n).</a:t>
            </a:r>
          </a:p>
        </p:txBody>
      </p:sp>
    </p:spTree>
    <p:extLst>
      <p:ext uri="{BB962C8B-B14F-4D97-AF65-F5344CB8AC3E}">
        <p14:creationId xmlns:p14="http://schemas.microsoft.com/office/powerpoint/2010/main" val="60844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Graphique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3" y="132948"/>
            <a:ext cx="5332697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Graphique des complexités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E0A93-AA26-48FE-AD13-50F10E7B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75" y="1564568"/>
            <a:ext cx="5028103" cy="3626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6FC7EF-D192-4512-8174-B3DF12DD0617}"/>
              </a:ext>
            </a:extLst>
          </p:cNvPr>
          <p:cNvSpPr/>
          <p:nvPr/>
        </p:nvSpPr>
        <p:spPr>
          <a:xfrm>
            <a:off x="5116669" y="1911926"/>
            <a:ext cx="707666" cy="224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B64F0688-665D-4DEA-ABAE-6E1DBDE9505B}"/>
              </a:ext>
            </a:extLst>
          </p:cNvPr>
          <p:cNvCxnSpPr>
            <a:cxnSpLocks/>
          </p:cNvCxnSpPr>
          <p:nvPr/>
        </p:nvCxnSpPr>
        <p:spPr>
          <a:xfrm flipV="1">
            <a:off x="4380807" y="2024148"/>
            <a:ext cx="735862" cy="128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E3F55A89-2357-4012-8556-979E49D36B1F}"/>
              </a:ext>
            </a:extLst>
          </p:cNvPr>
          <p:cNvSpPr txBox="1"/>
          <p:nvPr/>
        </p:nvSpPr>
        <p:spPr>
          <a:xfrm>
            <a:off x="3338042" y="1997837"/>
            <a:ext cx="10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Brute force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B50B3C13-02A5-4B31-936A-5CCB42AFBB96}"/>
              </a:ext>
            </a:extLst>
          </p:cNvPr>
          <p:cNvSpPr txBox="1"/>
          <p:nvPr/>
        </p:nvSpPr>
        <p:spPr>
          <a:xfrm>
            <a:off x="10126846" y="3995255"/>
            <a:ext cx="9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Optimisé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EB5D71D1-36C5-4E8D-8DAE-A87F52272B7C}"/>
              </a:ext>
            </a:extLst>
          </p:cNvPr>
          <p:cNvCxnSpPr>
            <a:cxnSpLocks/>
          </p:cNvCxnSpPr>
          <p:nvPr/>
        </p:nvCxnSpPr>
        <p:spPr>
          <a:xfrm flipH="1">
            <a:off x="9112391" y="4241342"/>
            <a:ext cx="1014456" cy="915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3A77C-7298-4755-8209-FA8031C3EEC2}"/>
              </a:ext>
            </a:extLst>
          </p:cNvPr>
          <p:cNvSpPr/>
          <p:nvPr/>
        </p:nvSpPr>
        <p:spPr>
          <a:xfrm>
            <a:off x="8568494" y="4209631"/>
            <a:ext cx="543897" cy="246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BB0AE281-B07E-4CC4-A460-5ADF6C8A2E03}"/>
              </a:ext>
            </a:extLst>
          </p:cNvPr>
          <p:cNvSpPr txBox="1">
            <a:spLocks/>
          </p:cNvSpPr>
          <p:nvPr/>
        </p:nvSpPr>
        <p:spPr>
          <a:xfrm>
            <a:off x="2793534" y="5538486"/>
            <a:ext cx="8772417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L'algorithme optimisé, qui utilise le tri, a peu de complexité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(n*log(n))</a:t>
            </a:r>
          </a:p>
        </p:txBody>
      </p:sp>
    </p:spTree>
    <p:extLst>
      <p:ext uri="{BB962C8B-B14F-4D97-AF65-F5344CB8AC3E}">
        <p14:creationId xmlns:p14="http://schemas.microsoft.com/office/powerpoint/2010/main" val="134871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5DB3E5A-F1CC-4CD9-A8EC-044B22F0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534" y="331377"/>
            <a:ext cx="6774536" cy="78180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1EEF07-811E-487F-B1E6-E17CE85F20E0}"/>
              </a:ext>
            </a:extLst>
          </p:cNvPr>
          <p:cNvSpPr txBox="1">
            <a:spLocks/>
          </p:cNvSpPr>
          <p:nvPr/>
        </p:nvSpPr>
        <p:spPr>
          <a:xfrm>
            <a:off x="2793534" y="3191035"/>
            <a:ext cx="8685417" cy="215648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Pour 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dataset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fournis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par Trade &amp; Invest,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naïf 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révèle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 plus performant,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à Brute force, quant à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maximisation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performances des actions.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semble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viable, tant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termes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Temporelle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(n*log(n))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(W10n)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8" y="272213"/>
            <a:ext cx="5970338" cy="66308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0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342525" y="931979"/>
            <a:ext cx="983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doit, dans un premier temps, transformer ces données en une liste.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749FEE-0E0D-AF44-7719-039CB2AAF4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097B6E-EC9D-A9EE-6505-8010C87B079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065B021-640F-EBF1-F8FA-4F8648BC7956}"/>
              </a:ext>
            </a:extLst>
          </p:cNvPr>
          <p:cNvSpPr txBox="1">
            <a:spLocks/>
          </p:cNvSpPr>
          <p:nvPr/>
        </p:nvSpPr>
        <p:spPr>
          <a:xfrm>
            <a:off x="3729866" y="2047737"/>
            <a:ext cx="6767916" cy="59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EFCFF5-B64B-B2F6-C01E-DE86F71A4E25}"/>
              </a:ext>
            </a:extLst>
          </p:cNvPr>
          <p:cNvSpPr txBox="1"/>
          <p:nvPr/>
        </p:nvSpPr>
        <p:spPr>
          <a:xfrm>
            <a:off x="2353710" y="2609412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J’ajoute le calcul de la performance de chaque élément. Ce sont ces performances qui indiquent la meilleure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fichier indique le coût de chaque action et son pourcentage de profit, il suffit de faire le calcul :pourcentage / 100 * coûts.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D4424A-98AA-538E-909F-AC971C915382}"/>
              </a:ext>
            </a:extLst>
          </p:cNvPr>
          <p:cNvSpPr txBox="1">
            <a:spLocks/>
          </p:cNvSpPr>
          <p:nvPr/>
        </p:nvSpPr>
        <p:spPr>
          <a:xfrm>
            <a:off x="3663718" y="4444628"/>
            <a:ext cx="6900211" cy="53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 sur les performances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05C59-1E82-60C5-C812-11EF1789DF45}"/>
              </a:ext>
            </a:extLst>
          </p:cNvPr>
          <p:cNvSpPr txBox="1"/>
          <p:nvPr/>
        </p:nvSpPr>
        <p:spPr>
          <a:xfrm>
            <a:off x="2342525" y="4977523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avoir les actions les plus rentables en premier, il faut trier les performances de façon décroissante.</a:t>
            </a: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4750770" y="3186683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33868D-C165-5330-EE1F-AAE906C0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7228"/>
              </p:ext>
            </p:extLst>
          </p:nvPr>
        </p:nvGraphicFramePr>
        <p:xfrm>
          <a:off x="8265250" y="298942"/>
          <a:ext cx="3019266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721"/>
              </p:ext>
            </p:extLst>
          </p:nvPr>
        </p:nvGraphicFramePr>
        <p:xfrm>
          <a:off x="5275538" y="298942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7526E35-AC69-953A-E49A-EB41F2F236E2}"/>
              </a:ext>
            </a:extLst>
          </p:cNvPr>
          <p:cNvSpPr/>
          <p:nvPr/>
        </p:nvSpPr>
        <p:spPr>
          <a:xfrm>
            <a:off x="7662441" y="3186681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1620537"/>
            <a:ext cx="95654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C’est un algorithme qui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l’ensemble d’une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et qui teste toutes les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possibilités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afin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définir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valeur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rendement maximal d’une liste finale.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Chaque action a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figurer dans la liste,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cependant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doit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l’intégrer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fois.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chaque liste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dépasser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somme de contrainte (500€ pour 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l’exemple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- Pour chaque liste d’action, on compare le rendement de toutes les actions.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comparaison permet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déterminer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si chaque action doit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figurer,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non, dans la liste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plusieurs fois certaines combinaisons, même si elles ne sont	pas optimales.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8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793534" y="1414669"/>
            <a:ext cx="8900208" cy="4616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FDFAB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actions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Create a lists that are maximum investment sum.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:param: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int: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(maximum cost the client wants to invest)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(name, cost, profit, performance)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free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:return: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list:  best actions lists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"""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None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not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for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cost_invest1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cost_list1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actions[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cost = actions[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&lt;=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cost_invest2, cost_list2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brute_force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cost_invest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cost[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],actions[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:]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final_list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[cost])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cost_invest1 &lt; cost_invest2: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cost_invest2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cost_list2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cost_invest1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cost_list1</a:t>
            </a:r>
          </a:p>
        </p:txBody>
      </p:sp>
    </p:spTree>
    <p:extLst>
      <p:ext uri="{BB962C8B-B14F-4D97-AF65-F5344CB8AC3E}">
        <p14:creationId xmlns:p14="http://schemas.microsoft.com/office/powerpoint/2010/main" val="282044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7BBC-796B-3B4B-DF8E-8834BAA5E98C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</a:rPr>
              <a:t>Complexité temporelle</a:t>
            </a:r>
          </a:p>
        </p:txBody>
      </p:sp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48967A95-5A65-F031-7324-C410493C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3913"/>
              </p:ext>
            </p:extLst>
          </p:nvPr>
        </p:nvGraphicFramePr>
        <p:xfrm>
          <a:off x="6938513" y="1216645"/>
          <a:ext cx="3462211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63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881165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823558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916825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103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44F97BF-AC86-C840-CDBE-FF920856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1104"/>
              </p:ext>
            </p:extLst>
          </p:nvPr>
        </p:nvGraphicFramePr>
        <p:xfrm>
          <a:off x="6938513" y="1219388"/>
          <a:ext cx="4454518" cy="506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888023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295758501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103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Boucle-15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FD4783B9-F535-E82A-96B9-CDFB32DD56F3}"/>
              </a:ext>
            </a:extLst>
          </p:cNvPr>
          <p:cNvSpPr txBox="1"/>
          <p:nvPr/>
        </p:nvSpPr>
        <p:spPr>
          <a:xfrm>
            <a:off x="2835493" y="1216645"/>
            <a:ext cx="3462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suffit d’ajouter une seule action pour que le nombre de calcul double systématiquement.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Cet algorithme de complexité temporelle </a:t>
            </a:r>
            <a:r>
              <a:rPr 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8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démonstration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mathématique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par recurrence.</a:t>
            </a:r>
          </a:p>
        </p:txBody>
      </p:sp>
    </p:spTree>
    <p:extLst>
      <p:ext uri="{BB962C8B-B14F-4D97-AF65-F5344CB8AC3E}">
        <p14:creationId xmlns:p14="http://schemas.microsoft.com/office/powerpoint/2010/main" val="36626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2811581" y="1414669"/>
            <a:ext cx="32844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Avec cet algorithme, sur le fichier de test, j’obtiens le résultat suivant: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500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64,32€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7BBC-796B-3B4B-DF8E-8834BAA5E98C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</a:t>
            </a:r>
            <a:r>
              <a:rPr lang="fr-FR" sz="3500" dirty="0">
                <a:latin typeface="Verdana" panose="020B0604030504040204" pitchFamily="34" charset="0"/>
                <a:ea typeface="Verdana" panose="020B0604030504040204" pitchFamily="34" charset="0"/>
              </a:rPr>
              <a:t>action</a:t>
            </a:r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.csv </a:t>
            </a:r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A2C9C939-6BE3-AA7F-5585-4E3783B90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22922"/>
              </p:ext>
            </p:extLst>
          </p:nvPr>
        </p:nvGraphicFramePr>
        <p:xfrm>
          <a:off x="6529797" y="1414669"/>
          <a:ext cx="3019266" cy="476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C8E46E-4121-8529-D852-25DFE5EE24E3}"/>
              </a:ext>
            </a:extLst>
          </p:cNvPr>
          <p:cNvSpPr txBox="1"/>
          <p:nvPr/>
        </p:nvSpPr>
        <p:spPr>
          <a:xfrm>
            <a:off x="2321168" y="1582340"/>
            <a:ext cx="97741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Avec l’algorithme brute force, je n’obtiens pas de résultat sur les fichiers suivants: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dataset1_Python+P7.csv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	- dataset2_Python+P7.csv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côté exponentiel fait que je n’ai pas de résultat même au-delà d’une minute d’attente.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L’affichage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devent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inférieur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à 1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seconde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importe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solution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considérée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valable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Cependant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resterait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sûre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rapide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avec 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très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restreint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pas avec 1000 actions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sur les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proposés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31186B-0B9A-4E26-D3F4-9ADEBAA626E4}"/>
              </a:ext>
            </a:extLst>
          </p:cNvPr>
          <p:cNvSpPr txBox="1"/>
          <p:nvPr/>
        </p:nvSpPr>
        <p:spPr>
          <a:xfrm>
            <a:off x="3190142" y="138692"/>
            <a:ext cx="8036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Résultats algorithme Brute force</a:t>
            </a:r>
          </a:p>
        </p:txBody>
      </p:sp>
    </p:spTree>
    <p:extLst>
      <p:ext uri="{BB962C8B-B14F-4D97-AF65-F5344CB8AC3E}">
        <p14:creationId xmlns:p14="http://schemas.microsoft.com/office/powerpoint/2010/main" val="27859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C8E46E-4121-8529-D852-25DFE5EE24E3}"/>
              </a:ext>
            </a:extLst>
          </p:cNvPr>
          <p:cNvSpPr txBox="1"/>
          <p:nvPr/>
        </p:nvSpPr>
        <p:spPr>
          <a:xfrm>
            <a:off x="2414997" y="1997839"/>
            <a:ext cx="97741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faut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version plus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optimale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répondre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aux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attentes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des clients.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L’autre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serait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faire varier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contrainte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diviser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problème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initial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sous-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problèmes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même nature,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taille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moindre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limite de cet algorithme est de raisonner selon sa contrainte principale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-&gt;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un budget précis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brute force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8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multiplie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par 10,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force brute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nécessitera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9n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fois plus de temps 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d’espace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s’exécuter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31186B-0B9A-4E26-D3F4-9ADEBAA626E4}"/>
              </a:ext>
            </a:extLst>
          </p:cNvPr>
          <p:cNvSpPr txBox="1"/>
          <p:nvPr/>
        </p:nvSpPr>
        <p:spPr>
          <a:xfrm>
            <a:off x="3106615" y="169781"/>
            <a:ext cx="8396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Brute force</a:t>
            </a:r>
          </a:p>
        </p:txBody>
      </p:sp>
    </p:spTree>
    <p:extLst>
      <p:ext uri="{BB962C8B-B14F-4D97-AF65-F5344CB8AC3E}">
        <p14:creationId xmlns:p14="http://schemas.microsoft.com/office/powerpoint/2010/main" val="310895885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1277</TotalTime>
  <Words>3476</Words>
  <Application>Microsoft Office PowerPoint</Application>
  <PresentationFormat>Grand écran</PresentationFormat>
  <Paragraphs>1882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Bahnschrift SemiBold Condensed</vt:lpstr>
      <vt:lpstr>Century Gothic</vt:lpstr>
      <vt:lpstr>Pristina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239</cp:revision>
  <dcterms:created xsi:type="dcterms:W3CDTF">2022-10-29T08:13:04Z</dcterms:created>
  <dcterms:modified xsi:type="dcterms:W3CDTF">2022-12-11T16:30:52Z</dcterms:modified>
</cp:coreProperties>
</file>