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3" r:id="rId6"/>
    <p:sldId id="267" r:id="rId7"/>
    <p:sldId id="271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52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4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98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09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86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40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50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02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4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F4C3-B122-458C-AF99-BE53E3DBA8EF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5FD1A-43D9-4566-8F74-2B49D509F4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7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1CC777-C5EA-8D28-8F86-53BB2064C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840" y="4491234"/>
            <a:ext cx="7580243" cy="428019"/>
          </a:xfrm>
        </p:spPr>
        <p:txBody>
          <a:bodyPr>
            <a:normAutofit fontScale="92500"/>
          </a:bodyPr>
          <a:lstStyle/>
          <a:p>
            <a:pPr algn="ctr"/>
            <a:r>
              <a:rPr lang="fr-FR" sz="2400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2400" b="0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ociété financière spécialisée dans l'investissement </a:t>
            </a:r>
            <a:endParaRPr lang="fr-F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8A46DF-5500-DEB1-81AA-28D6D9ABAF61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C79525-581B-709B-BE98-575F6B5F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C7D1A0-43B9-6191-8933-F7A63F9BD48B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B23090-4312-29F3-D50D-37F7C63E4CBC}"/>
              </a:ext>
            </a:extLst>
          </p:cNvPr>
          <p:cNvSpPr txBox="1">
            <a:spLocks/>
          </p:cNvSpPr>
          <p:nvPr/>
        </p:nvSpPr>
        <p:spPr>
          <a:xfrm>
            <a:off x="2194684" y="462169"/>
            <a:ext cx="9488557" cy="946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Algo Invest &amp; Trade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C6AA828-E9C8-972D-3663-C2E3C8C92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74E7FD8-4B71-2BB0-7A3D-D2E3DD358E58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0746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4509E66-DA5A-EF27-297D-05B2BE4F62B3}"/>
              </a:ext>
            </a:extLst>
          </p:cNvPr>
          <p:cNvSpPr txBox="1">
            <a:spLocks/>
          </p:cNvSpPr>
          <p:nvPr/>
        </p:nvSpPr>
        <p:spPr>
          <a:xfrm>
            <a:off x="2194684" y="462169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Analyse </a:t>
            </a:r>
            <a:r>
              <a:rPr lang="fr-FR" sz="4800" b="1" dirty="0">
                <a:solidFill>
                  <a:srgbClr val="271A3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optimisée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308324-664E-F7B6-51FA-876D0046D047}"/>
              </a:ext>
            </a:extLst>
          </p:cNvPr>
          <p:cNvSpPr txBox="1"/>
          <p:nvPr/>
        </p:nvSpPr>
        <p:spPr>
          <a:xfrm>
            <a:off x="2194684" y="1594517"/>
            <a:ext cx="98382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solution d’analyse proposée consiste à prendre le premier élément, si son coût est inférieur au maximum.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S’il est inférieur, on ajoute l’action à une liste temporaire, puis on essaye d’ajouter un second, on teste le coût des 2 éléments, si inférieur, un troisième etc…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Si la valeur des 4 premiers éléments (par exemple) est supérieure à la valeur maximum à atteindre, l’élément n’est pas ajouté, mais teste l’ajout du cinquième élément. Etc…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Quand la somme maximum est atteinte ou qu’il n’y a plus d’action, les ajouts s’arrêtent, la liste temporaire est transférée dans une liste finale, et la liste temporaire remise à zéro.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La même opération recommence, à partir du second élément, puis du troisième etc… jusqu’à ce qu’il n’y ai plus d’élément à analyser.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A la fin, dans la liste finale, il y a les meilleures possibilités.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8A82AF-FA9D-BBB6-729D-F844FC021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2B96309-D4F8-723C-D7BC-C5291EBBBAE5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5595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2053C6-1243-EBBB-CB98-3A6D438CF960}"/>
              </a:ext>
            </a:extLst>
          </p:cNvPr>
          <p:cNvSpPr txBox="1"/>
          <p:nvPr/>
        </p:nvSpPr>
        <p:spPr>
          <a:xfrm>
            <a:off x="2411896" y="346431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120€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CDDFBF-FA05-3F0F-CF22-FE5C8D993438}"/>
              </a:ext>
            </a:extLst>
          </p:cNvPr>
          <p:cNvSpPr txBox="1"/>
          <p:nvPr/>
        </p:nvSpPr>
        <p:spPr>
          <a:xfrm>
            <a:off x="10895527" y="6142237"/>
            <a:ext cx="99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5391FF-8A04-E185-D801-098D835162E1}"/>
              </a:ext>
            </a:extLst>
          </p:cNvPr>
          <p:cNvSpPr txBox="1"/>
          <p:nvPr/>
        </p:nvSpPr>
        <p:spPr>
          <a:xfrm>
            <a:off x="2411896" y="983941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[['Action-1’], ['Action-2’]]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250€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A28120-DC67-3A70-BF1C-4E0BA5F52625}"/>
              </a:ext>
            </a:extLst>
          </p:cNvPr>
          <p:cNvSpPr txBox="1"/>
          <p:nvPr/>
        </p:nvSpPr>
        <p:spPr>
          <a:xfrm>
            <a:off x="2411896" y="1621451"/>
            <a:ext cx="9621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[['Action-1’], ['Action-2’], ['Action-3’]]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Si ajout de ‘Action-3’ -&gt; Somme 520€, Donc on n’ajoute pas l’action 3 mais on teste la 4. jusqu’à avoir un investissement maximum de 500€ (pour l’exemple).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EC09570-653F-951C-472C-FC6DD8D9174B}"/>
              </a:ext>
            </a:extLst>
          </p:cNvPr>
          <p:cNvSpPr txBox="1"/>
          <p:nvPr/>
        </p:nvSpPr>
        <p:spPr>
          <a:xfrm>
            <a:off x="2411896" y="3047091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130€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04882D-63D7-1472-CC5E-A39CBFF80AEF}"/>
              </a:ext>
            </a:extLst>
          </p:cNvPr>
          <p:cNvSpPr txBox="1"/>
          <p:nvPr/>
        </p:nvSpPr>
        <p:spPr>
          <a:xfrm>
            <a:off x="2411896" y="3687816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[['Action-2’], ['Action-3’]]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280€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CA3B53-048E-192D-5560-2833E4DFD2BB}"/>
              </a:ext>
            </a:extLst>
          </p:cNvPr>
          <p:cNvSpPr txBox="1"/>
          <p:nvPr/>
        </p:nvSpPr>
        <p:spPr>
          <a:xfrm>
            <a:off x="2411896" y="4326932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[['Action-2’], ['Action-3’], ['Action-4’]]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500€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0297F0F-B8A1-8570-0255-29A46FD02BCB}"/>
              </a:ext>
            </a:extLst>
          </p:cNvPr>
          <p:cNvSpPr txBox="1"/>
          <p:nvPr/>
        </p:nvSpPr>
        <p:spPr>
          <a:xfrm>
            <a:off x="2411896" y="5503121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[['Action-3’]]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110€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A5CFBB-688A-D761-DE24-E5C08FCB6D0F}"/>
              </a:ext>
            </a:extLst>
          </p:cNvPr>
          <p:cNvSpPr txBox="1"/>
          <p:nvPr/>
        </p:nvSpPr>
        <p:spPr>
          <a:xfrm>
            <a:off x="2411896" y="6142237"/>
            <a:ext cx="962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[['Action-3’], ['Action-4’]]</a:t>
            </a: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Somme 320€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27F376-659E-0D43-F607-81A73AFB6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58AED8-196A-3478-835D-703E29E4C85B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7372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Détails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91E9404-9F1C-9BF1-851B-1446D29A9706}"/>
              </a:ext>
            </a:extLst>
          </p:cNvPr>
          <p:cNvSpPr txBox="1"/>
          <p:nvPr/>
        </p:nvSpPr>
        <p:spPr>
          <a:xfrm>
            <a:off x="2834425" y="462169"/>
            <a:ext cx="48929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			Coût	|	Performance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1 -&gt; 		500		|		89.48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2 -&gt; 		498		|		88.54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3 -&gt; 		498		|		79.48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4 -&gt; 		498 	|		73.22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5 -&gt; 		498		|		65.34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6 -&gt; 		388		|		55.44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7 -&gt; 		354		|		46.26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8 -&gt; 		316		|		37.52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9 -&gt; 		266		|		30.02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10 -&gt; 		224		|		22.88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11 -&gt; 		176		|		16.64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12 -&gt; 		152		|		11.6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13 -&gt; 		122		|		8.6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14 -&gt; 		96		|		5.74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15 -&gt; 		74		|		4.2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16 -&gt; 		64		|		2.8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17 -&gt; 		44		|		1.8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18 -&gt; 		36		|		1.16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19 -&gt; 		18		|		0.62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Liste 20 -&gt; 		14		|		0.14 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58B2F23-3AAC-BC11-62AE-4DCB6A24E520}"/>
              </a:ext>
            </a:extLst>
          </p:cNvPr>
          <p:cNvCxnSpPr>
            <a:cxnSpLocks/>
          </p:cNvCxnSpPr>
          <p:nvPr/>
        </p:nvCxnSpPr>
        <p:spPr>
          <a:xfrm>
            <a:off x="4698642" y="821087"/>
            <a:ext cx="29385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1479BE9-E5CD-45C5-5EE8-7B3A04FA3390}"/>
              </a:ext>
            </a:extLst>
          </p:cNvPr>
          <p:cNvSpPr txBox="1"/>
          <p:nvPr/>
        </p:nvSpPr>
        <p:spPr>
          <a:xfrm>
            <a:off x="7958071" y="462169"/>
            <a:ext cx="42339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Il en ressort </a:t>
            </a:r>
            <a:r>
              <a:rPr lang="fr-FR">
                <a:latin typeface="Verdana" panose="020B0604030504040204" pitchFamily="34" charset="0"/>
                <a:ea typeface="Verdana" panose="020B0604030504040204" pitchFamily="34" charset="0"/>
              </a:rPr>
              <a:t>20 listes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(autant que d’actions.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action » en exemple, et pour un investissement maximum de 500€, il y a: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- 20 listes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- 500 € la plus chère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	- Un profit de 89,48€ sur les 2		dernières années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Les 5 premières sur les 20 listes qui ressortent, sont toutes très valable.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Cependant il faut les comparer pour avoir, la certitude, de la plus rentable.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AF53BD-5A9F-F76B-EBEB-CEF34EBB3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19F3315-73B9-CEED-0BB6-D0D40AA8BAFF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126678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7492F7-C1FB-6E53-371D-4A117A8EF19F}"/>
              </a:ext>
            </a:extLst>
          </p:cNvPr>
          <p:cNvSpPr txBox="1"/>
          <p:nvPr/>
        </p:nvSpPr>
        <p:spPr>
          <a:xfrm>
            <a:off x="2194684" y="4387910"/>
            <a:ext cx="983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Toutes les listes d’actions sont comparées les unes aux autres. Nous gardons la plus rentable d’entre toutes, qui est en même temps la plus accessible.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477DFDC-07DF-0EA6-57E2-D9079C26513D}"/>
              </a:ext>
            </a:extLst>
          </p:cNvPr>
          <p:cNvSpPr txBox="1">
            <a:spLocks/>
          </p:cNvSpPr>
          <p:nvPr/>
        </p:nvSpPr>
        <p:spPr>
          <a:xfrm>
            <a:off x="2194684" y="462169"/>
            <a:ext cx="9488557" cy="96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b="1" i="0" dirty="0">
                <a:solidFill>
                  <a:srgbClr val="271A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Trie des résultats</a:t>
            </a:r>
            <a:endParaRPr lang="fr-FR" sz="4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7AAB74-F614-D20D-57C6-C43AB44E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4A1E7D-D18F-7390-306C-E61958F6DDE8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97552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Résultat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910C21-A76B-2CF8-B140-A6ACCD740F99}"/>
              </a:ext>
            </a:extLst>
          </p:cNvPr>
          <p:cNvSpPr txBox="1"/>
          <p:nvPr/>
        </p:nvSpPr>
        <p:spPr>
          <a:xfrm>
            <a:off x="2806871" y="277995"/>
            <a:ext cx="9226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le fichier « dataset1_Python+P7.csv » testé,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obtient ce résultat: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Share-GRUT   Total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cost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: 498,76à,      Total return: 196,61à,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3DC7D3-08CE-5331-7086-B01E2F5DDE31}"/>
              </a:ext>
            </a:extLst>
          </p:cNvPr>
          <p:cNvSpPr txBox="1"/>
          <p:nvPr/>
        </p:nvSpPr>
        <p:spPr>
          <a:xfrm>
            <a:off x="2806870" y="1601237"/>
            <a:ext cx="92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Ce résultat n’est pas faux, mais il subsiste quelques petites erreurs.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E18CBA-0C43-002B-3189-5AC70899C11F}"/>
              </a:ext>
            </a:extLst>
          </p:cNvPr>
          <p:cNvSpPr txBox="1"/>
          <p:nvPr/>
        </p:nvSpPr>
        <p:spPr>
          <a:xfrm>
            <a:off x="2806868" y="2356013"/>
            <a:ext cx="889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Pour ce même fichiers j’obtiens ce résultat: 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Share-GRUT, Share-CBNY, Share-MLGM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8165CD-E746-083E-811B-FAF7CD2C29EF}"/>
              </a:ext>
            </a:extLst>
          </p:cNvPr>
          <p:cNvSpPr txBox="1"/>
          <p:nvPr/>
        </p:nvSpPr>
        <p:spPr>
          <a:xfrm>
            <a:off x="2806868" y="3599097"/>
            <a:ext cx="92261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Share-GRUT,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Share-CBNY, Share-MLGM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sont les noms des actions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499,99€ correspond au montant de l’investissement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197,09€ est le montant du profit sur 2 ans.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Sur les résultats de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Sienna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, il y a une petite erreur d’affichage, cependant les résultats sont justes.</a:t>
            </a:r>
          </a:p>
          <a:p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On remarque facilement que, les actions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Share-CBNY, Share-MLGM ne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sont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pas rentable,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mais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l’investissement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est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très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proche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du maximum.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DDC229F-3ABA-75A2-BF48-20A7AC9E8B8F}"/>
              </a:ext>
            </a:extLst>
          </p:cNvPr>
          <p:cNvCxnSpPr>
            <a:cxnSpLocks/>
          </p:cNvCxnSpPr>
          <p:nvPr/>
        </p:nvCxnSpPr>
        <p:spPr>
          <a:xfrm>
            <a:off x="6897754" y="935547"/>
            <a:ext cx="1457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AAA84D3-2141-6596-14C3-E98E79FF55C9}"/>
              </a:ext>
            </a:extLst>
          </p:cNvPr>
          <p:cNvCxnSpPr>
            <a:cxnSpLocks/>
          </p:cNvCxnSpPr>
          <p:nvPr/>
        </p:nvCxnSpPr>
        <p:spPr>
          <a:xfrm>
            <a:off x="7056779" y="935547"/>
            <a:ext cx="0" cy="74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F18A8A3-B63F-1F51-7810-D9ED38BF2E66}"/>
              </a:ext>
            </a:extLst>
          </p:cNvPr>
          <p:cNvCxnSpPr>
            <a:cxnSpLocks/>
          </p:cNvCxnSpPr>
          <p:nvPr/>
        </p:nvCxnSpPr>
        <p:spPr>
          <a:xfrm>
            <a:off x="9899374" y="955427"/>
            <a:ext cx="1457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425DEAE-D732-E7EA-1FBB-AD607518EE02}"/>
              </a:ext>
            </a:extLst>
          </p:cNvPr>
          <p:cNvCxnSpPr>
            <a:cxnSpLocks/>
          </p:cNvCxnSpPr>
          <p:nvPr/>
        </p:nvCxnSpPr>
        <p:spPr>
          <a:xfrm>
            <a:off x="10045145" y="955427"/>
            <a:ext cx="0" cy="74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8055AF4-A807-CF9D-7EB4-3A2A4C693806}"/>
              </a:ext>
            </a:extLst>
          </p:cNvPr>
          <p:cNvCxnSpPr>
            <a:cxnSpLocks/>
          </p:cNvCxnSpPr>
          <p:nvPr/>
        </p:nvCxnSpPr>
        <p:spPr>
          <a:xfrm>
            <a:off x="2806870" y="1414669"/>
            <a:ext cx="7900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67FF59D-57A0-FC2B-C60B-00FEF9A4207B}"/>
              </a:ext>
            </a:extLst>
          </p:cNvPr>
          <p:cNvCxnSpPr>
            <a:cxnSpLocks/>
          </p:cNvCxnSpPr>
          <p:nvPr/>
        </p:nvCxnSpPr>
        <p:spPr>
          <a:xfrm>
            <a:off x="2806869" y="2171698"/>
            <a:ext cx="7900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9DC74CA-41C9-6FA2-E5F6-A5DB11DB2484}"/>
              </a:ext>
            </a:extLst>
          </p:cNvPr>
          <p:cNvCxnSpPr>
            <a:cxnSpLocks/>
          </p:cNvCxnSpPr>
          <p:nvPr/>
        </p:nvCxnSpPr>
        <p:spPr>
          <a:xfrm>
            <a:off x="2806868" y="3429000"/>
            <a:ext cx="79008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ED1BF933-92AD-B17E-8194-55A2D043C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43E42F5-853A-DB46-D872-A39EBD8E6B6B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15070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9EC684-C3D9-4FFE-D55C-38B04C97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64C28D-7F8C-C622-0AE9-8BA14D9DC396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9DDA308-9EF3-ACF4-A51B-8209EC7B3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47363"/>
              </p:ext>
            </p:extLst>
          </p:nvPr>
        </p:nvGraphicFramePr>
        <p:xfrm>
          <a:off x="3070371" y="128999"/>
          <a:ext cx="6585358" cy="655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66">
                  <a:extLst>
                    <a:ext uri="{9D8B030D-6E8A-4147-A177-3AD203B41FA5}">
                      <a16:colId xmlns:a16="http://schemas.microsoft.com/office/drawing/2014/main" val="2429013739"/>
                    </a:ext>
                  </a:extLst>
                </a:gridCol>
                <a:gridCol w="693898">
                  <a:extLst>
                    <a:ext uri="{9D8B030D-6E8A-4147-A177-3AD203B41FA5}">
                      <a16:colId xmlns:a16="http://schemas.microsoft.com/office/drawing/2014/main" val="142876222"/>
                    </a:ext>
                  </a:extLst>
                </a:gridCol>
                <a:gridCol w="869077">
                  <a:extLst>
                    <a:ext uri="{9D8B030D-6E8A-4147-A177-3AD203B41FA5}">
                      <a16:colId xmlns:a16="http://schemas.microsoft.com/office/drawing/2014/main" val="3263084874"/>
                    </a:ext>
                  </a:extLst>
                </a:gridCol>
                <a:gridCol w="1137081">
                  <a:extLst>
                    <a:ext uri="{9D8B030D-6E8A-4147-A177-3AD203B41FA5}">
                      <a16:colId xmlns:a16="http://schemas.microsoft.com/office/drawing/2014/main" val="3870928557"/>
                    </a:ext>
                  </a:extLst>
                </a:gridCol>
                <a:gridCol w="729842">
                  <a:extLst>
                    <a:ext uri="{9D8B030D-6E8A-4147-A177-3AD203B41FA5}">
                      <a16:colId xmlns:a16="http://schemas.microsoft.com/office/drawing/2014/main" val="3908793082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2164881713"/>
                    </a:ext>
                  </a:extLst>
                </a:gridCol>
                <a:gridCol w="1157681">
                  <a:extLst>
                    <a:ext uri="{9D8B030D-6E8A-4147-A177-3AD203B41FA5}">
                      <a16:colId xmlns:a16="http://schemas.microsoft.com/office/drawing/2014/main" val="1452232839"/>
                    </a:ext>
                  </a:extLst>
                </a:gridCol>
              </a:tblGrid>
              <a:tr h="29045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Binaire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Pourcentage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25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167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83701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7984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9485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822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32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200308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8470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7941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26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2677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8452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86354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2836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39452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3229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1783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1358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5546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Action-14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70130"/>
                  </a:ext>
                </a:extLst>
              </a:tr>
              <a:tr h="298483">
                <a:tc>
                  <a:txBody>
                    <a:bodyPr/>
                    <a:lstStyle/>
                    <a:p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00" b="1" dirty="0">
                        <a:solidFill>
                          <a:schemeClr val="bg1"/>
                        </a:solidFill>
                        <a:highlight>
                          <a:srgbClr val="8000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0" b="1" dirty="0">
                        <a:solidFill>
                          <a:schemeClr val="bg1"/>
                        </a:solidFill>
                        <a:highlight>
                          <a:srgbClr val="8000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92842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AF2F513-D8C7-D162-4717-7C99D94F4D67}"/>
              </a:ext>
            </a:extLst>
          </p:cNvPr>
          <p:cNvSpPr txBox="1"/>
          <p:nvPr/>
        </p:nvSpPr>
        <p:spPr>
          <a:xfrm>
            <a:off x="9798341" y="128999"/>
            <a:ext cx="2323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>
                <a:latin typeface="Verdana" panose="020B0604030504040204" pitchFamily="34" charset="0"/>
                <a:ea typeface="Verdana" panose="020B0604030504040204" pitchFamily="34" charset="0"/>
              </a:rPr>
              <a:t>Contrainte</a:t>
            </a:r>
            <a:r>
              <a:rPr lang="fr-FR" sz="1400" b="1" dirty="0">
                <a:latin typeface="Verdana" panose="020B0604030504040204" pitchFamily="34" charset="0"/>
                <a:ea typeface="Verdana" panose="020B0604030504040204" pitchFamily="34" charset="0"/>
              </a:rPr>
              <a:t>: 500€</a:t>
            </a:r>
          </a:p>
        </p:txBody>
      </p:sp>
    </p:spTree>
    <p:extLst>
      <p:ext uri="{BB962C8B-B14F-4D97-AF65-F5344CB8AC3E}">
        <p14:creationId xmlns:p14="http://schemas.microsoft.com/office/powerpoint/2010/main" val="354527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1F707D4-CF6F-9A5D-8579-26673C126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F61DBB3-43D6-EAF5-64FB-8C608D6531D5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403015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0798F1-BC2F-425A-66A7-DD6F5B51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" y="462169"/>
            <a:ext cx="16859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78F056B-2018-1932-4468-2D6D0A7E1F1D}"/>
              </a:ext>
            </a:extLst>
          </p:cNvPr>
          <p:cNvSpPr txBox="1"/>
          <p:nvPr/>
        </p:nvSpPr>
        <p:spPr>
          <a:xfrm>
            <a:off x="159026" y="4526410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Accueil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7E4C6D-A43F-9EF9-04F7-B7A6D3F81A43}"/>
              </a:ext>
            </a:extLst>
          </p:cNvPr>
          <p:cNvSpPr txBox="1"/>
          <p:nvPr/>
        </p:nvSpPr>
        <p:spPr>
          <a:xfrm>
            <a:off x="508759" y="2367169"/>
            <a:ext cx="16859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rgbClr val="00478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700" b="0" i="0" dirty="0">
                <a:solidFill>
                  <a:srgbClr val="00478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pécialiste de l'investissement</a:t>
            </a:r>
            <a:endParaRPr lang="fr-FR" sz="700" dirty="0">
              <a:solidFill>
                <a:srgbClr val="00478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39F5A7-F8AF-3C3A-8475-B32412DD8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6471" y="6518246"/>
            <a:ext cx="276837" cy="2768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3BD45FD-EDB9-6D08-D2FF-2BC09B6425BB}"/>
              </a:ext>
            </a:extLst>
          </p:cNvPr>
          <p:cNvSpPr txBox="1"/>
          <p:nvPr/>
        </p:nvSpPr>
        <p:spPr>
          <a:xfrm>
            <a:off x="1693308" y="6525859"/>
            <a:ext cx="1100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Pristina" panose="03060402040406080204" pitchFamily="66" charset="0"/>
              </a:rPr>
              <a:t>Par Laurent Jouron</a:t>
            </a:r>
          </a:p>
        </p:txBody>
      </p:sp>
    </p:spTree>
    <p:extLst>
      <p:ext uri="{BB962C8B-B14F-4D97-AF65-F5344CB8AC3E}">
        <p14:creationId xmlns:p14="http://schemas.microsoft.com/office/powerpoint/2010/main" val="342192932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481</TotalTime>
  <Words>925</Words>
  <Application>Microsoft Office PowerPoint</Application>
  <PresentationFormat>Grand écran</PresentationFormat>
  <Paragraphs>194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Pristina</vt:lpstr>
      <vt:lpstr>Verdana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 Invest &amp; Trade</dc:title>
  <dc:creator>LAURENT JOURON</dc:creator>
  <cp:lastModifiedBy>LAURENT JOURON</cp:lastModifiedBy>
  <cp:revision>23</cp:revision>
  <dcterms:created xsi:type="dcterms:W3CDTF">2022-10-29T08:13:04Z</dcterms:created>
  <dcterms:modified xsi:type="dcterms:W3CDTF">2022-11-17T17:40:39Z</dcterms:modified>
</cp:coreProperties>
</file>