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3" r:id="rId6"/>
    <p:sldId id="265" r:id="rId7"/>
    <p:sldId id="267" r:id="rId8"/>
    <p:sldId id="272" r:id="rId9"/>
    <p:sldId id="276" r:id="rId10"/>
    <p:sldId id="262" r:id="rId11"/>
    <p:sldId id="270" r:id="rId12"/>
    <p:sldId id="273" r:id="rId13"/>
    <p:sldId id="271" r:id="rId14"/>
    <p:sldId id="280" r:id="rId15"/>
    <p:sldId id="274" r:id="rId16"/>
    <p:sldId id="281" r:id="rId17"/>
    <p:sldId id="286" r:id="rId18"/>
    <p:sldId id="282" r:id="rId19"/>
    <p:sldId id="287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762" y="4098391"/>
            <a:ext cx="8534400" cy="42801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520943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4" y="132948"/>
            <a:ext cx="5051532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36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F1D96B-2BFA-D7CB-7185-8DE24F7BC471}"/>
              </a:ext>
            </a:extLst>
          </p:cNvPr>
          <p:cNvSpPr txBox="1"/>
          <p:nvPr/>
        </p:nvSpPr>
        <p:spPr>
          <a:xfrm>
            <a:off x="2194685" y="2094975"/>
            <a:ext cx="99973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Si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remplir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capacité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n,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essayer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remplir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capacités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Seule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limite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locale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comparée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avec les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autres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options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Les options non-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optimales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pour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écartées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comparaisons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taille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n+1.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processus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itéré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jusqu’aux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maximale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Le budget </a:t>
            </a:r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précis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98349" y="4522102"/>
            <a:ext cx="1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Matrice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98871"/>
              </p:ext>
            </p:extLst>
          </p:nvPr>
        </p:nvGraphicFramePr>
        <p:xfrm>
          <a:off x="2194684" y="915330"/>
          <a:ext cx="999731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2">
                  <a:extLst>
                    <a:ext uri="{9D8B030D-6E8A-4147-A177-3AD203B41FA5}">
                      <a16:colId xmlns:a16="http://schemas.microsoft.com/office/drawing/2014/main" val="1760977356"/>
                    </a:ext>
                  </a:extLst>
                </a:gridCol>
                <a:gridCol w="590851">
                  <a:extLst>
                    <a:ext uri="{9D8B030D-6E8A-4147-A177-3AD203B41FA5}">
                      <a16:colId xmlns:a16="http://schemas.microsoft.com/office/drawing/2014/main" val="1330946052"/>
                    </a:ext>
                  </a:extLst>
                </a:gridCol>
                <a:gridCol w="621988">
                  <a:extLst>
                    <a:ext uri="{9D8B030D-6E8A-4147-A177-3AD203B41FA5}">
                      <a16:colId xmlns:a16="http://schemas.microsoft.com/office/drawing/2014/main" val="355498765"/>
                    </a:ext>
                  </a:extLst>
                </a:gridCol>
                <a:gridCol w="699725">
                  <a:extLst>
                    <a:ext uri="{9D8B030D-6E8A-4147-A177-3AD203B41FA5}">
                      <a16:colId xmlns:a16="http://schemas.microsoft.com/office/drawing/2014/main" val="3023295397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074921790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515143281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094878265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577064596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166384212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537365436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782415789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325477842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884788711"/>
                    </a:ext>
                  </a:extLst>
                </a:gridCol>
                <a:gridCol w="595785">
                  <a:extLst>
                    <a:ext uri="{9D8B030D-6E8A-4147-A177-3AD203B41FA5}">
                      <a16:colId xmlns:a16="http://schemas.microsoft.com/office/drawing/2014/main" val="678839775"/>
                    </a:ext>
                  </a:extLst>
                </a:gridCol>
                <a:gridCol w="725927">
                  <a:extLst>
                    <a:ext uri="{9D8B030D-6E8A-4147-A177-3AD203B41FA5}">
                      <a16:colId xmlns:a16="http://schemas.microsoft.com/office/drawing/2014/main" val="37750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Cost</a:t>
                      </a:r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1265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5836FC6A-72D5-AA2B-D424-87CAD8061A88}"/>
              </a:ext>
            </a:extLst>
          </p:cNvPr>
          <p:cNvSpPr txBox="1">
            <a:spLocks/>
          </p:cNvSpPr>
          <p:nvPr/>
        </p:nvSpPr>
        <p:spPr>
          <a:xfrm>
            <a:off x="3570234" y="132948"/>
            <a:ext cx="5051532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 matriciel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5511"/>
              </p:ext>
            </p:extLst>
          </p:nvPr>
        </p:nvGraphicFramePr>
        <p:xfrm>
          <a:off x="2205634" y="919137"/>
          <a:ext cx="99863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49">
                  <a:extLst>
                    <a:ext uri="{9D8B030D-6E8A-4147-A177-3AD203B41FA5}">
                      <a16:colId xmlns:a16="http://schemas.microsoft.com/office/drawing/2014/main" val="1760977356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val="1330946052"/>
                    </a:ext>
                  </a:extLst>
                </a:gridCol>
                <a:gridCol w="621307">
                  <a:extLst>
                    <a:ext uri="{9D8B030D-6E8A-4147-A177-3AD203B41FA5}">
                      <a16:colId xmlns:a16="http://schemas.microsoft.com/office/drawing/2014/main" val="355498765"/>
                    </a:ext>
                  </a:extLst>
                </a:gridCol>
                <a:gridCol w="698958">
                  <a:extLst>
                    <a:ext uri="{9D8B030D-6E8A-4147-A177-3AD203B41FA5}">
                      <a16:colId xmlns:a16="http://schemas.microsoft.com/office/drawing/2014/main" val="3023295397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1074921790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515143281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1094878265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1577064596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1166384212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537365436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782415789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325477842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884788711"/>
                    </a:ext>
                  </a:extLst>
                </a:gridCol>
                <a:gridCol w="595132">
                  <a:extLst>
                    <a:ext uri="{9D8B030D-6E8A-4147-A177-3AD203B41FA5}">
                      <a16:colId xmlns:a16="http://schemas.microsoft.com/office/drawing/2014/main" val="678839775"/>
                    </a:ext>
                  </a:extLst>
                </a:gridCol>
                <a:gridCol w="725132">
                  <a:extLst>
                    <a:ext uri="{9D8B030D-6E8A-4147-A177-3AD203B41FA5}">
                      <a16:colId xmlns:a16="http://schemas.microsoft.com/office/drawing/2014/main" val="37750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Cost</a:t>
                      </a:r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1265"/>
                  </a:ext>
                </a:extLst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12473"/>
              </p:ext>
            </p:extLst>
          </p:nvPr>
        </p:nvGraphicFramePr>
        <p:xfrm>
          <a:off x="2194682" y="910474"/>
          <a:ext cx="9997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2">
                  <a:extLst>
                    <a:ext uri="{9D8B030D-6E8A-4147-A177-3AD203B41FA5}">
                      <a16:colId xmlns:a16="http://schemas.microsoft.com/office/drawing/2014/main" val="1760977356"/>
                    </a:ext>
                  </a:extLst>
                </a:gridCol>
                <a:gridCol w="590851">
                  <a:extLst>
                    <a:ext uri="{9D8B030D-6E8A-4147-A177-3AD203B41FA5}">
                      <a16:colId xmlns:a16="http://schemas.microsoft.com/office/drawing/2014/main" val="1330946052"/>
                    </a:ext>
                  </a:extLst>
                </a:gridCol>
                <a:gridCol w="621988">
                  <a:extLst>
                    <a:ext uri="{9D8B030D-6E8A-4147-A177-3AD203B41FA5}">
                      <a16:colId xmlns:a16="http://schemas.microsoft.com/office/drawing/2014/main" val="355498765"/>
                    </a:ext>
                  </a:extLst>
                </a:gridCol>
                <a:gridCol w="699724">
                  <a:extLst>
                    <a:ext uri="{9D8B030D-6E8A-4147-A177-3AD203B41FA5}">
                      <a16:colId xmlns:a16="http://schemas.microsoft.com/office/drawing/2014/main" val="3023295397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074921790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515143281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094878265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577064596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166384212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537365436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782415789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325477842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884788711"/>
                    </a:ext>
                  </a:extLst>
                </a:gridCol>
                <a:gridCol w="595785">
                  <a:extLst>
                    <a:ext uri="{9D8B030D-6E8A-4147-A177-3AD203B41FA5}">
                      <a16:colId xmlns:a16="http://schemas.microsoft.com/office/drawing/2014/main" val="678839775"/>
                    </a:ext>
                  </a:extLst>
                </a:gridCol>
                <a:gridCol w="725927">
                  <a:extLst>
                    <a:ext uri="{9D8B030D-6E8A-4147-A177-3AD203B41FA5}">
                      <a16:colId xmlns:a16="http://schemas.microsoft.com/office/drawing/2014/main" val="37750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Cost</a:t>
                      </a:r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1265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95233"/>
              </p:ext>
            </p:extLst>
          </p:nvPr>
        </p:nvGraphicFramePr>
        <p:xfrm>
          <a:off x="2205633" y="907716"/>
          <a:ext cx="996446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63">
                  <a:extLst>
                    <a:ext uri="{9D8B030D-6E8A-4147-A177-3AD203B41FA5}">
                      <a16:colId xmlns:a16="http://schemas.microsoft.com/office/drawing/2014/main" val="1760977356"/>
                    </a:ext>
                  </a:extLst>
                </a:gridCol>
                <a:gridCol w="588910">
                  <a:extLst>
                    <a:ext uri="{9D8B030D-6E8A-4147-A177-3AD203B41FA5}">
                      <a16:colId xmlns:a16="http://schemas.microsoft.com/office/drawing/2014/main" val="1330946052"/>
                    </a:ext>
                  </a:extLst>
                </a:gridCol>
                <a:gridCol w="619945">
                  <a:extLst>
                    <a:ext uri="{9D8B030D-6E8A-4147-A177-3AD203B41FA5}">
                      <a16:colId xmlns:a16="http://schemas.microsoft.com/office/drawing/2014/main" val="355498765"/>
                    </a:ext>
                  </a:extLst>
                </a:gridCol>
                <a:gridCol w="697425">
                  <a:extLst>
                    <a:ext uri="{9D8B030D-6E8A-4147-A177-3AD203B41FA5}">
                      <a16:colId xmlns:a16="http://schemas.microsoft.com/office/drawing/2014/main" val="3023295397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1074921790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515143281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1094878265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1577064596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1166384212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537365436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782415789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325477842"/>
                    </a:ext>
                  </a:extLst>
                </a:gridCol>
                <a:gridCol w="658684">
                  <a:extLst>
                    <a:ext uri="{9D8B030D-6E8A-4147-A177-3AD203B41FA5}">
                      <a16:colId xmlns:a16="http://schemas.microsoft.com/office/drawing/2014/main" val="884788711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678839775"/>
                    </a:ext>
                  </a:extLst>
                </a:gridCol>
                <a:gridCol w="723542">
                  <a:extLst>
                    <a:ext uri="{9D8B030D-6E8A-4147-A177-3AD203B41FA5}">
                      <a16:colId xmlns:a16="http://schemas.microsoft.com/office/drawing/2014/main" val="37750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Cost</a:t>
                      </a:r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1265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41360"/>
              </p:ext>
            </p:extLst>
          </p:nvPr>
        </p:nvGraphicFramePr>
        <p:xfrm>
          <a:off x="2205633" y="922944"/>
          <a:ext cx="9997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2">
                  <a:extLst>
                    <a:ext uri="{9D8B030D-6E8A-4147-A177-3AD203B41FA5}">
                      <a16:colId xmlns:a16="http://schemas.microsoft.com/office/drawing/2014/main" val="1760977356"/>
                    </a:ext>
                  </a:extLst>
                </a:gridCol>
                <a:gridCol w="590851">
                  <a:extLst>
                    <a:ext uri="{9D8B030D-6E8A-4147-A177-3AD203B41FA5}">
                      <a16:colId xmlns:a16="http://schemas.microsoft.com/office/drawing/2014/main" val="1330946052"/>
                    </a:ext>
                  </a:extLst>
                </a:gridCol>
                <a:gridCol w="621988">
                  <a:extLst>
                    <a:ext uri="{9D8B030D-6E8A-4147-A177-3AD203B41FA5}">
                      <a16:colId xmlns:a16="http://schemas.microsoft.com/office/drawing/2014/main" val="355498765"/>
                    </a:ext>
                  </a:extLst>
                </a:gridCol>
                <a:gridCol w="699724">
                  <a:extLst>
                    <a:ext uri="{9D8B030D-6E8A-4147-A177-3AD203B41FA5}">
                      <a16:colId xmlns:a16="http://schemas.microsoft.com/office/drawing/2014/main" val="3023295397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074921790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515143281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094878265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577064596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1166384212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537365436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782415789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325477842"/>
                    </a:ext>
                  </a:extLst>
                </a:gridCol>
                <a:gridCol w="660855">
                  <a:extLst>
                    <a:ext uri="{9D8B030D-6E8A-4147-A177-3AD203B41FA5}">
                      <a16:colId xmlns:a16="http://schemas.microsoft.com/office/drawing/2014/main" val="884788711"/>
                    </a:ext>
                  </a:extLst>
                </a:gridCol>
                <a:gridCol w="595785">
                  <a:extLst>
                    <a:ext uri="{9D8B030D-6E8A-4147-A177-3AD203B41FA5}">
                      <a16:colId xmlns:a16="http://schemas.microsoft.com/office/drawing/2014/main" val="678839775"/>
                    </a:ext>
                  </a:extLst>
                </a:gridCol>
                <a:gridCol w="725927">
                  <a:extLst>
                    <a:ext uri="{9D8B030D-6E8A-4147-A177-3AD203B41FA5}">
                      <a16:colId xmlns:a16="http://schemas.microsoft.com/office/drawing/2014/main" val="37750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Cost</a:t>
                      </a:r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1265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79475"/>
              </p:ext>
            </p:extLst>
          </p:nvPr>
        </p:nvGraphicFramePr>
        <p:xfrm>
          <a:off x="2205628" y="925702"/>
          <a:ext cx="99863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49">
                  <a:extLst>
                    <a:ext uri="{9D8B030D-6E8A-4147-A177-3AD203B41FA5}">
                      <a16:colId xmlns:a16="http://schemas.microsoft.com/office/drawing/2014/main" val="1760977356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val="1330946052"/>
                    </a:ext>
                  </a:extLst>
                </a:gridCol>
                <a:gridCol w="621307">
                  <a:extLst>
                    <a:ext uri="{9D8B030D-6E8A-4147-A177-3AD203B41FA5}">
                      <a16:colId xmlns:a16="http://schemas.microsoft.com/office/drawing/2014/main" val="355498765"/>
                    </a:ext>
                  </a:extLst>
                </a:gridCol>
                <a:gridCol w="698958">
                  <a:extLst>
                    <a:ext uri="{9D8B030D-6E8A-4147-A177-3AD203B41FA5}">
                      <a16:colId xmlns:a16="http://schemas.microsoft.com/office/drawing/2014/main" val="3023295397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1074921790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515143281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1094878265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1577064596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1166384212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537365436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782415789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325477842"/>
                    </a:ext>
                  </a:extLst>
                </a:gridCol>
                <a:gridCol w="660131">
                  <a:extLst>
                    <a:ext uri="{9D8B030D-6E8A-4147-A177-3AD203B41FA5}">
                      <a16:colId xmlns:a16="http://schemas.microsoft.com/office/drawing/2014/main" val="884788711"/>
                    </a:ext>
                  </a:extLst>
                </a:gridCol>
                <a:gridCol w="595133">
                  <a:extLst>
                    <a:ext uri="{9D8B030D-6E8A-4147-A177-3AD203B41FA5}">
                      <a16:colId xmlns:a16="http://schemas.microsoft.com/office/drawing/2014/main" val="678839775"/>
                    </a:ext>
                  </a:extLst>
                </a:gridCol>
                <a:gridCol w="725132">
                  <a:extLst>
                    <a:ext uri="{9D8B030D-6E8A-4147-A177-3AD203B41FA5}">
                      <a16:colId xmlns:a16="http://schemas.microsoft.com/office/drawing/2014/main" val="37750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Cost</a:t>
                      </a:r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1265"/>
                  </a:ext>
                </a:extLst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96785"/>
              </p:ext>
            </p:extLst>
          </p:nvPr>
        </p:nvGraphicFramePr>
        <p:xfrm>
          <a:off x="2205621" y="929509"/>
          <a:ext cx="99644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63">
                  <a:extLst>
                    <a:ext uri="{9D8B030D-6E8A-4147-A177-3AD203B41FA5}">
                      <a16:colId xmlns:a16="http://schemas.microsoft.com/office/drawing/2014/main" val="1760977356"/>
                    </a:ext>
                  </a:extLst>
                </a:gridCol>
                <a:gridCol w="588911">
                  <a:extLst>
                    <a:ext uri="{9D8B030D-6E8A-4147-A177-3AD203B41FA5}">
                      <a16:colId xmlns:a16="http://schemas.microsoft.com/office/drawing/2014/main" val="1330946052"/>
                    </a:ext>
                  </a:extLst>
                </a:gridCol>
                <a:gridCol w="619946">
                  <a:extLst>
                    <a:ext uri="{9D8B030D-6E8A-4147-A177-3AD203B41FA5}">
                      <a16:colId xmlns:a16="http://schemas.microsoft.com/office/drawing/2014/main" val="355498765"/>
                    </a:ext>
                  </a:extLst>
                </a:gridCol>
                <a:gridCol w="697426">
                  <a:extLst>
                    <a:ext uri="{9D8B030D-6E8A-4147-A177-3AD203B41FA5}">
                      <a16:colId xmlns:a16="http://schemas.microsoft.com/office/drawing/2014/main" val="3023295397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1074921790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515143281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1094878265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1577064596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1166384212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537365436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782415789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325477842"/>
                    </a:ext>
                  </a:extLst>
                </a:gridCol>
                <a:gridCol w="658685">
                  <a:extLst>
                    <a:ext uri="{9D8B030D-6E8A-4147-A177-3AD203B41FA5}">
                      <a16:colId xmlns:a16="http://schemas.microsoft.com/office/drawing/2014/main" val="884788711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678839775"/>
                    </a:ext>
                  </a:extLst>
                </a:gridCol>
                <a:gridCol w="723543">
                  <a:extLst>
                    <a:ext uri="{9D8B030D-6E8A-4147-A177-3AD203B41FA5}">
                      <a16:colId xmlns:a16="http://schemas.microsoft.com/office/drawing/2014/main" val="37750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Cost</a:t>
                      </a:r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63,70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83,80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1265"/>
                  </a:ext>
                </a:extLst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2952"/>
              </p:ext>
            </p:extLst>
          </p:nvPr>
        </p:nvGraphicFramePr>
        <p:xfrm>
          <a:off x="2205614" y="915330"/>
          <a:ext cx="999733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5">
                  <a:extLst>
                    <a:ext uri="{9D8B030D-6E8A-4147-A177-3AD203B41FA5}">
                      <a16:colId xmlns:a16="http://schemas.microsoft.com/office/drawing/2014/main" val="1760977356"/>
                    </a:ext>
                  </a:extLst>
                </a:gridCol>
                <a:gridCol w="590852">
                  <a:extLst>
                    <a:ext uri="{9D8B030D-6E8A-4147-A177-3AD203B41FA5}">
                      <a16:colId xmlns:a16="http://schemas.microsoft.com/office/drawing/2014/main" val="1330946052"/>
                    </a:ext>
                  </a:extLst>
                </a:gridCol>
                <a:gridCol w="621989">
                  <a:extLst>
                    <a:ext uri="{9D8B030D-6E8A-4147-A177-3AD203B41FA5}">
                      <a16:colId xmlns:a16="http://schemas.microsoft.com/office/drawing/2014/main" val="355498765"/>
                    </a:ext>
                  </a:extLst>
                </a:gridCol>
                <a:gridCol w="699726">
                  <a:extLst>
                    <a:ext uri="{9D8B030D-6E8A-4147-A177-3AD203B41FA5}">
                      <a16:colId xmlns:a16="http://schemas.microsoft.com/office/drawing/2014/main" val="3023295397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1074921790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515143281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1094878265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1577064596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1166384212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537365436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782415789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325477842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884788711"/>
                    </a:ext>
                  </a:extLst>
                </a:gridCol>
                <a:gridCol w="595786">
                  <a:extLst>
                    <a:ext uri="{9D8B030D-6E8A-4147-A177-3AD203B41FA5}">
                      <a16:colId xmlns:a16="http://schemas.microsoft.com/office/drawing/2014/main" val="678839775"/>
                    </a:ext>
                  </a:extLst>
                </a:gridCol>
                <a:gridCol w="725929">
                  <a:extLst>
                    <a:ext uri="{9D8B030D-6E8A-4147-A177-3AD203B41FA5}">
                      <a16:colId xmlns:a16="http://schemas.microsoft.com/office/drawing/2014/main" val="37750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Cost</a:t>
                      </a:r>
                      <a:endParaRPr lang="fr-FR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63,70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83,80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63,70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82,64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82,64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83,80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1265"/>
                  </a:ext>
                </a:extLst>
              </a:tr>
            </a:tbl>
          </a:graphicData>
        </a:graphic>
      </p:graphicFrame>
      <p:sp>
        <p:nvSpPr>
          <p:cNvPr id="21" name="TextBox 14">
            <a:extLst>
              <a:ext uri="{FF2B5EF4-FFF2-40B4-BE49-F238E27FC236}">
                <a16:creationId xmlns:a16="http://schemas.microsoft.com/office/drawing/2014/main" id="{6B5847B5-B05F-4B74-BA87-EA14D020A58D}"/>
              </a:ext>
            </a:extLst>
          </p:cNvPr>
          <p:cNvSpPr txBox="1"/>
          <p:nvPr/>
        </p:nvSpPr>
        <p:spPr>
          <a:xfrm>
            <a:off x="2194683" y="3887566"/>
            <a:ext cx="99754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Avec un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maximal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100€, je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pourrais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pas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prendre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que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20 de 114€.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revanche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avec un budget de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150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€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l’acheter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obtenir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bénéfice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 20,52€.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principe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même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pour l’action-6,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sauf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que pour 150€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d’investissement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mon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rendement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meilleur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achetant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l’action-20 que la 6, et à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partir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 200€ 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acheter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les 2.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De l’action-4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réalisons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que pour 150€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il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preferable de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prendre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l’action-6 et l’action-4 et de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laisser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l’action-20, la plus profitable, pour un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meilleur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rendement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57050"/>
              </p:ext>
            </p:extLst>
          </p:nvPr>
        </p:nvGraphicFramePr>
        <p:xfrm>
          <a:off x="2727652" y="1609913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1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05DDF839-FE42-5009-35ED-06F4373233D3}"/>
              </a:ext>
            </a:extLst>
          </p:cNvPr>
          <p:cNvSpPr txBox="1"/>
          <p:nvPr/>
        </p:nvSpPr>
        <p:spPr>
          <a:xfrm>
            <a:off x="2727652" y="3026207"/>
            <a:ext cx="791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 résultat n’est pas totalement faux, mais il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peut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être plus optimal.</a:t>
            </a:r>
          </a:p>
        </p:txBody>
      </p:sp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60464"/>
              </p:ext>
            </p:extLst>
          </p:nvPr>
        </p:nvGraphicFramePr>
        <p:xfrm>
          <a:off x="2727652" y="4192121"/>
          <a:ext cx="2406111" cy="88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Share-CBNY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133762" y="1609913"/>
            <a:ext cx="705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Pour ce fichier,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suivant: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133762" y="4192121"/>
            <a:ext cx="61026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197,09€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195CA7-326D-7988-F7D1-383D07E51E2F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dataset1_Python+P7.csv </a:t>
            </a:r>
          </a:p>
        </p:txBody>
      </p:sp>
    </p:spTree>
    <p:extLst>
      <p:ext uri="{BB962C8B-B14F-4D97-AF65-F5344CB8AC3E}">
        <p14:creationId xmlns:p14="http://schemas.microsoft.com/office/powerpoint/2010/main" val="30402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3639BE-3269-BDC4-764E-ECCA16900AE9}"/>
              </a:ext>
            </a:extLst>
          </p:cNvPr>
          <p:cNvGraphicFramePr>
            <a:graphicFrameLocks noGrp="1"/>
          </p:cNvGraphicFramePr>
          <p:nvPr/>
        </p:nvGraphicFramePr>
        <p:xfrm>
          <a:off x="2723544" y="233426"/>
          <a:ext cx="1757718" cy="56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Share-ECAQ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3166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Share-IXCI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Share-PLLK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Share-YFVZ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Share-ALIY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Share-JWGF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Share-VCAX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Share-LFXB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579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Share-DWSK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908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Share-XQII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581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6165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/>
        </p:nvGraphicFramePr>
        <p:xfrm>
          <a:off x="9687540" y="2155361"/>
          <a:ext cx="2406111" cy="446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Share-IJFT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Share-MALJ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Share-OPBR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Share-HATC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Share-XGNC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Share-JMLZ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4635365" y="940005"/>
            <a:ext cx="7458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dataset2_Python+P7.csv » testé,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uivant: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489,24€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193,78€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B3F5A-1C94-09DA-AA54-E26FA7A4A396}"/>
              </a:ext>
            </a:extLst>
          </p:cNvPr>
          <p:cNvSpPr txBox="1"/>
          <p:nvPr/>
        </p:nvSpPr>
        <p:spPr>
          <a:xfrm>
            <a:off x="4635364" y="3989661"/>
            <a:ext cx="48330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185,25€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2B936C-FB07-794A-7B88-09C733BCE7FA}"/>
              </a:ext>
            </a:extLst>
          </p:cNvPr>
          <p:cNvSpPr txBox="1"/>
          <p:nvPr/>
        </p:nvSpPr>
        <p:spPr>
          <a:xfrm>
            <a:off x="4635365" y="2772610"/>
            <a:ext cx="4833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Mise à part 2 actions (Share-FWBE et Share-ANFX) , les résultats sont tous différents. </a:t>
            </a:r>
          </a:p>
        </p:txBody>
      </p:sp>
    </p:spTree>
    <p:extLst>
      <p:ext uri="{BB962C8B-B14F-4D97-AF65-F5344CB8AC3E}">
        <p14:creationId xmlns:p14="http://schemas.microsoft.com/office/powerpoint/2010/main" val="31930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 algorithme </a:t>
            </a:r>
            <a:r>
              <a:rPr lang="fr-FR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</a:t>
            </a:r>
            <a:endParaRPr lang="fr-FR" sz="3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07" y="1912925"/>
            <a:ext cx="9565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Cet algorithme est de complexité temporelle </a:t>
            </a:r>
            <a:r>
              <a:rPr lang="en-US" sz="16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où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 budget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d’achat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démonstration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mathématique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par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récurrence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visualisable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sur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matrice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action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supplémentaire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ajoute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W nouveaux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à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traiter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à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matrice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des dimensions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Wxn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 délai de traitement est 560 fois plus rapide que l'algorithme de force brute, mais moins fiable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compléxité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(W10n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fontAlgn="b"/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L'algorithme optimisé nécessitera seulement 10 fois moins de temps et d'espace à exécuter que l'algorithme Brute force.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98349" y="4522102"/>
            <a:ext cx="1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4" y="132948"/>
            <a:ext cx="5051532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3600" b="1" dirty="0" err="1" smtClean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naive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F7E7DD5-7088-44A5-98F9-FA4D7AB38FFB}"/>
              </a:ext>
            </a:extLst>
          </p:cNvPr>
          <p:cNvSpPr txBox="1">
            <a:spLocks/>
          </p:cNvSpPr>
          <p:nvPr/>
        </p:nvSpPr>
        <p:spPr>
          <a:xfrm>
            <a:off x="2194684" y="1237188"/>
            <a:ext cx="9997316" cy="484748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En dépit de ces améliorations, l'algorithme proposé ne fonctionne pas aussi bien que celui de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Une optimisation plus poussée répondrait à la demande de la clientèle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le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tri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préalable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actions les plus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lucrative.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nouvelle version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aborde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type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d’algorithmes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nommé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“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”.</a:t>
            </a:r>
          </a:p>
          <a:p>
            <a:pPr algn="l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choisit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function de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rentabilité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/performance.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action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profitable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profitable plus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qu’elle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coûte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Les actions sont ordonnées en diminuant les coûts/performances (retour maximum pour la première action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algn="l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des actions 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tant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que le budget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permet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ajoutée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à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final.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Bien que “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moins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gourmand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mémoire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que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les 2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autres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Une fois les données triées, il n'y a aucun besoin de comparer chaque action avec les actions précédentes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La liste définitive des actions comprend toutes les actions pour lesquelles le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coût/performance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est le plus élevé et dont le coût total est le plus proche du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budget.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Graphique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3" y="132948"/>
            <a:ext cx="5332697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 smtClean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Graphique des complexités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E0A93-AA26-48FE-AD13-50F10E7B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75" y="1564568"/>
            <a:ext cx="5028103" cy="3626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6FC7EF-D192-4512-8174-B3DF12DD0617}"/>
              </a:ext>
            </a:extLst>
          </p:cNvPr>
          <p:cNvSpPr/>
          <p:nvPr/>
        </p:nvSpPr>
        <p:spPr>
          <a:xfrm>
            <a:off x="5116669" y="1911926"/>
            <a:ext cx="707666" cy="224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B64F0688-665D-4DEA-ABAE-6E1DBDE9505B}"/>
              </a:ext>
            </a:extLst>
          </p:cNvPr>
          <p:cNvCxnSpPr>
            <a:cxnSpLocks/>
          </p:cNvCxnSpPr>
          <p:nvPr/>
        </p:nvCxnSpPr>
        <p:spPr>
          <a:xfrm flipV="1">
            <a:off x="4380807" y="2024148"/>
            <a:ext cx="735862" cy="128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76E574DF-58BA-4A7E-9C4A-0C61F495480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715482" y="3128890"/>
            <a:ext cx="1179122" cy="345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8">
            <a:extLst>
              <a:ext uri="{FF2B5EF4-FFF2-40B4-BE49-F238E27FC236}">
                <a16:creationId xmlns:a16="http://schemas.microsoft.com/office/drawing/2014/main" id="{E3F55A89-2357-4012-8556-979E49D36B1F}"/>
              </a:ext>
            </a:extLst>
          </p:cNvPr>
          <p:cNvSpPr txBox="1"/>
          <p:nvPr/>
        </p:nvSpPr>
        <p:spPr>
          <a:xfrm>
            <a:off x="3338042" y="1997837"/>
            <a:ext cx="10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Brute </a:t>
            </a:r>
            <a:r>
              <a:rPr lang="en-US" dirty="0" smtClean="0">
                <a:latin typeface="Bahnschrift SemiBold Condensed" panose="020B0502040204020203" pitchFamily="34" charset="0"/>
              </a:rPr>
              <a:t>force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B50B3C13-02A5-4B31-936A-5CCB42AFBB96}"/>
              </a:ext>
            </a:extLst>
          </p:cNvPr>
          <p:cNvSpPr txBox="1"/>
          <p:nvPr/>
        </p:nvSpPr>
        <p:spPr>
          <a:xfrm>
            <a:off x="9894604" y="2944224"/>
            <a:ext cx="9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hnschrift SemiBold Condensed" panose="020B0502040204020203" pitchFamily="34" charset="0"/>
              </a:rPr>
              <a:t>Optimisé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EB5D71D1-36C5-4E8D-8DAE-A87F52272B7C}"/>
              </a:ext>
            </a:extLst>
          </p:cNvPr>
          <p:cNvCxnSpPr>
            <a:cxnSpLocks/>
          </p:cNvCxnSpPr>
          <p:nvPr/>
        </p:nvCxnSpPr>
        <p:spPr>
          <a:xfrm flipH="1">
            <a:off x="9112391" y="4241342"/>
            <a:ext cx="1014456" cy="915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8A51C385-C4E7-4149-AC9B-BA34B6C04FB1}"/>
              </a:ext>
            </a:extLst>
          </p:cNvPr>
          <p:cNvSpPr txBox="1"/>
          <p:nvPr/>
        </p:nvSpPr>
        <p:spPr>
          <a:xfrm>
            <a:off x="10058373" y="4025864"/>
            <a:ext cx="61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 smtClean="0">
                <a:latin typeface="Bahnschrift SemiBold Condensed" panose="020B0502040204020203" pitchFamily="34" charset="0"/>
              </a:rPr>
              <a:t>Naif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70FC6-75AD-4C32-8AC4-0C07E742FD16}"/>
              </a:ext>
            </a:extLst>
          </p:cNvPr>
          <p:cNvSpPr/>
          <p:nvPr/>
        </p:nvSpPr>
        <p:spPr>
          <a:xfrm>
            <a:off x="7975140" y="3264779"/>
            <a:ext cx="70766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73CF90D4-2F9B-412D-AE76-E91F87571EC8}"/>
              </a:ext>
            </a:extLst>
          </p:cNvPr>
          <p:cNvSpPr txBox="1"/>
          <p:nvPr/>
        </p:nvSpPr>
        <p:spPr>
          <a:xfrm>
            <a:off x="8007816" y="3264779"/>
            <a:ext cx="62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O(</a:t>
            </a:r>
            <a:r>
              <a:rPr lang="en-US" dirty="0" err="1">
                <a:latin typeface="Bahnschrift SemiBold Condensed" panose="020B0502040204020203" pitchFamily="34" charset="0"/>
              </a:rPr>
              <a:t>Wn</a:t>
            </a:r>
            <a:r>
              <a:rPr lang="en-US" dirty="0">
                <a:latin typeface="Bahnschrift SemiBold Condensed" panose="020B0502040204020203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3A77C-7298-4755-8209-FA8031C3EEC2}"/>
              </a:ext>
            </a:extLst>
          </p:cNvPr>
          <p:cNvSpPr/>
          <p:nvPr/>
        </p:nvSpPr>
        <p:spPr>
          <a:xfrm>
            <a:off x="8568494" y="4209631"/>
            <a:ext cx="543897" cy="246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BB0AE281-B07E-4CC4-A460-5ADF6C8A2E03}"/>
              </a:ext>
            </a:extLst>
          </p:cNvPr>
          <p:cNvSpPr txBox="1">
            <a:spLocks/>
          </p:cNvSpPr>
          <p:nvPr/>
        </p:nvSpPr>
        <p:spPr>
          <a:xfrm>
            <a:off x="2793534" y="5538486"/>
            <a:ext cx="8772417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L'algorithme naïf, qui utilise le tri, a peu de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complexité </a:t>
            </a:r>
            <a:r>
              <a:rPr lang="en-US" sz="16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(n*log(n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87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3185765" y="1828560"/>
            <a:ext cx="2309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Brute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borce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484,00€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86,66€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A3E4218-D4C0-D90F-1591-937F142C307D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</a:t>
            </a:r>
            <a:r>
              <a:rPr lang="fr-F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action.csv</a:t>
            </a:r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9164781" y="1828560"/>
            <a:ext cx="23940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500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€</a:t>
            </a: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89,48€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6174490" y="1828560"/>
            <a:ext cx="22987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Optimisé: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500€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89,48€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7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28745"/>
              </p:ext>
            </p:extLst>
          </p:nvPr>
        </p:nvGraphicFramePr>
        <p:xfrm>
          <a:off x="9158759" y="2690334"/>
          <a:ext cx="2406110" cy="267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7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114,0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</a:tbl>
          </a:graphicData>
        </a:graphic>
      </p:graphicFrame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40412"/>
              </p:ext>
            </p:extLst>
          </p:nvPr>
        </p:nvGraphicFramePr>
        <p:xfrm>
          <a:off x="3185765" y="2690334"/>
          <a:ext cx="2406111" cy="267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</a:tbl>
          </a:graphicData>
        </a:graphic>
      </p:graphicFrame>
      <p:graphicFrame>
        <p:nvGraphicFramePr>
          <p:cNvPr id="20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58264"/>
              </p:ext>
            </p:extLst>
          </p:nvPr>
        </p:nvGraphicFramePr>
        <p:xfrm>
          <a:off x="6120819" y="2690333"/>
          <a:ext cx="2406110" cy="267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7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114,0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47655"/>
              </p:ext>
            </p:extLst>
          </p:nvPr>
        </p:nvGraphicFramePr>
        <p:xfrm>
          <a:off x="3084023" y="1628500"/>
          <a:ext cx="2408204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2156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636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905891" y="1628500"/>
            <a:ext cx="62861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Brute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borce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</a:t>
            </a: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return: 196,61€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A3E4218-D4C0-D90F-1591-937F142C307D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dataset1_Python+P7.csv 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905894" y="4587555"/>
            <a:ext cx="62861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499,98 €</a:t>
            </a: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return: 197,09 €</a:t>
            </a: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33281"/>
              </p:ext>
            </p:extLst>
          </p:nvPr>
        </p:nvGraphicFramePr>
        <p:xfrm>
          <a:off x="3084022" y="3095206"/>
          <a:ext cx="2408207" cy="88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13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215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637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Share-CBNY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2360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905892" y="3095206"/>
            <a:ext cx="62861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Optimisé: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499,98€</a:t>
            </a:r>
            <a:endParaRPr lang="fr-FR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-&gt; Total 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197,09€</a:t>
            </a:r>
            <a:endParaRPr lang="fr-FR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21103"/>
              </p:ext>
            </p:extLst>
          </p:nvPr>
        </p:nvGraphicFramePr>
        <p:xfrm>
          <a:off x="3084023" y="4587555"/>
          <a:ext cx="2408204" cy="88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2156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636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Share-CBNY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2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3185765" y="1219234"/>
            <a:ext cx="2309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Brute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borce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491,68€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177,47€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A3E4218-D4C0-D90F-1591-937F142C307D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</a:t>
            </a:r>
            <a:r>
              <a:rPr lang="fr-F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dataset2_Python+P7.csv</a:t>
            </a:r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9164781" y="1219234"/>
            <a:ext cx="23940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499,62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€</a:t>
            </a: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182,61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6174490" y="1219234"/>
            <a:ext cx="22987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Optimisé:</a:t>
            </a: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499,92€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-&gt; Total </a:t>
            </a:r>
            <a:r>
              <a:rPr lang="fr-FR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return: </a:t>
            </a:r>
            <a:r>
              <a:rPr lang="fr-FR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185,25€</a:t>
            </a:r>
            <a:endParaRPr lang="fr-FR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7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96404"/>
              </p:ext>
            </p:extLst>
          </p:nvPr>
        </p:nvGraphicFramePr>
        <p:xfrm>
          <a:off x="9158759" y="2081008"/>
          <a:ext cx="2406110" cy="446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7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Share-JWGF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48,69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19,44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Share-MBQU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51,46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18,41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Share-QEVK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49,77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17,11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Share-DLNE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44,06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16,19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Share-IJFT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19,91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Share-MALJ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Share-OPBR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Share-FWMV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Share-HATC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Share-WGNC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Share-XQII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13,42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5,30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Share-DYVD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0,28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0,03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Share-LKSD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0,12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0,01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</a:tbl>
          </a:graphicData>
        </a:graphic>
      </p:graphicFrame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91546"/>
              </p:ext>
            </p:extLst>
          </p:nvPr>
        </p:nvGraphicFramePr>
        <p:xfrm>
          <a:off x="6174490" y="2081008"/>
          <a:ext cx="2406111" cy="446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Share-IJFT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Share-MALJ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Share-OPBR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Share-HATC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Share-XGNC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Share-JMLZ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</a:tbl>
          </a:graphicData>
        </a:graphic>
      </p:graphicFrame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63594"/>
              </p:ext>
            </p:extLst>
          </p:nvPr>
        </p:nvGraphicFramePr>
        <p:xfrm>
          <a:off x="3185765" y="2081008"/>
          <a:ext cx="2406111" cy="417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Share-JSTW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Share-PVAU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Share-IFCZ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Share-DFGJ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Share-YFTA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Share-PSMF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Share-ZIJI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2027A6-BDE9-5F7F-6C2C-7E9B4B23820B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30DC33-D4B7-5BCA-390C-4F28DBB1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658" y="272213"/>
            <a:ext cx="5970338" cy="66308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fr-FR" sz="40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fichier .CSV</a:t>
            </a:r>
            <a:endParaRPr lang="fr-F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B01CDE-C8BD-ACF7-2532-746BD63DE820}"/>
              </a:ext>
            </a:extLst>
          </p:cNvPr>
          <p:cNvSpPr txBox="1"/>
          <p:nvPr/>
        </p:nvSpPr>
        <p:spPr>
          <a:xfrm>
            <a:off x="2342525" y="931979"/>
            <a:ext cx="983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format .csv (comma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separated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values) est un fichier dont les éléments sont séparés par des virgules.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doit, dans un premier temps, les transformer ces données en un liste.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64FB02-9CB0-A0D7-FE7D-073BF194245C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749FEE-0E0D-AF44-7719-039CB2AAF4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097B6E-EC9D-A9EE-6505-8010C87B079A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065B021-640F-EBF1-F8FA-4F8648BC7956}"/>
              </a:ext>
            </a:extLst>
          </p:cNvPr>
          <p:cNvSpPr txBox="1">
            <a:spLocks/>
          </p:cNvSpPr>
          <p:nvPr/>
        </p:nvSpPr>
        <p:spPr>
          <a:xfrm>
            <a:off x="3729866" y="2047737"/>
            <a:ext cx="6767916" cy="59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 de la performance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EFCFF5-B64B-B2F6-C01E-DE86F71A4E25}"/>
              </a:ext>
            </a:extLst>
          </p:cNvPr>
          <p:cNvSpPr txBox="1"/>
          <p:nvPr/>
        </p:nvSpPr>
        <p:spPr>
          <a:xfrm>
            <a:off x="2353710" y="2609412"/>
            <a:ext cx="983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faut calculer et ajouter la performance de chaque élément. Ce sont ces performances qui indiquent la rentabilité des 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y a le coût de chaque action et le pourcentage de profit, il suffit de faire le calcul (pourcentage / 100 * coûts).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D4424A-98AA-538E-909F-AC971C915382}"/>
              </a:ext>
            </a:extLst>
          </p:cNvPr>
          <p:cNvSpPr txBox="1">
            <a:spLocks/>
          </p:cNvSpPr>
          <p:nvPr/>
        </p:nvSpPr>
        <p:spPr>
          <a:xfrm>
            <a:off x="3663718" y="4444628"/>
            <a:ext cx="6900211" cy="53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sur les performances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305C59-1E82-60C5-C812-11EF1789DF45}"/>
              </a:ext>
            </a:extLst>
          </p:cNvPr>
          <p:cNvSpPr txBox="1"/>
          <p:nvPr/>
        </p:nvSpPr>
        <p:spPr>
          <a:xfrm>
            <a:off x="2342525" y="4977523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avoir les actions les plus rentables en premier, il faut les trier sur les performances de façon décroissantes.</a:t>
            </a:r>
          </a:p>
        </p:txBody>
      </p:sp>
    </p:spTree>
    <p:extLst>
      <p:ext uri="{BB962C8B-B14F-4D97-AF65-F5344CB8AC3E}">
        <p14:creationId xmlns:p14="http://schemas.microsoft.com/office/powerpoint/2010/main" val="39464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5DB3E5A-F1CC-4CD9-A8EC-044B22F0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534" y="331377"/>
            <a:ext cx="9398466" cy="48327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  <a:t>Conclusions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61EEF07-811E-487F-B1E6-E17CE85F20E0}"/>
              </a:ext>
            </a:extLst>
          </p:cNvPr>
          <p:cNvSpPr txBox="1">
            <a:spLocks/>
          </p:cNvSpPr>
          <p:nvPr/>
        </p:nvSpPr>
        <p:spPr>
          <a:xfrm>
            <a:off x="2243421" y="2467196"/>
            <a:ext cx="9948579" cy="167840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Pour les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dataset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fournis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par Trade &amp; Invest,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révèle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plus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performant,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comparé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à Brute force et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Optimisé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quant à la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maximisation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des performances des actions.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naif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semble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solution viable tant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termes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évaluée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à </a:t>
            </a:r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(n*log(n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qu’en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termes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durée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d’exécution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77F35F-0EB6-A27D-0B95-E9A5FD2C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3" y="746846"/>
            <a:ext cx="1685925" cy="536430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EA0FE67-83B3-54D8-92B0-9031481E5202}"/>
              </a:ext>
            </a:extLst>
          </p:cNvPr>
          <p:cNvSpPr/>
          <p:nvPr/>
        </p:nvSpPr>
        <p:spPr>
          <a:xfrm>
            <a:off x="4750770" y="3186683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7C33868D-C165-5330-EE1F-AAE906C0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47228"/>
              </p:ext>
            </p:extLst>
          </p:nvPr>
        </p:nvGraphicFramePr>
        <p:xfrm>
          <a:off x="8265250" y="298942"/>
          <a:ext cx="3019266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0721"/>
              </p:ext>
            </p:extLst>
          </p:nvPr>
        </p:nvGraphicFramePr>
        <p:xfrm>
          <a:off x="5275538" y="298942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27526E35-AC69-953A-E49A-EB41F2F236E2}"/>
              </a:ext>
            </a:extLst>
          </p:cNvPr>
          <p:cNvSpPr/>
          <p:nvPr/>
        </p:nvSpPr>
        <p:spPr>
          <a:xfrm>
            <a:off x="7662441" y="3186681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1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Algorithme Brute force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07" y="1620537"/>
            <a:ext cx="95654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C’est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algorithme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qui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l’ensemble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d’une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et qui test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toutes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les possibilities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définir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valeur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rendement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maximal.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action a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possibilité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figurer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final,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cependant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doit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				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l’intégrer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qu’une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seule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coût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peux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pas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dépasser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somme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contrainte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(500€ pour 			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l’exemple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  - Pour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on compare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rendement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permet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déterminer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chaque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action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doit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figurer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liste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optimal.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-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parcours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plusieurs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fois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certaines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combinaisons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même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elles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			pas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optimales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9EDE144-EFA4-678A-8F1D-C756D2BC1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61244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7875AE2-64FB-4C0E-1562-DA31C094E165}"/>
              </a:ext>
            </a:extLst>
          </p:cNvPr>
          <p:cNvSpPr txBox="1"/>
          <p:nvPr/>
        </p:nvSpPr>
        <p:spPr>
          <a:xfrm>
            <a:off x="10266218" y="128999"/>
            <a:ext cx="185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Verdana" panose="020B0604030504040204" pitchFamily="34" charset="0"/>
                <a:ea typeface="Verdana" panose="020B0604030504040204" pitchFamily="34" charset="0"/>
              </a:rPr>
              <a:t>Contrainte: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 500€</a:t>
            </a:r>
          </a:p>
          <a:p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</a:p>
          <a:p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VALIDE</a:t>
            </a:r>
          </a:p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INVALIDE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C837203-CEF4-50DD-A699-1BC6C5C4D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5908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4F5617A8-AF3D-5F6C-5E9A-57927D456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4780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34AA463F-227E-B4D7-3BC2-908CD03A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97399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D9CD443E-7F03-E572-9F1C-9745EFD0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9132"/>
              </p:ext>
            </p:extLst>
          </p:nvPr>
        </p:nvGraphicFramePr>
        <p:xfrm>
          <a:off x="2973347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44070624-8D37-879B-B482-E45559EE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445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5429A7D4-BB21-3C53-2800-9B95A7FB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64786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EBB35962-0519-BF7E-324F-467E15B3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841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5DD8778B-B617-2466-1883-C6E706B46EDA}"/>
              </a:ext>
            </a:extLst>
          </p:cNvPr>
          <p:cNvSpPr txBox="1"/>
          <p:nvPr/>
        </p:nvSpPr>
        <p:spPr>
          <a:xfrm>
            <a:off x="10266218" y="5848568"/>
            <a:ext cx="185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Verdana" panose="020B0604030504040204" pitchFamily="34" charset="0"/>
                <a:ea typeface="Verdana" panose="020B0604030504040204" pitchFamily="34" charset="0"/>
              </a:rPr>
              <a:t>Stockage de la liste dans une liste temporaire.</a:t>
            </a:r>
          </a:p>
        </p:txBody>
      </p:sp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2FBA0951-412F-575B-02A7-3BB2D332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6679"/>
              </p:ext>
            </p:extLst>
          </p:nvPr>
        </p:nvGraphicFramePr>
        <p:xfrm>
          <a:off x="2973345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7AD5CDDB-BA5B-F059-DFFF-29C07AE4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63936"/>
              </p:ext>
            </p:extLst>
          </p:nvPr>
        </p:nvGraphicFramePr>
        <p:xfrm>
          <a:off x="2973344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0" y="4526410"/>
            <a:ext cx="16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2461"/>
              </p:ext>
            </p:extLst>
          </p:nvPr>
        </p:nvGraphicFramePr>
        <p:xfrm>
          <a:off x="3070371" y="298944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88,54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73,22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65,34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2EC66C0-566C-8D99-D643-D7DC7AEA7089}"/>
              </a:ext>
            </a:extLst>
          </p:cNvPr>
          <p:cNvSpPr txBox="1"/>
          <p:nvPr/>
        </p:nvSpPr>
        <p:spPr>
          <a:xfrm>
            <a:off x="5274990" y="1587836"/>
            <a:ext cx="69170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20 listes (autant que d’actions) pour le fichier en exemple.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Pour un investissement maximum de 500€: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- 20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- 500 €, pour l’investissement le plus élevé.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Un profit de 89,48€ sur les 2 dernières années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Les 5 premières listes des 20 listes qui ressortent, sont toutes très valable.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Cependant, il faut les comparer, les unes aux autres, pour avoir la certitude, de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la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plus rentable.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Nous gardons celle qui a le meilleur résultat, coup / rentabilité.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CAB6E9C-372D-5832-BA03-D4E88515BB67}"/>
              </a:ext>
            </a:extLst>
          </p:cNvPr>
          <p:cNvSpPr txBox="1">
            <a:spLocks/>
          </p:cNvSpPr>
          <p:nvPr/>
        </p:nvSpPr>
        <p:spPr>
          <a:xfrm>
            <a:off x="5274990" y="298944"/>
            <a:ext cx="6917010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des résultats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3560"/>
              </p:ext>
            </p:extLst>
          </p:nvPr>
        </p:nvGraphicFramePr>
        <p:xfrm>
          <a:off x="2461168" y="1419198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1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45637"/>
              </p:ext>
            </p:extLst>
          </p:nvPr>
        </p:nvGraphicFramePr>
        <p:xfrm>
          <a:off x="2461168" y="3371648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867278" y="1414669"/>
            <a:ext cx="732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Pour ce fichier,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suivant: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4867278" y="3371648"/>
            <a:ext cx="732472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même résultat: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3E4218-D4C0-D90F-1591-937F142C307D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dataset1_Python+P7.csv </a:t>
            </a:r>
          </a:p>
        </p:txBody>
      </p:sp>
    </p:spTree>
    <p:extLst>
      <p:ext uri="{BB962C8B-B14F-4D97-AF65-F5344CB8AC3E}">
        <p14:creationId xmlns:p14="http://schemas.microsoft.com/office/powerpoint/2010/main" val="27859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3639BE-3269-BDC4-764E-ECCA16900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35713"/>
              </p:ext>
            </p:extLst>
          </p:nvPr>
        </p:nvGraphicFramePr>
        <p:xfrm>
          <a:off x="2877646" y="1063936"/>
          <a:ext cx="1757718" cy="56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Share-ECAQ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3166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Share-IXCI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Share-PLLK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Share-YFVZ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Share-ALIY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Share-JWGF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Share-VCAX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Share-LFXB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579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Share-DWSK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908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Share-XQII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581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6165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27086"/>
              </p:ext>
            </p:extLst>
          </p:nvPr>
        </p:nvGraphicFramePr>
        <p:xfrm>
          <a:off x="9704318" y="2031656"/>
          <a:ext cx="2406111" cy="417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Share-PVAU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Share-IFCZ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Share-DFGJ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Share-PSMF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Share-ZIJI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12,97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4635366" y="1063936"/>
            <a:ext cx="7556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e fichier,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uivant:</a:t>
            </a: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489,24€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193,78€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B3F5A-1C94-09DA-AA54-E26FA7A4A396}"/>
              </a:ext>
            </a:extLst>
          </p:cNvPr>
          <p:cNvSpPr txBox="1"/>
          <p:nvPr/>
        </p:nvSpPr>
        <p:spPr>
          <a:xfrm>
            <a:off x="5573187" y="3895508"/>
            <a:ext cx="4131131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</a:t>
            </a:r>
          </a:p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491,68€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177,47€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37BBC-796B-3B4B-DF8E-8834BAA5E98C}"/>
              </a:ext>
            </a:extLst>
          </p:cNvPr>
          <p:cNvSpPr txBox="1">
            <a:spLocks/>
          </p:cNvSpPr>
          <p:nvPr/>
        </p:nvSpPr>
        <p:spPr>
          <a:xfrm>
            <a:off x="2194684" y="454555"/>
            <a:ext cx="9997316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</a:rPr>
              <a:t>Fichier dataset2_Python+P7.csv </a:t>
            </a:r>
          </a:p>
        </p:txBody>
      </p:sp>
    </p:spTree>
    <p:extLst>
      <p:ext uri="{BB962C8B-B14F-4D97-AF65-F5344CB8AC3E}">
        <p14:creationId xmlns:p14="http://schemas.microsoft.com/office/powerpoint/2010/main" val="18713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" y="4522102"/>
            <a:ext cx="16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1FD35AAC-2E09-7085-7AED-8C74412A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508" y="293355"/>
            <a:ext cx="9565489" cy="69995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 algorithme Brute force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4ACC1-EA2C-7003-D7BF-48C64AC7504B}"/>
              </a:ext>
            </a:extLst>
          </p:cNvPr>
          <p:cNvSpPr txBox="1"/>
          <p:nvPr/>
        </p:nvSpPr>
        <p:spPr>
          <a:xfrm>
            <a:off x="2626511" y="1081928"/>
            <a:ext cx="95654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Cet algorithme est de complexité temporelle </a:t>
            </a:r>
            <a:r>
              <a:rPr lang="en-US" sz="18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(2</a:t>
            </a:r>
            <a:r>
              <a:rPr lang="en-US" sz="18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démonstration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mathématique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par recurrence.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résultats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insuffisants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sur les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fichiers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test.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Ceux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-ci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doivent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être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inférieur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à 1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seconde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importe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resterait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la plus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rapide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avec un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très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léger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faut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donc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tester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version plus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répondre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aux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attentes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du client.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limite de cet algorithme est de raisonner selon sa contrainte principale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-&gt;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un budget précis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 recherche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d’une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autre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solution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serait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faire varier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cette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contrainte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diviser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problème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initial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sous-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problèmes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même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nature,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taille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moindre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compléxité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spatiale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i="1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(2</a:t>
            </a:r>
            <a:r>
              <a:rPr lang="en-US" sz="1800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10n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multiplie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d’action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par 10,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l’algorithme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force brute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nécessitera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10n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/2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r>
              <a:rPr lang="en-US" b="1" baseline="40000" dirty="0">
                <a:latin typeface="Verdana" panose="020B0604030504040204" pitchFamily="34" charset="0"/>
                <a:ea typeface="Verdana" panose="020B0604030504040204" pitchFamily="34" charset="0"/>
              </a:rPr>
              <a:t>9n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fois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plus de temps 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d’espace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pour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s’executer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6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1111</TotalTime>
  <Words>4082</Words>
  <Application>Microsoft Office PowerPoint</Application>
  <PresentationFormat>Grand écran</PresentationFormat>
  <Paragraphs>2634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Bahnschrift SemiBold Condensed</vt:lpstr>
      <vt:lpstr>Century Gothic</vt:lpstr>
      <vt:lpstr>Pristina</vt:lpstr>
      <vt:lpstr>Verdana</vt:lpstr>
      <vt:lpstr>Wingdings 3</vt:lpstr>
      <vt:lpstr>Brin</vt:lpstr>
      <vt:lpstr>Présentation PowerPoint</vt:lpstr>
      <vt:lpstr>Lecture fichier .CSV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234</cp:revision>
  <dcterms:created xsi:type="dcterms:W3CDTF">2022-10-29T08:13:04Z</dcterms:created>
  <dcterms:modified xsi:type="dcterms:W3CDTF">2022-12-08T11:13:05Z</dcterms:modified>
</cp:coreProperties>
</file>