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9" r:id="rId5"/>
    <p:sldId id="288" r:id="rId6"/>
    <p:sldId id="276" r:id="rId7"/>
    <p:sldId id="289" r:id="rId8"/>
    <p:sldId id="263" r:id="rId9"/>
    <p:sldId id="265" r:id="rId10"/>
    <p:sldId id="267" r:id="rId11"/>
    <p:sldId id="272" r:id="rId12"/>
    <p:sldId id="262" r:id="rId13"/>
    <p:sldId id="270" r:id="rId14"/>
    <p:sldId id="273" r:id="rId15"/>
    <p:sldId id="271" r:id="rId16"/>
    <p:sldId id="280" r:id="rId17"/>
    <p:sldId id="274" r:id="rId18"/>
    <p:sldId id="281" r:id="rId19"/>
    <p:sldId id="286" r:id="rId20"/>
    <p:sldId id="282" r:id="rId21"/>
    <p:sldId id="287" r:id="rId22"/>
    <p:sldId id="28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7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789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2481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5298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3644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49855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9097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9868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2082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8699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9339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1002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6401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1291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150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0027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2542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2F4C3-B122-458C-AF99-BE53E3DBA8EF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8795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FB1CC777-C5EA-8D28-8F86-53BB2064CF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1762" y="4098391"/>
            <a:ext cx="8534400" cy="428019"/>
          </a:xfrm>
        </p:spPr>
        <p:txBody>
          <a:bodyPr>
            <a:normAutofit lnSpcReduction="10000"/>
          </a:bodyPr>
          <a:lstStyle/>
          <a:p>
            <a:pPr algn="ctr"/>
            <a:r>
              <a:rPr lang="fr-FR" sz="2400" dirty="0">
                <a:solidFill>
                  <a:srgbClr val="271A3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2400" b="0" i="0" dirty="0">
                <a:solidFill>
                  <a:srgbClr val="271A3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ociété financière spécialisée dans l'investissement </a:t>
            </a:r>
            <a:endParaRPr lang="fr-FR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38A46DF-5500-DEB1-81AA-28D6D9ABAF61}"/>
              </a:ext>
            </a:extLst>
          </p:cNvPr>
          <p:cNvSpPr txBox="1"/>
          <p:nvPr/>
        </p:nvSpPr>
        <p:spPr>
          <a:xfrm>
            <a:off x="0" y="4526410"/>
            <a:ext cx="1693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Accueil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5C79525-581B-709B-BE98-575F6B5FB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" y="462169"/>
            <a:ext cx="1685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DC7D1A0-43B9-6191-8933-F7A63F9BD48B}"/>
              </a:ext>
            </a:extLst>
          </p:cNvPr>
          <p:cNvSpPr txBox="1"/>
          <p:nvPr/>
        </p:nvSpPr>
        <p:spPr>
          <a:xfrm>
            <a:off x="508759" y="2367169"/>
            <a:ext cx="1685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rgbClr val="00478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700" b="0" i="0" dirty="0">
                <a:solidFill>
                  <a:srgbClr val="00478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pécialiste de l'investissement</a:t>
            </a:r>
            <a:endParaRPr lang="fr-FR" sz="700" dirty="0">
              <a:solidFill>
                <a:srgbClr val="004782"/>
              </a:solidFill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7EB23090-4312-29F3-D50D-37F7C63E4CBC}"/>
              </a:ext>
            </a:extLst>
          </p:cNvPr>
          <p:cNvSpPr txBox="1">
            <a:spLocks/>
          </p:cNvSpPr>
          <p:nvPr/>
        </p:nvSpPr>
        <p:spPr>
          <a:xfrm>
            <a:off x="2194684" y="1520943"/>
            <a:ext cx="9488557" cy="9462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4800" b="1" i="0" dirty="0">
                <a:solidFill>
                  <a:srgbClr val="271A3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Algo Invest &amp; Trade</a:t>
            </a:r>
            <a:endParaRPr lang="fr-FR" sz="4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FBA81C0-BCFB-F206-A7EF-36662B1A764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16471" y="6518246"/>
            <a:ext cx="276837" cy="276837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46DDFCB5-6703-52CF-7504-4A11DB820020}"/>
              </a:ext>
            </a:extLst>
          </p:cNvPr>
          <p:cNvSpPr txBox="1"/>
          <p:nvPr/>
        </p:nvSpPr>
        <p:spPr>
          <a:xfrm>
            <a:off x="1693308" y="6525859"/>
            <a:ext cx="1100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Pristina" panose="03060402040406080204" pitchFamily="66" charset="0"/>
              </a:rPr>
              <a:t>Par Laurent Jouron</a:t>
            </a:r>
          </a:p>
        </p:txBody>
      </p:sp>
    </p:spTree>
    <p:extLst>
      <p:ext uri="{BB962C8B-B14F-4D97-AF65-F5344CB8AC3E}">
        <p14:creationId xmlns:p14="http://schemas.microsoft.com/office/powerpoint/2010/main" val="307464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38A46DF-5500-DEB1-81AA-28D6D9ABAF61}"/>
              </a:ext>
            </a:extLst>
          </p:cNvPr>
          <p:cNvSpPr txBox="1"/>
          <p:nvPr/>
        </p:nvSpPr>
        <p:spPr>
          <a:xfrm>
            <a:off x="2888" y="4526410"/>
            <a:ext cx="1686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Comparaison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5C79525-581B-709B-BE98-575F6B5FB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" y="462169"/>
            <a:ext cx="1685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DC7D1A0-43B9-6191-8933-F7A63F9BD48B}"/>
              </a:ext>
            </a:extLst>
          </p:cNvPr>
          <p:cNvSpPr txBox="1"/>
          <p:nvPr/>
        </p:nvSpPr>
        <p:spPr>
          <a:xfrm>
            <a:off x="508759" y="2367169"/>
            <a:ext cx="1685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rgbClr val="00478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700" b="0" i="0" dirty="0">
                <a:solidFill>
                  <a:srgbClr val="00478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pécialiste de l'investissement</a:t>
            </a:r>
            <a:endParaRPr lang="fr-FR" sz="700" dirty="0">
              <a:solidFill>
                <a:srgbClr val="004782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FBA81C0-BCFB-F206-A7EF-36662B1A764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16471" y="6518246"/>
            <a:ext cx="276837" cy="276837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46DDFCB5-6703-52CF-7504-4A11DB820020}"/>
              </a:ext>
            </a:extLst>
          </p:cNvPr>
          <p:cNvSpPr txBox="1"/>
          <p:nvPr/>
        </p:nvSpPr>
        <p:spPr>
          <a:xfrm>
            <a:off x="1693308" y="6525859"/>
            <a:ext cx="1100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Pristina" panose="03060402040406080204" pitchFamily="66" charset="0"/>
              </a:rPr>
              <a:t>Par Laurent Jouron</a:t>
            </a:r>
          </a:p>
        </p:txBody>
      </p:sp>
      <p:graphicFrame>
        <p:nvGraphicFramePr>
          <p:cNvPr id="10" name="Tableau 6">
            <a:extLst>
              <a:ext uri="{FF2B5EF4-FFF2-40B4-BE49-F238E27FC236}">
                <a16:creationId xmlns:a16="http://schemas.microsoft.com/office/drawing/2014/main" id="{CC23E267-05CB-41DA-9E34-83D560DDD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13560"/>
              </p:ext>
            </p:extLst>
          </p:nvPr>
        </p:nvGraphicFramePr>
        <p:xfrm>
          <a:off x="2461168" y="1419198"/>
          <a:ext cx="2406111" cy="588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511">
                  <a:extLst>
                    <a:ext uri="{9D8B030D-6E8A-4147-A177-3AD203B41FA5}">
                      <a16:colId xmlns:a16="http://schemas.microsoft.com/office/drawing/2014/main" val="2429013739"/>
                    </a:ext>
                  </a:extLst>
                </a:gridCol>
                <a:gridCol w="723207">
                  <a:extLst>
                    <a:ext uri="{9D8B030D-6E8A-4147-A177-3AD203B41FA5}">
                      <a16:colId xmlns:a16="http://schemas.microsoft.com/office/drawing/2014/main" val="3263084874"/>
                    </a:ext>
                  </a:extLst>
                </a:gridCol>
                <a:gridCol w="648393">
                  <a:extLst>
                    <a:ext uri="{9D8B030D-6E8A-4147-A177-3AD203B41FA5}">
                      <a16:colId xmlns:a16="http://schemas.microsoft.com/office/drawing/2014/main" val="3870928557"/>
                    </a:ext>
                  </a:extLst>
                </a:gridCol>
              </a:tblGrid>
              <a:tr h="29045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325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Share-GRUT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198,76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196,61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238396"/>
                  </a:ext>
                </a:extLst>
              </a:tr>
            </a:tbl>
          </a:graphicData>
        </a:graphic>
      </p:graphicFrame>
      <p:graphicFrame>
        <p:nvGraphicFramePr>
          <p:cNvPr id="16" name="Tableau 6">
            <a:extLst>
              <a:ext uri="{FF2B5EF4-FFF2-40B4-BE49-F238E27FC236}">
                <a16:creationId xmlns:a16="http://schemas.microsoft.com/office/drawing/2014/main" id="{CC23E267-05CB-41DA-9E34-83D560DDD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445637"/>
              </p:ext>
            </p:extLst>
          </p:nvPr>
        </p:nvGraphicFramePr>
        <p:xfrm>
          <a:off x="2461168" y="3371648"/>
          <a:ext cx="2406111" cy="588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512">
                  <a:extLst>
                    <a:ext uri="{9D8B030D-6E8A-4147-A177-3AD203B41FA5}">
                      <a16:colId xmlns:a16="http://schemas.microsoft.com/office/drawing/2014/main" val="2429013739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263084874"/>
                    </a:ext>
                  </a:extLst>
                </a:gridCol>
                <a:gridCol w="640079">
                  <a:extLst>
                    <a:ext uri="{9D8B030D-6E8A-4147-A177-3AD203B41FA5}">
                      <a16:colId xmlns:a16="http://schemas.microsoft.com/office/drawing/2014/main" val="3870928557"/>
                    </a:ext>
                  </a:extLst>
                </a:gridCol>
              </a:tblGrid>
              <a:tr h="29045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325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Share-GRUT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198,76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196,61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238396"/>
                  </a:ext>
                </a:extLst>
              </a:tr>
            </a:tbl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4867278" y="1414669"/>
            <a:ext cx="73247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Pour ce fichier, </a:t>
            </a:r>
            <a:r>
              <a:rPr lang="fr-FR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Sienna</a:t>
            </a:r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 obtient le résultat suivant:</a:t>
            </a:r>
          </a:p>
          <a:p>
            <a:endParaRPr lang="fr-FR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sz="1600" b="1" dirty="0">
                <a:latin typeface="Verdana" panose="020B0604030504040204" pitchFamily="34" charset="0"/>
                <a:ea typeface="Verdana" panose="020B0604030504040204" pitchFamily="34" charset="0"/>
              </a:rPr>
              <a:t>Total </a:t>
            </a:r>
            <a:r>
              <a:rPr lang="fr-FR" sz="1600" b="1" dirty="0" err="1">
                <a:latin typeface="Verdana" panose="020B0604030504040204" pitchFamily="34" charset="0"/>
                <a:ea typeface="Verdana" panose="020B0604030504040204" pitchFamily="34" charset="0"/>
              </a:rPr>
              <a:t>cost</a:t>
            </a:r>
            <a:r>
              <a:rPr lang="fr-FR" sz="1600" b="1" dirty="0">
                <a:latin typeface="Verdana" panose="020B0604030504040204" pitchFamily="34" charset="0"/>
                <a:ea typeface="Verdana" panose="020B0604030504040204" pitchFamily="34" charset="0"/>
              </a:rPr>
              <a:t>: 498,76€ </a:t>
            </a:r>
          </a:p>
          <a:p>
            <a:r>
              <a:rPr lang="fr-FR" sz="1600" b="1" dirty="0">
                <a:latin typeface="Verdana" panose="020B0604030504040204" pitchFamily="34" charset="0"/>
                <a:ea typeface="Verdana" panose="020B0604030504040204" pitchFamily="34" charset="0"/>
              </a:rPr>
              <a:t>Total return: 196,61€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FE5D608-5C7E-5971-6729-E82FCF70B984}"/>
              </a:ext>
            </a:extLst>
          </p:cNvPr>
          <p:cNvSpPr txBox="1"/>
          <p:nvPr/>
        </p:nvSpPr>
        <p:spPr>
          <a:xfrm>
            <a:off x="4867278" y="3371648"/>
            <a:ext cx="7324721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latin typeface="Verdana" panose="020B0604030504040204" pitchFamily="34" charset="0"/>
                <a:ea typeface="Verdana" panose="020B0604030504040204" pitchFamily="34" charset="0"/>
              </a:rPr>
              <a:t>Pour ce même fichier, j’obtiens le même résultat:</a:t>
            </a:r>
          </a:p>
          <a:p>
            <a:r>
              <a:rPr lang="fr-FR" sz="18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r>
              <a:rPr lang="fr-FR" sz="1600" b="1" dirty="0">
                <a:latin typeface="Verdana" panose="020B0604030504040204" pitchFamily="34" charset="0"/>
                <a:ea typeface="Verdana" panose="020B0604030504040204" pitchFamily="34" charset="0"/>
              </a:rPr>
              <a:t>Total </a:t>
            </a:r>
            <a:r>
              <a:rPr lang="fr-FR" sz="1600" b="1" dirty="0" err="1">
                <a:latin typeface="Verdana" panose="020B0604030504040204" pitchFamily="34" charset="0"/>
                <a:ea typeface="Verdana" panose="020B0604030504040204" pitchFamily="34" charset="0"/>
              </a:rPr>
              <a:t>cost</a:t>
            </a:r>
            <a:r>
              <a:rPr lang="fr-FR" sz="1600" b="1" dirty="0">
                <a:latin typeface="Verdana" panose="020B0604030504040204" pitchFamily="34" charset="0"/>
                <a:ea typeface="Verdana" panose="020B0604030504040204" pitchFamily="34" charset="0"/>
              </a:rPr>
              <a:t>: 498,76€</a:t>
            </a:r>
          </a:p>
          <a:p>
            <a:r>
              <a:rPr lang="fr-FR" sz="1600" b="1" dirty="0">
                <a:latin typeface="Verdana" panose="020B0604030504040204" pitchFamily="34" charset="0"/>
                <a:ea typeface="Verdana" panose="020B0604030504040204" pitchFamily="34" charset="0"/>
              </a:rPr>
              <a:t>Total return: 196,61€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A3E4218-D4C0-D90F-1591-937F142C307D}"/>
              </a:ext>
            </a:extLst>
          </p:cNvPr>
          <p:cNvSpPr txBox="1">
            <a:spLocks/>
          </p:cNvSpPr>
          <p:nvPr/>
        </p:nvSpPr>
        <p:spPr>
          <a:xfrm>
            <a:off x="2194684" y="454555"/>
            <a:ext cx="9997316" cy="56499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3600" dirty="0">
                <a:latin typeface="Verdana" panose="020B0604030504040204" pitchFamily="34" charset="0"/>
                <a:ea typeface="Verdana" panose="020B0604030504040204" pitchFamily="34" charset="0"/>
              </a:rPr>
              <a:t>Fichier dataset1_Python+P7.csv </a:t>
            </a:r>
          </a:p>
        </p:txBody>
      </p:sp>
    </p:spTree>
    <p:extLst>
      <p:ext uri="{BB962C8B-B14F-4D97-AF65-F5344CB8AC3E}">
        <p14:creationId xmlns:p14="http://schemas.microsoft.com/office/powerpoint/2010/main" val="278596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38A46DF-5500-DEB1-81AA-28D6D9ABAF61}"/>
              </a:ext>
            </a:extLst>
          </p:cNvPr>
          <p:cNvSpPr txBox="1"/>
          <p:nvPr/>
        </p:nvSpPr>
        <p:spPr>
          <a:xfrm>
            <a:off x="5585" y="4522102"/>
            <a:ext cx="168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Comparaison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5C79525-581B-709B-BE98-575F6B5FB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" y="462169"/>
            <a:ext cx="1685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DC7D1A0-43B9-6191-8933-F7A63F9BD48B}"/>
              </a:ext>
            </a:extLst>
          </p:cNvPr>
          <p:cNvSpPr txBox="1"/>
          <p:nvPr/>
        </p:nvSpPr>
        <p:spPr>
          <a:xfrm>
            <a:off x="508759" y="2367169"/>
            <a:ext cx="1685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rgbClr val="00478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700" b="0" i="0" dirty="0">
                <a:solidFill>
                  <a:srgbClr val="00478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pécialiste de l'investissement</a:t>
            </a:r>
            <a:endParaRPr lang="fr-FR" sz="700" dirty="0">
              <a:solidFill>
                <a:srgbClr val="004782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FBA81C0-BCFB-F206-A7EF-36662B1A764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16471" y="6518246"/>
            <a:ext cx="276837" cy="276837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46DDFCB5-6703-52CF-7504-4A11DB820020}"/>
              </a:ext>
            </a:extLst>
          </p:cNvPr>
          <p:cNvSpPr txBox="1"/>
          <p:nvPr/>
        </p:nvSpPr>
        <p:spPr>
          <a:xfrm>
            <a:off x="1693308" y="6525859"/>
            <a:ext cx="1100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Pristina" panose="03060402040406080204" pitchFamily="66" charset="0"/>
              </a:rPr>
              <a:t>Par Laurent Jouron</a:t>
            </a: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D43639BE-3269-BDC4-764E-ECCA16900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735713"/>
              </p:ext>
            </p:extLst>
          </p:nvPr>
        </p:nvGraphicFramePr>
        <p:xfrm>
          <a:off x="2877646" y="1063936"/>
          <a:ext cx="1757718" cy="5663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198">
                  <a:extLst>
                    <a:ext uri="{9D8B030D-6E8A-4147-A177-3AD203B41FA5}">
                      <a16:colId xmlns:a16="http://schemas.microsoft.com/office/drawing/2014/main" val="2429013739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263084874"/>
                    </a:ext>
                  </a:extLst>
                </a:gridCol>
              </a:tblGrid>
              <a:tr h="29045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Coût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325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Share-ECAQ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3166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23839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Share-IXCI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2632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119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Share-FWBE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194907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Share-ZOFA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2532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71295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Share-PLLK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1994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535554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Share-YFVZ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566109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Share-ANFX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68361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Share-PATS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2770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44957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Share-NDKR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3306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1459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Share-ALIY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2908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46871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Share-JWGF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4869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09151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Share-JGTW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3529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246958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Share-FAPS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3257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80310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Share-VCAX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2742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051525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Share-LFXB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735794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Share-DWSK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2949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590804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Share-XQII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1342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458129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Share-ROOM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166165"/>
                  </a:ext>
                </a:extLst>
              </a:tr>
            </a:tbl>
          </a:graphicData>
        </a:graphic>
      </p:graphicFrame>
      <p:graphicFrame>
        <p:nvGraphicFramePr>
          <p:cNvPr id="9" name="Tableau 6">
            <a:extLst>
              <a:ext uri="{FF2B5EF4-FFF2-40B4-BE49-F238E27FC236}">
                <a16:creationId xmlns:a16="http://schemas.microsoft.com/office/drawing/2014/main" id="{167D8412-495E-1134-7EFC-6949B30D1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827086"/>
              </p:ext>
            </p:extLst>
          </p:nvPr>
        </p:nvGraphicFramePr>
        <p:xfrm>
          <a:off x="9704318" y="2031656"/>
          <a:ext cx="2406111" cy="4170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198">
                  <a:extLst>
                    <a:ext uri="{9D8B030D-6E8A-4147-A177-3AD203B41FA5}">
                      <a16:colId xmlns:a16="http://schemas.microsoft.com/office/drawing/2014/main" val="2429013739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263084874"/>
                    </a:ext>
                  </a:extLst>
                </a:gridCol>
                <a:gridCol w="648393">
                  <a:extLst>
                    <a:ext uri="{9D8B030D-6E8A-4147-A177-3AD203B41FA5}">
                      <a16:colId xmlns:a16="http://schemas.microsoft.com/office/drawing/2014/main" val="3870928557"/>
                    </a:ext>
                  </a:extLst>
                </a:gridCol>
              </a:tblGrid>
              <a:tr h="29045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325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Share-VWZM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40,41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14,63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23839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Share-QLWT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37.63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14.40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119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Share-ENZZ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37,24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14,22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194907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Share-SFQC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36,53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14,22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71295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Share-VUMM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36,71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14,06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535554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Share-JGTW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35,29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13,91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566109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Share-PVAU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43,11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13,30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68361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Share-IFCZ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35,97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13,30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44957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Share-DFGJ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40,44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13,22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1459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Share-NDKR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33,06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13,19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46871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Share-YFTA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39,77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13,05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09151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Share-PSMF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33,45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13,00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246958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Share-ZIJI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42,07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12,97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803100"/>
                  </a:ext>
                </a:extLst>
              </a:tr>
            </a:tbl>
          </a:graphicData>
        </a:graphic>
      </p:graphicFrame>
      <p:sp>
        <p:nvSpPr>
          <p:cNvPr id="11" name="ZoneTexte 10">
            <a:extLst>
              <a:ext uri="{FF2B5EF4-FFF2-40B4-BE49-F238E27FC236}">
                <a16:creationId xmlns:a16="http://schemas.microsoft.com/office/drawing/2014/main" id="{CA4B3718-C410-99DD-F04F-EB861CEF72EF}"/>
              </a:ext>
            </a:extLst>
          </p:cNvPr>
          <p:cNvSpPr txBox="1"/>
          <p:nvPr/>
        </p:nvSpPr>
        <p:spPr>
          <a:xfrm>
            <a:off x="4635366" y="1063936"/>
            <a:ext cx="75566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latin typeface="Verdana" panose="020B0604030504040204" pitchFamily="34" charset="0"/>
                <a:ea typeface="Verdana" panose="020B0604030504040204" pitchFamily="34" charset="0"/>
              </a:rPr>
              <a:t>Pour </a:t>
            </a:r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c</a:t>
            </a:r>
            <a:r>
              <a:rPr lang="fr-FR" sz="1800" dirty="0">
                <a:latin typeface="Verdana" panose="020B0604030504040204" pitchFamily="34" charset="0"/>
                <a:ea typeface="Verdana" panose="020B0604030504040204" pitchFamily="34" charset="0"/>
              </a:rPr>
              <a:t>e fichier, </a:t>
            </a:r>
            <a:r>
              <a:rPr lang="fr-FR" sz="1800" dirty="0" err="1">
                <a:latin typeface="Verdana" panose="020B0604030504040204" pitchFamily="34" charset="0"/>
                <a:ea typeface="Verdana" panose="020B0604030504040204" pitchFamily="34" charset="0"/>
              </a:rPr>
              <a:t>Sienna</a:t>
            </a:r>
            <a:r>
              <a:rPr lang="fr-FR" sz="1800" dirty="0">
                <a:latin typeface="Verdana" panose="020B0604030504040204" pitchFamily="34" charset="0"/>
                <a:ea typeface="Verdana" panose="020B0604030504040204" pitchFamily="34" charset="0"/>
              </a:rPr>
              <a:t> obtient le résultat </a:t>
            </a:r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1800" dirty="0">
                <a:latin typeface="Verdana" panose="020B0604030504040204" pitchFamily="34" charset="0"/>
                <a:ea typeface="Verdana" panose="020B0604030504040204" pitchFamily="34" charset="0"/>
              </a:rPr>
              <a:t>uivant:</a:t>
            </a:r>
          </a:p>
          <a:p>
            <a:endParaRPr lang="fr-FR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sz="1800" b="1" dirty="0">
                <a:latin typeface="Verdana" panose="020B0604030504040204" pitchFamily="34" charset="0"/>
                <a:ea typeface="Verdana" panose="020B0604030504040204" pitchFamily="34" charset="0"/>
              </a:rPr>
              <a:t>Total </a:t>
            </a:r>
            <a:r>
              <a:rPr lang="fr-FR" sz="1800" b="1" dirty="0" err="1">
                <a:latin typeface="Verdana" panose="020B0604030504040204" pitchFamily="34" charset="0"/>
                <a:ea typeface="Verdana" panose="020B0604030504040204" pitchFamily="34" charset="0"/>
              </a:rPr>
              <a:t>cost</a:t>
            </a:r>
            <a:r>
              <a:rPr lang="fr-FR" sz="1800" b="1" dirty="0">
                <a:latin typeface="Verdana" panose="020B0604030504040204" pitchFamily="34" charset="0"/>
                <a:ea typeface="Verdana" panose="020B0604030504040204" pitchFamily="34" charset="0"/>
              </a:rPr>
              <a:t>: 489,24€ </a:t>
            </a:r>
          </a:p>
          <a:p>
            <a:r>
              <a:rPr lang="fr-FR" sz="1800" b="1" dirty="0">
                <a:latin typeface="Verdana" panose="020B0604030504040204" pitchFamily="34" charset="0"/>
                <a:ea typeface="Verdana" panose="020B0604030504040204" pitchFamily="34" charset="0"/>
              </a:rPr>
              <a:t>Total return: 193,78€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7AB3F5A-1C94-09DA-AA54-E26FA7A4A396}"/>
              </a:ext>
            </a:extLst>
          </p:cNvPr>
          <p:cNvSpPr txBox="1"/>
          <p:nvPr/>
        </p:nvSpPr>
        <p:spPr>
          <a:xfrm>
            <a:off x="5573187" y="3895508"/>
            <a:ext cx="4131131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latin typeface="Verdana" panose="020B0604030504040204" pitchFamily="34" charset="0"/>
                <a:ea typeface="Verdana" panose="020B0604030504040204" pitchFamily="34" charset="0"/>
              </a:rPr>
              <a:t>Pour ce même fichier, j’obtiens le résultat suivant:</a:t>
            </a:r>
          </a:p>
          <a:p>
            <a:r>
              <a:rPr lang="fr-FR" sz="18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r>
              <a:rPr lang="fr-FR" sz="1600" b="1" dirty="0">
                <a:latin typeface="Verdana" panose="020B0604030504040204" pitchFamily="34" charset="0"/>
                <a:ea typeface="Verdana" panose="020B0604030504040204" pitchFamily="34" charset="0"/>
              </a:rPr>
              <a:t>Total </a:t>
            </a:r>
            <a:r>
              <a:rPr lang="fr-FR" sz="1600" b="1" dirty="0" err="1">
                <a:latin typeface="Verdana" panose="020B0604030504040204" pitchFamily="34" charset="0"/>
                <a:ea typeface="Verdana" panose="020B0604030504040204" pitchFamily="34" charset="0"/>
              </a:rPr>
              <a:t>cost</a:t>
            </a:r>
            <a:r>
              <a:rPr lang="fr-FR" sz="1600" b="1" dirty="0">
                <a:latin typeface="Verdana" panose="020B0604030504040204" pitchFamily="34" charset="0"/>
                <a:ea typeface="Verdana" panose="020B0604030504040204" pitchFamily="34" charset="0"/>
              </a:rPr>
              <a:t>: 491,68€ </a:t>
            </a:r>
          </a:p>
          <a:p>
            <a:r>
              <a:rPr lang="fr-FR" sz="1600" b="1" dirty="0">
                <a:latin typeface="Verdana" panose="020B0604030504040204" pitchFamily="34" charset="0"/>
                <a:ea typeface="Verdana" panose="020B0604030504040204" pitchFamily="34" charset="0"/>
              </a:rPr>
              <a:t>Total return: 177,47€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EF37BBC-796B-3B4B-DF8E-8834BAA5E98C}"/>
              </a:ext>
            </a:extLst>
          </p:cNvPr>
          <p:cNvSpPr txBox="1">
            <a:spLocks/>
          </p:cNvSpPr>
          <p:nvPr/>
        </p:nvSpPr>
        <p:spPr>
          <a:xfrm>
            <a:off x="2194684" y="454555"/>
            <a:ext cx="9997316" cy="56499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3600" dirty="0">
                <a:latin typeface="Verdana" panose="020B0604030504040204" pitchFamily="34" charset="0"/>
                <a:ea typeface="Verdana" panose="020B0604030504040204" pitchFamily="34" charset="0"/>
              </a:rPr>
              <a:t>Fichier dataset2_Python+P7.csv </a:t>
            </a:r>
          </a:p>
        </p:txBody>
      </p:sp>
    </p:spTree>
    <p:extLst>
      <p:ext uri="{BB962C8B-B14F-4D97-AF65-F5344CB8AC3E}">
        <p14:creationId xmlns:p14="http://schemas.microsoft.com/office/powerpoint/2010/main" val="187139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B0798F1-BC2F-425A-66A7-DD6F5B515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" y="462169"/>
            <a:ext cx="1685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78F056B-2018-1932-4468-2D6D0A7E1F1D}"/>
              </a:ext>
            </a:extLst>
          </p:cNvPr>
          <p:cNvSpPr txBox="1"/>
          <p:nvPr/>
        </p:nvSpPr>
        <p:spPr>
          <a:xfrm>
            <a:off x="0" y="4526410"/>
            <a:ext cx="1693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Optimisée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7E4C6D-A43F-9EF9-04F7-B7A6D3F81A43}"/>
              </a:ext>
            </a:extLst>
          </p:cNvPr>
          <p:cNvSpPr txBox="1"/>
          <p:nvPr/>
        </p:nvSpPr>
        <p:spPr>
          <a:xfrm>
            <a:off x="508759" y="2367169"/>
            <a:ext cx="1685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rgbClr val="00478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700" b="0" i="0" dirty="0">
                <a:solidFill>
                  <a:srgbClr val="00478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pécialiste de l'investissement</a:t>
            </a:r>
            <a:endParaRPr lang="fr-FR" sz="700" dirty="0">
              <a:solidFill>
                <a:srgbClr val="004782"/>
              </a:solidFill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34509E66-DA5A-EF27-297D-05B2BE4F62B3}"/>
              </a:ext>
            </a:extLst>
          </p:cNvPr>
          <p:cNvSpPr txBox="1">
            <a:spLocks/>
          </p:cNvSpPr>
          <p:nvPr/>
        </p:nvSpPr>
        <p:spPr>
          <a:xfrm>
            <a:off x="3570234" y="132948"/>
            <a:ext cx="5051532" cy="6584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3600" b="1" i="0" dirty="0">
                <a:solidFill>
                  <a:srgbClr val="271A3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Analyse </a:t>
            </a:r>
            <a:r>
              <a:rPr lang="fr-FR" sz="3600" b="1" dirty="0">
                <a:solidFill>
                  <a:srgbClr val="271A3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optimisée</a:t>
            </a:r>
            <a:endParaRPr lang="fr-FR" sz="3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CE37B17-B52B-D7BA-D8F6-40F227CE128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16471" y="6518246"/>
            <a:ext cx="276837" cy="276837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4DCC852-8804-B97B-2149-3EC6417AE66C}"/>
              </a:ext>
            </a:extLst>
          </p:cNvPr>
          <p:cNvSpPr txBox="1"/>
          <p:nvPr/>
        </p:nvSpPr>
        <p:spPr>
          <a:xfrm>
            <a:off x="1693308" y="6525859"/>
            <a:ext cx="1100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Pristina" panose="03060402040406080204" pitchFamily="66" charset="0"/>
              </a:rPr>
              <a:t>Par Laurent Jouron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2F1D96B-2BFA-D7CB-7185-8DE24F7BC471}"/>
              </a:ext>
            </a:extLst>
          </p:cNvPr>
          <p:cNvSpPr txBox="1"/>
          <p:nvPr/>
        </p:nvSpPr>
        <p:spPr>
          <a:xfrm>
            <a:off x="2194685" y="2094975"/>
            <a:ext cx="999731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Si je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peux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remplir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une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liste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d’action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de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capacité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n, je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peux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essayer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de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remplir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cette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liste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de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capacités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n+1.</a:t>
            </a: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Seule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la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limite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locale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pour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une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liste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d’actions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de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taille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n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est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comparée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avec les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autres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options pour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une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liste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de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taille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n+1.</a:t>
            </a: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Les options non-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optimales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pour la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liste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de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taille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n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sont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écartées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des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comparaisons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dans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la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liste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de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taille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n+1.</a:t>
            </a: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Le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processus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est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itéré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jusqu’aux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coût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maximale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de la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liste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d’action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-&gt; </a:t>
            </a:r>
            <a:r>
              <a:rPr lang="fr-FR" sz="1600" b="1" dirty="0">
                <a:latin typeface="Verdana" panose="020B0604030504040204" pitchFamily="34" charset="0"/>
                <a:ea typeface="Verdana" panose="020B0604030504040204" pitchFamily="34" charset="0"/>
              </a:rPr>
              <a:t>Le budget </a:t>
            </a:r>
            <a:r>
              <a:rPr lang="fr-FR" sz="16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précis</a:t>
            </a:r>
          </a:p>
        </p:txBody>
      </p:sp>
    </p:spTree>
    <p:extLst>
      <p:ext uri="{BB962C8B-B14F-4D97-AF65-F5344CB8AC3E}">
        <p14:creationId xmlns:p14="http://schemas.microsoft.com/office/powerpoint/2010/main" val="5595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38A46DF-5500-DEB1-81AA-28D6D9ABAF61}"/>
              </a:ext>
            </a:extLst>
          </p:cNvPr>
          <p:cNvSpPr txBox="1"/>
          <p:nvPr/>
        </p:nvSpPr>
        <p:spPr>
          <a:xfrm>
            <a:off x="98349" y="4522102"/>
            <a:ext cx="1594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Optimisée</a:t>
            </a:r>
            <a:endParaRPr lang="fr-FR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5C79525-581B-709B-BE98-575F6B5FB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" y="462169"/>
            <a:ext cx="1685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DC7D1A0-43B9-6191-8933-F7A63F9BD48B}"/>
              </a:ext>
            </a:extLst>
          </p:cNvPr>
          <p:cNvSpPr txBox="1"/>
          <p:nvPr/>
        </p:nvSpPr>
        <p:spPr>
          <a:xfrm>
            <a:off x="508759" y="2367169"/>
            <a:ext cx="1685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rgbClr val="00478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700" b="0" i="0" dirty="0">
                <a:solidFill>
                  <a:srgbClr val="00478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pécialiste de l'investissement</a:t>
            </a:r>
            <a:endParaRPr lang="fr-FR" sz="700" dirty="0">
              <a:solidFill>
                <a:srgbClr val="004782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FBA81C0-BCFB-F206-A7EF-36662B1A764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16471" y="6518246"/>
            <a:ext cx="276837" cy="276837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46DDFCB5-6703-52CF-7504-4A11DB820020}"/>
              </a:ext>
            </a:extLst>
          </p:cNvPr>
          <p:cNvSpPr txBox="1"/>
          <p:nvPr/>
        </p:nvSpPr>
        <p:spPr>
          <a:xfrm>
            <a:off x="1693308" y="6525859"/>
            <a:ext cx="1100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Pristina" panose="03060402040406080204" pitchFamily="66" charset="0"/>
              </a:rPr>
              <a:t>Par Laurent Jouron</a:t>
            </a:r>
          </a:p>
        </p:txBody>
      </p:sp>
      <p:graphicFrame>
        <p:nvGraphicFramePr>
          <p:cNvPr id="20" name="Tableau 6">
            <a:extLst>
              <a:ext uri="{FF2B5EF4-FFF2-40B4-BE49-F238E27FC236}">
                <a16:creationId xmlns:a16="http://schemas.microsoft.com/office/drawing/2014/main" id="{7AD5CDDB-BA5B-F059-DFFF-29C07AE4E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42033"/>
              </p:ext>
            </p:extLst>
          </p:nvPr>
        </p:nvGraphicFramePr>
        <p:xfrm>
          <a:off x="4187003" y="159959"/>
          <a:ext cx="6810731" cy="636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706">
                  <a:extLst>
                    <a:ext uri="{9D8B030D-6E8A-4147-A177-3AD203B41FA5}">
                      <a16:colId xmlns:a16="http://schemas.microsoft.com/office/drawing/2014/main" val="2429013739"/>
                    </a:ext>
                  </a:extLst>
                </a:gridCol>
                <a:gridCol w="543919">
                  <a:extLst>
                    <a:ext uri="{9D8B030D-6E8A-4147-A177-3AD203B41FA5}">
                      <a16:colId xmlns:a16="http://schemas.microsoft.com/office/drawing/2014/main" val="14287622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263084874"/>
                    </a:ext>
                  </a:extLst>
                </a:gridCol>
                <a:gridCol w="648393">
                  <a:extLst>
                    <a:ext uri="{9D8B030D-6E8A-4147-A177-3AD203B41FA5}">
                      <a16:colId xmlns:a16="http://schemas.microsoft.com/office/drawing/2014/main" val="3870928557"/>
                    </a:ext>
                  </a:extLst>
                </a:gridCol>
                <a:gridCol w="814647">
                  <a:extLst>
                    <a:ext uri="{9D8B030D-6E8A-4147-A177-3AD203B41FA5}">
                      <a16:colId xmlns:a16="http://schemas.microsoft.com/office/drawing/2014/main" val="3908793082"/>
                    </a:ext>
                  </a:extLst>
                </a:gridCol>
                <a:gridCol w="986484">
                  <a:extLst>
                    <a:ext uri="{9D8B030D-6E8A-4147-A177-3AD203B41FA5}">
                      <a16:colId xmlns:a16="http://schemas.microsoft.com/office/drawing/2014/main" val="2164881713"/>
                    </a:ext>
                  </a:extLst>
                </a:gridCol>
                <a:gridCol w="1146317">
                  <a:extLst>
                    <a:ext uri="{9D8B030D-6E8A-4147-A177-3AD203B41FA5}">
                      <a16:colId xmlns:a16="http://schemas.microsoft.com/office/drawing/2014/main" val="1452232839"/>
                    </a:ext>
                  </a:extLst>
                </a:gridCol>
                <a:gridCol w="1114745">
                  <a:extLst>
                    <a:ext uri="{9D8B030D-6E8A-4147-A177-3AD203B41FA5}">
                      <a16:colId xmlns:a16="http://schemas.microsoft.com/office/drawing/2014/main" val="3882832816"/>
                    </a:ext>
                  </a:extLst>
                </a:gridCol>
              </a:tblGrid>
              <a:tr h="29045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Bin.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Bin. * 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Evol</a:t>
                      </a:r>
                      <a:r>
                        <a:rPr lang="fr-F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. Coût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Evol</a:t>
                      </a: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. </a:t>
                      </a:r>
                      <a:r>
                        <a:rPr lang="fr-F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contrainte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325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  <a:endParaRPr lang="fr-FR" sz="10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  <a:endParaRPr lang="fr-FR" sz="10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822</a:t>
                      </a:r>
                      <a:endParaRPr lang="fr-FR" sz="10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500</a:t>
                      </a:r>
                      <a:endParaRPr kumimoji="0" lang="fr-F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7167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708</a:t>
                      </a:r>
                      <a:endParaRPr lang="fr-FR" sz="10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500</a:t>
                      </a:r>
                      <a:endParaRPr kumimoji="0" lang="fr-F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083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628</a:t>
                      </a:r>
                      <a:endParaRPr lang="fr-FR" sz="10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500</a:t>
                      </a:r>
                      <a:endParaRPr kumimoji="0" lang="fr-F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57984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558</a:t>
                      </a:r>
                      <a:endParaRPr lang="fr-FR" sz="10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500</a:t>
                      </a:r>
                      <a:endParaRPr kumimoji="0" lang="fr-F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79485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498</a:t>
                      </a:r>
                      <a:endParaRPr lang="fr-FR" sz="10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500</a:t>
                      </a:r>
                      <a:endParaRPr kumimoji="0" lang="fr-F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1822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9,18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388</a:t>
                      </a:r>
                      <a:endParaRPr lang="fr-FR" sz="10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500</a:t>
                      </a:r>
                      <a:endParaRPr kumimoji="0" lang="fr-F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0632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8,74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354</a:t>
                      </a:r>
                      <a:endParaRPr lang="fr-FR" sz="10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500</a:t>
                      </a:r>
                      <a:endParaRPr kumimoji="0" lang="fr-F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200308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316</a:t>
                      </a:r>
                      <a:endParaRPr lang="fr-FR" sz="10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500</a:t>
                      </a:r>
                      <a:endParaRPr kumimoji="0" lang="fr-F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48470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7,14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266</a:t>
                      </a:r>
                      <a:endParaRPr lang="fr-FR" sz="10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500</a:t>
                      </a:r>
                      <a:endParaRPr kumimoji="0" lang="fr-F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37941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6,24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48</a:t>
                      </a:r>
                      <a:endParaRPr lang="fr-FR" sz="10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224</a:t>
                      </a:r>
                      <a:endParaRPr lang="fr-FR" sz="10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500</a:t>
                      </a:r>
                      <a:endParaRPr kumimoji="0" lang="fr-F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15926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5,04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24</a:t>
                      </a:r>
                      <a:endParaRPr lang="fr-FR" sz="10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176</a:t>
                      </a:r>
                      <a:endParaRPr lang="fr-FR" sz="10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500</a:t>
                      </a:r>
                      <a:endParaRPr kumimoji="0" lang="fr-F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052677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30</a:t>
                      </a:r>
                      <a:endParaRPr lang="fr-FR" sz="10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152</a:t>
                      </a:r>
                      <a:endParaRPr lang="fr-FR" sz="10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500</a:t>
                      </a:r>
                      <a:endParaRPr kumimoji="0" lang="fr-F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08845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2,86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26</a:t>
                      </a:r>
                      <a:endParaRPr lang="fr-FR" sz="10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122</a:t>
                      </a:r>
                      <a:endParaRPr lang="fr-FR" sz="10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500</a:t>
                      </a:r>
                      <a:endParaRPr kumimoji="0" lang="fr-F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086354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1,54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22</a:t>
                      </a:r>
                      <a:endParaRPr lang="fr-FR" sz="10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96</a:t>
                      </a:r>
                      <a:endParaRPr lang="fr-FR" sz="10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500</a:t>
                      </a:r>
                      <a:endParaRPr kumimoji="0" lang="fr-F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92836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74</a:t>
                      </a:r>
                      <a:endParaRPr lang="fr-FR" sz="10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500</a:t>
                      </a:r>
                      <a:endParaRPr kumimoji="0" lang="fr-F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3945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  <a:endParaRPr lang="fr-FR" sz="10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64</a:t>
                      </a:r>
                      <a:endParaRPr lang="fr-FR" sz="10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500</a:t>
                      </a:r>
                      <a:endParaRPr kumimoji="0" lang="fr-F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843229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  <a:endParaRPr lang="fr-FR" sz="10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44</a:t>
                      </a:r>
                      <a:endParaRPr lang="fr-FR" sz="10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500</a:t>
                      </a:r>
                      <a:endParaRPr kumimoji="0" lang="fr-F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8178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</a:t>
                      </a:r>
                      <a:endParaRPr lang="fr-FR" sz="10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36</a:t>
                      </a:r>
                      <a:endParaRPr lang="fr-FR" sz="10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500</a:t>
                      </a:r>
                      <a:endParaRPr kumimoji="0" lang="fr-F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01358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</a:t>
                      </a:r>
                      <a:endParaRPr lang="fr-FR" sz="10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500</a:t>
                      </a:r>
                      <a:endParaRPr kumimoji="0" lang="fr-F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2554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  <a:endParaRPr lang="fr-FR" sz="10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  <a:endParaRPr lang="fr-FR" sz="10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500</a:t>
                      </a:r>
                      <a:endParaRPr kumimoji="0" lang="fr-F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270130"/>
                  </a:ext>
                </a:extLst>
              </a:tr>
            </a:tbl>
          </a:graphicData>
        </a:graphic>
      </p:graphicFrame>
      <p:graphicFrame>
        <p:nvGraphicFramePr>
          <p:cNvPr id="22" name="Tableau 6">
            <a:extLst>
              <a:ext uri="{FF2B5EF4-FFF2-40B4-BE49-F238E27FC236}">
                <a16:creationId xmlns:a16="http://schemas.microsoft.com/office/drawing/2014/main" id="{7AD5CDDB-BA5B-F059-DFFF-29C07AE4E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937295"/>
              </p:ext>
            </p:extLst>
          </p:nvPr>
        </p:nvGraphicFramePr>
        <p:xfrm>
          <a:off x="4187003" y="159959"/>
          <a:ext cx="6810731" cy="636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706">
                  <a:extLst>
                    <a:ext uri="{9D8B030D-6E8A-4147-A177-3AD203B41FA5}">
                      <a16:colId xmlns:a16="http://schemas.microsoft.com/office/drawing/2014/main" val="2429013739"/>
                    </a:ext>
                  </a:extLst>
                </a:gridCol>
                <a:gridCol w="543919">
                  <a:extLst>
                    <a:ext uri="{9D8B030D-6E8A-4147-A177-3AD203B41FA5}">
                      <a16:colId xmlns:a16="http://schemas.microsoft.com/office/drawing/2014/main" val="14287622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263084874"/>
                    </a:ext>
                  </a:extLst>
                </a:gridCol>
                <a:gridCol w="648393">
                  <a:extLst>
                    <a:ext uri="{9D8B030D-6E8A-4147-A177-3AD203B41FA5}">
                      <a16:colId xmlns:a16="http://schemas.microsoft.com/office/drawing/2014/main" val="3870928557"/>
                    </a:ext>
                  </a:extLst>
                </a:gridCol>
                <a:gridCol w="814647">
                  <a:extLst>
                    <a:ext uri="{9D8B030D-6E8A-4147-A177-3AD203B41FA5}">
                      <a16:colId xmlns:a16="http://schemas.microsoft.com/office/drawing/2014/main" val="3908793082"/>
                    </a:ext>
                  </a:extLst>
                </a:gridCol>
                <a:gridCol w="986484">
                  <a:extLst>
                    <a:ext uri="{9D8B030D-6E8A-4147-A177-3AD203B41FA5}">
                      <a16:colId xmlns:a16="http://schemas.microsoft.com/office/drawing/2014/main" val="2164881713"/>
                    </a:ext>
                  </a:extLst>
                </a:gridCol>
                <a:gridCol w="1146317">
                  <a:extLst>
                    <a:ext uri="{9D8B030D-6E8A-4147-A177-3AD203B41FA5}">
                      <a16:colId xmlns:a16="http://schemas.microsoft.com/office/drawing/2014/main" val="1452232839"/>
                    </a:ext>
                  </a:extLst>
                </a:gridCol>
                <a:gridCol w="1114745">
                  <a:extLst>
                    <a:ext uri="{9D8B030D-6E8A-4147-A177-3AD203B41FA5}">
                      <a16:colId xmlns:a16="http://schemas.microsoft.com/office/drawing/2014/main" val="3882832816"/>
                    </a:ext>
                  </a:extLst>
                </a:gridCol>
              </a:tblGrid>
              <a:tr h="29045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Bin.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Bin. * 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Evol</a:t>
                      </a:r>
                      <a:r>
                        <a:rPr lang="fr-F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. Coût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Evol</a:t>
                      </a: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. </a:t>
                      </a:r>
                      <a:r>
                        <a:rPr lang="fr-F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contrainte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325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  <a:endParaRPr lang="fr-FR" sz="10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  <a:endParaRPr lang="fr-FR" sz="10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822</a:t>
                      </a:r>
                      <a:endParaRPr lang="fr-FR" sz="10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500</a:t>
                      </a:r>
                      <a:endParaRPr kumimoji="0" lang="fr-F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7167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708</a:t>
                      </a:r>
                      <a:endParaRPr lang="fr-FR" sz="10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500</a:t>
                      </a:r>
                      <a:endParaRPr kumimoji="0" lang="fr-F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083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628</a:t>
                      </a:r>
                      <a:endParaRPr lang="fr-FR" sz="10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500</a:t>
                      </a:r>
                      <a:endParaRPr kumimoji="0" lang="fr-F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57984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558</a:t>
                      </a:r>
                      <a:endParaRPr lang="fr-FR" sz="10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500</a:t>
                      </a:r>
                      <a:endParaRPr kumimoji="0" lang="fr-F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79485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498</a:t>
                      </a:r>
                      <a:endParaRPr lang="fr-FR" sz="10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500</a:t>
                      </a:r>
                      <a:endParaRPr kumimoji="0" lang="fr-F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1822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9,18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388</a:t>
                      </a:r>
                      <a:endParaRPr lang="fr-FR" sz="10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500</a:t>
                      </a:r>
                      <a:endParaRPr kumimoji="0" lang="fr-F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0632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8,74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354</a:t>
                      </a:r>
                      <a:endParaRPr lang="fr-FR" sz="10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500</a:t>
                      </a:r>
                      <a:endParaRPr kumimoji="0" lang="fr-F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200308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316</a:t>
                      </a:r>
                      <a:endParaRPr lang="fr-FR" sz="10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500</a:t>
                      </a:r>
                      <a:endParaRPr kumimoji="0" lang="fr-F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48470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7,14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266</a:t>
                      </a:r>
                      <a:endParaRPr lang="fr-FR" sz="10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500</a:t>
                      </a:r>
                      <a:endParaRPr kumimoji="0" lang="fr-F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37941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6,24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48</a:t>
                      </a:r>
                      <a:endParaRPr lang="fr-FR" sz="10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224</a:t>
                      </a:r>
                      <a:endParaRPr lang="fr-FR" sz="10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500</a:t>
                      </a:r>
                      <a:endParaRPr kumimoji="0" lang="fr-F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15926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5,04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24</a:t>
                      </a:r>
                      <a:endParaRPr lang="fr-FR" sz="10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176</a:t>
                      </a:r>
                      <a:endParaRPr lang="fr-FR" sz="10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500</a:t>
                      </a:r>
                      <a:endParaRPr kumimoji="0" lang="fr-F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052677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30</a:t>
                      </a:r>
                      <a:endParaRPr lang="fr-FR" sz="10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152</a:t>
                      </a:r>
                      <a:endParaRPr lang="fr-FR" sz="10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500</a:t>
                      </a:r>
                      <a:endParaRPr kumimoji="0" lang="fr-F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08845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2,86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26</a:t>
                      </a:r>
                      <a:endParaRPr lang="fr-FR" sz="10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122</a:t>
                      </a:r>
                      <a:endParaRPr lang="fr-FR" sz="10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500</a:t>
                      </a:r>
                      <a:endParaRPr kumimoji="0" lang="fr-F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086354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1,54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22</a:t>
                      </a:r>
                      <a:endParaRPr lang="fr-FR" sz="10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96</a:t>
                      </a:r>
                      <a:endParaRPr lang="fr-FR" sz="10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500</a:t>
                      </a:r>
                      <a:endParaRPr kumimoji="0" lang="fr-F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92836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74</a:t>
                      </a:r>
                      <a:endParaRPr lang="fr-FR" sz="10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500</a:t>
                      </a:r>
                      <a:endParaRPr kumimoji="0" lang="fr-F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3945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  <a:endParaRPr lang="fr-FR" sz="10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64</a:t>
                      </a:r>
                      <a:endParaRPr lang="fr-FR" sz="10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500</a:t>
                      </a:r>
                      <a:endParaRPr kumimoji="0" lang="fr-F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843229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  <a:endParaRPr lang="fr-FR" sz="10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44</a:t>
                      </a:r>
                      <a:endParaRPr lang="fr-FR" sz="10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500</a:t>
                      </a:r>
                      <a:endParaRPr kumimoji="0" lang="fr-F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8178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</a:t>
                      </a:r>
                      <a:endParaRPr lang="fr-FR" sz="10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36</a:t>
                      </a:r>
                      <a:endParaRPr lang="fr-FR" sz="10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500</a:t>
                      </a:r>
                      <a:endParaRPr kumimoji="0" lang="fr-F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01358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</a:t>
                      </a:r>
                      <a:endParaRPr lang="fr-FR" sz="10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500</a:t>
                      </a:r>
                      <a:endParaRPr kumimoji="0" lang="fr-F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2554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  <a:endParaRPr lang="fr-FR" sz="10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  <a:endParaRPr lang="fr-FR" sz="10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270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9220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38A46DF-5500-DEB1-81AA-28D6D9ABAF61}"/>
              </a:ext>
            </a:extLst>
          </p:cNvPr>
          <p:cNvSpPr txBox="1"/>
          <p:nvPr/>
        </p:nvSpPr>
        <p:spPr>
          <a:xfrm>
            <a:off x="2888" y="4526410"/>
            <a:ext cx="1686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Comparaison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5C79525-581B-709B-BE98-575F6B5FB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" y="462169"/>
            <a:ext cx="1685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DC7D1A0-43B9-6191-8933-F7A63F9BD48B}"/>
              </a:ext>
            </a:extLst>
          </p:cNvPr>
          <p:cNvSpPr txBox="1"/>
          <p:nvPr/>
        </p:nvSpPr>
        <p:spPr>
          <a:xfrm>
            <a:off x="508759" y="2367169"/>
            <a:ext cx="1685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rgbClr val="00478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700" b="0" i="0" dirty="0">
                <a:solidFill>
                  <a:srgbClr val="00478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pécialiste de l'investissement</a:t>
            </a:r>
            <a:endParaRPr lang="fr-FR" sz="700" dirty="0">
              <a:solidFill>
                <a:srgbClr val="004782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FBA81C0-BCFB-F206-A7EF-36662B1A764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16471" y="6518246"/>
            <a:ext cx="276837" cy="276837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46DDFCB5-6703-52CF-7504-4A11DB820020}"/>
              </a:ext>
            </a:extLst>
          </p:cNvPr>
          <p:cNvSpPr txBox="1"/>
          <p:nvPr/>
        </p:nvSpPr>
        <p:spPr>
          <a:xfrm>
            <a:off x="1693308" y="6525859"/>
            <a:ext cx="1100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Pristina" panose="03060402040406080204" pitchFamily="66" charset="0"/>
              </a:rPr>
              <a:t>Par Laurent Jouron</a:t>
            </a:r>
          </a:p>
        </p:txBody>
      </p:sp>
      <p:graphicFrame>
        <p:nvGraphicFramePr>
          <p:cNvPr id="10" name="Tableau 6">
            <a:extLst>
              <a:ext uri="{FF2B5EF4-FFF2-40B4-BE49-F238E27FC236}">
                <a16:creationId xmlns:a16="http://schemas.microsoft.com/office/drawing/2014/main" id="{CC23E267-05CB-41DA-9E34-83D560DDD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457050"/>
              </p:ext>
            </p:extLst>
          </p:nvPr>
        </p:nvGraphicFramePr>
        <p:xfrm>
          <a:off x="2727652" y="1609913"/>
          <a:ext cx="2406111" cy="588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511">
                  <a:extLst>
                    <a:ext uri="{9D8B030D-6E8A-4147-A177-3AD203B41FA5}">
                      <a16:colId xmlns:a16="http://schemas.microsoft.com/office/drawing/2014/main" val="2429013739"/>
                    </a:ext>
                  </a:extLst>
                </a:gridCol>
                <a:gridCol w="723207">
                  <a:extLst>
                    <a:ext uri="{9D8B030D-6E8A-4147-A177-3AD203B41FA5}">
                      <a16:colId xmlns:a16="http://schemas.microsoft.com/office/drawing/2014/main" val="3263084874"/>
                    </a:ext>
                  </a:extLst>
                </a:gridCol>
                <a:gridCol w="648393">
                  <a:extLst>
                    <a:ext uri="{9D8B030D-6E8A-4147-A177-3AD203B41FA5}">
                      <a16:colId xmlns:a16="http://schemas.microsoft.com/office/drawing/2014/main" val="3870928557"/>
                    </a:ext>
                  </a:extLst>
                </a:gridCol>
              </a:tblGrid>
              <a:tr h="29045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325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Share-GRUT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198,76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196,61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238396"/>
                  </a:ext>
                </a:extLst>
              </a:tr>
            </a:tbl>
          </a:graphicData>
        </a:graphic>
      </p:graphicFrame>
      <p:sp>
        <p:nvSpPr>
          <p:cNvPr id="15" name="ZoneTexte 14">
            <a:extLst>
              <a:ext uri="{FF2B5EF4-FFF2-40B4-BE49-F238E27FC236}">
                <a16:creationId xmlns:a16="http://schemas.microsoft.com/office/drawing/2014/main" id="{05DDF839-FE42-5009-35ED-06F4373233D3}"/>
              </a:ext>
            </a:extLst>
          </p:cNvPr>
          <p:cNvSpPr txBox="1"/>
          <p:nvPr/>
        </p:nvSpPr>
        <p:spPr>
          <a:xfrm>
            <a:off x="2727652" y="3026207"/>
            <a:ext cx="7918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Ce résultat n’est pas totalement faux, mais il </a:t>
            </a:r>
            <a:r>
              <a:rPr lang="fr-FR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peut </a:t>
            </a:r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être plus optimal.</a:t>
            </a:r>
          </a:p>
        </p:txBody>
      </p:sp>
      <p:graphicFrame>
        <p:nvGraphicFramePr>
          <p:cNvPr id="16" name="Tableau 6">
            <a:extLst>
              <a:ext uri="{FF2B5EF4-FFF2-40B4-BE49-F238E27FC236}">
                <a16:creationId xmlns:a16="http://schemas.microsoft.com/office/drawing/2014/main" id="{CC23E267-05CB-41DA-9E34-83D560DDD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260464"/>
              </p:ext>
            </p:extLst>
          </p:nvPr>
        </p:nvGraphicFramePr>
        <p:xfrm>
          <a:off x="2727652" y="4192121"/>
          <a:ext cx="2406111" cy="8874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512">
                  <a:extLst>
                    <a:ext uri="{9D8B030D-6E8A-4147-A177-3AD203B41FA5}">
                      <a16:colId xmlns:a16="http://schemas.microsoft.com/office/drawing/2014/main" val="2429013739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263084874"/>
                    </a:ext>
                  </a:extLst>
                </a:gridCol>
                <a:gridCol w="640079">
                  <a:extLst>
                    <a:ext uri="{9D8B030D-6E8A-4147-A177-3AD203B41FA5}">
                      <a16:colId xmlns:a16="http://schemas.microsoft.com/office/drawing/2014/main" val="3870928557"/>
                    </a:ext>
                  </a:extLst>
                </a:gridCol>
              </a:tblGrid>
              <a:tr h="29045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325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Share-GRUT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198,76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196,61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23839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Share-CBNY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1,22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535554"/>
                  </a:ext>
                </a:extLst>
              </a:tr>
            </a:tbl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5133762" y="1609913"/>
            <a:ext cx="70582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Pour ce fichier, </a:t>
            </a:r>
            <a:r>
              <a:rPr lang="fr-FR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Sienna</a:t>
            </a:r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 obtient le résultat suivant:</a:t>
            </a:r>
          </a:p>
          <a:p>
            <a:r>
              <a:rPr lang="fr-FR" sz="1600" b="1" dirty="0">
                <a:latin typeface="Verdana" panose="020B0604030504040204" pitchFamily="34" charset="0"/>
                <a:ea typeface="Verdana" panose="020B0604030504040204" pitchFamily="34" charset="0"/>
              </a:rPr>
              <a:t>Total </a:t>
            </a:r>
            <a:r>
              <a:rPr lang="fr-FR" sz="1600" b="1" dirty="0" err="1">
                <a:latin typeface="Verdana" panose="020B0604030504040204" pitchFamily="34" charset="0"/>
                <a:ea typeface="Verdana" panose="020B0604030504040204" pitchFamily="34" charset="0"/>
              </a:rPr>
              <a:t>cost</a:t>
            </a:r>
            <a:r>
              <a:rPr lang="fr-FR" sz="1600" b="1" dirty="0">
                <a:latin typeface="Verdana" panose="020B0604030504040204" pitchFamily="34" charset="0"/>
                <a:ea typeface="Verdana" panose="020B0604030504040204" pitchFamily="34" charset="0"/>
              </a:rPr>
              <a:t>: 498,76€ </a:t>
            </a:r>
          </a:p>
          <a:p>
            <a:r>
              <a:rPr lang="fr-FR" sz="1600" b="1" dirty="0">
                <a:latin typeface="Verdana" panose="020B0604030504040204" pitchFamily="34" charset="0"/>
                <a:ea typeface="Verdana" panose="020B0604030504040204" pitchFamily="34" charset="0"/>
              </a:rPr>
              <a:t>Total return: 196,61€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FE5D608-5C7E-5971-6729-E82FCF70B984}"/>
              </a:ext>
            </a:extLst>
          </p:cNvPr>
          <p:cNvSpPr txBox="1"/>
          <p:nvPr/>
        </p:nvSpPr>
        <p:spPr>
          <a:xfrm>
            <a:off x="5133762" y="4192121"/>
            <a:ext cx="6102626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latin typeface="Verdana" panose="020B0604030504040204" pitchFamily="34" charset="0"/>
                <a:ea typeface="Verdana" panose="020B0604030504040204" pitchFamily="34" charset="0"/>
              </a:rPr>
              <a:t>Pour ce même fichier, j’obtiens le résultat suivant:</a:t>
            </a:r>
          </a:p>
          <a:p>
            <a:r>
              <a:rPr lang="fr-FR" sz="18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r>
              <a:rPr lang="fr-FR" sz="1600" b="1" dirty="0">
                <a:latin typeface="Verdana" panose="020B0604030504040204" pitchFamily="34" charset="0"/>
                <a:ea typeface="Verdana" panose="020B0604030504040204" pitchFamily="34" charset="0"/>
              </a:rPr>
              <a:t>Total </a:t>
            </a:r>
            <a:r>
              <a:rPr lang="fr-FR" sz="1600" b="1" dirty="0" err="1">
                <a:latin typeface="Verdana" panose="020B0604030504040204" pitchFamily="34" charset="0"/>
                <a:ea typeface="Verdana" panose="020B0604030504040204" pitchFamily="34" charset="0"/>
              </a:rPr>
              <a:t>cost</a:t>
            </a:r>
            <a:r>
              <a:rPr lang="fr-FR" sz="1600" b="1" dirty="0">
                <a:latin typeface="Verdana" panose="020B0604030504040204" pitchFamily="34" charset="0"/>
                <a:ea typeface="Verdana" panose="020B0604030504040204" pitchFamily="34" charset="0"/>
              </a:rPr>
              <a:t>: 499,98€ </a:t>
            </a:r>
          </a:p>
          <a:p>
            <a:r>
              <a:rPr lang="fr-FR" sz="1600" b="1" dirty="0">
                <a:latin typeface="Verdana" panose="020B0604030504040204" pitchFamily="34" charset="0"/>
                <a:ea typeface="Verdana" panose="020B0604030504040204" pitchFamily="34" charset="0"/>
              </a:rPr>
              <a:t>Total return: 197,09€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4195CA7-326D-7988-F7D1-383D07E51E2F}"/>
              </a:ext>
            </a:extLst>
          </p:cNvPr>
          <p:cNvSpPr txBox="1">
            <a:spLocks/>
          </p:cNvSpPr>
          <p:nvPr/>
        </p:nvSpPr>
        <p:spPr>
          <a:xfrm>
            <a:off x="2194684" y="454555"/>
            <a:ext cx="9997316" cy="56499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3600" dirty="0">
                <a:latin typeface="Verdana" panose="020B0604030504040204" pitchFamily="34" charset="0"/>
                <a:ea typeface="Verdana" panose="020B0604030504040204" pitchFamily="34" charset="0"/>
              </a:rPr>
              <a:t>Fichier dataset1_Python+P7.csv </a:t>
            </a:r>
          </a:p>
        </p:txBody>
      </p:sp>
    </p:spTree>
    <p:extLst>
      <p:ext uri="{BB962C8B-B14F-4D97-AF65-F5344CB8AC3E}">
        <p14:creationId xmlns:p14="http://schemas.microsoft.com/office/powerpoint/2010/main" val="304024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38A46DF-5500-DEB1-81AA-28D6D9ABAF61}"/>
              </a:ext>
            </a:extLst>
          </p:cNvPr>
          <p:cNvSpPr txBox="1"/>
          <p:nvPr/>
        </p:nvSpPr>
        <p:spPr>
          <a:xfrm>
            <a:off x="5585" y="4522102"/>
            <a:ext cx="168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Comparaison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5C79525-581B-709B-BE98-575F6B5FB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" y="462169"/>
            <a:ext cx="1685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DC7D1A0-43B9-6191-8933-F7A63F9BD48B}"/>
              </a:ext>
            </a:extLst>
          </p:cNvPr>
          <p:cNvSpPr txBox="1"/>
          <p:nvPr/>
        </p:nvSpPr>
        <p:spPr>
          <a:xfrm>
            <a:off x="508759" y="2367169"/>
            <a:ext cx="1685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rgbClr val="00478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700" b="0" i="0" dirty="0">
                <a:solidFill>
                  <a:srgbClr val="00478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pécialiste de l'investissement</a:t>
            </a:r>
            <a:endParaRPr lang="fr-FR" sz="700" dirty="0">
              <a:solidFill>
                <a:srgbClr val="004782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FBA81C0-BCFB-F206-A7EF-36662B1A764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16471" y="6518246"/>
            <a:ext cx="276837" cy="276837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46DDFCB5-6703-52CF-7504-4A11DB820020}"/>
              </a:ext>
            </a:extLst>
          </p:cNvPr>
          <p:cNvSpPr txBox="1"/>
          <p:nvPr/>
        </p:nvSpPr>
        <p:spPr>
          <a:xfrm>
            <a:off x="1693308" y="6525859"/>
            <a:ext cx="1100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Pristina" panose="03060402040406080204" pitchFamily="66" charset="0"/>
              </a:rPr>
              <a:t>Par Laurent Jouron</a:t>
            </a: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D43639BE-3269-BDC4-764E-ECCA16900AE9}"/>
              </a:ext>
            </a:extLst>
          </p:cNvPr>
          <p:cNvGraphicFramePr>
            <a:graphicFrameLocks noGrp="1"/>
          </p:cNvGraphicFramePr>
          <p:nvPr/>
        </p:nvGraphicFramePr>
        <p:xfrm>
          <a:off x="2723544" y="233426"/>
          <a:ext cx="1757718" cy="5663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198">
                  <a:extLst>
                    <a:ext uri="{9D8B030D-6E8A-4147-A177-3AD203B41FA5}">
                      <a16:colId xmlns:a16="http://schemas.microsoft.com/office/drawing/2014/main" val="2429013739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263084874"/>
                    </a:ext>
                  </a:extLst>
                </a:gridCol>
              </a:tblGrid>
              <a:tr h="29045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Coût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325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Share-ECAQ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3166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23839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Share-IXCI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2632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119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Share-FWBE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194907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Share-ZOFA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2532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71295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Share-PLLK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1994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535554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Share-YFVZ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566109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Share-ANFX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68361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Share-PATS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2770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44957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Share-NDKR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3306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1459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Share-ALIY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2908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46871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Share-JWGF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4869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09151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Share-JGTW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3529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246958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Share-FAPS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3257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80310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Share-VCAX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2742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051525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Share-LFXB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735794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Share-DWSK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2949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590804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Share-XQII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1342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458129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Share-ROOM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166165"/>
                  </a:ext>
                </a:extLst>
              </a:tr>
            </a:tbl>
          </a:graphicData>
        </a:graphic>
      </p:graphicFrame>
      <p:graphicFrame>
        <p:nvGraphicFramePr>
          <p:cNvPr id="9" name="Tableau 6">
            <a:extLst>
              <a:ext uri="{FF2B5EF4-FFF2-40B4-BE49-F238E27FC236}">
                <a16:creationId xmlns:a16="http://schemas.microsoft.com/office/drawing/2014/main" id="{167D8412-495E-1134-7EFC-6949B30D136A}"/>
              </a:ext>
            </a:extLst>
          </p:cNvPr>
          <p:cNvGraphicFramePr>
            <a:graphicFrameLocks noGrp="1"/>
          </p:cNvGraphicFramePr>
          <p:nvPr/>
        </p:nvGraphicFramePr>
        <p:xfrm>
          <a:off x="9687540" y="2155361"/>
          <a:ext cx="2406111" cy="4469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198">
                  <a:extLst>
                    <a:ext uri="{9D8B030D-6E8A-4147-A177-3AD203B41FA5}">
                      <a16:colId xmlns:a16="http://schemas.microsoft.com/office/drawing/2014/main" val="2429013739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263084874"/>
                    </a:ext>
                  </a:extLst>
                </a:gridCol>
                <a:gridCol w="648393">
                  <a:extLst>
                    <a:ext uri="{9D8B030D-6E8A-4147-A177-3AD203B41FA5}">
                      <a16:colId xmlns:a16="http://schemas.microsoft.com/office/drawing/2014/main" val="3870928557"/>
                    </a:ext>
                  </a:extLst>
                </a:gridCol>
              </a:tblGrid>
              <a:tr h="29045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325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Share-IJFT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40,91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15,91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23839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Share-ANFX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38,55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15,31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119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Share-MALJ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46,37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15,25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194907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Share-OPBR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39,0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15,19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71295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Share-FWMV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41,68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14,92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535554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Share-HATC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43,45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14,83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566109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Share-XGNC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41,86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14,71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68361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Share-VWZM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40,41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14,63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44957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Share-QLWT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37,63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14,4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1459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Share-ENZZ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37,24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14,22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46871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Share-SFQC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36,53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14,22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09151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Share-VUMM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36,71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14,06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246958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Share-FWBE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18,31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7,29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80310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Share-JMLZ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1,27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051525"/>
                  </a:ext>
                </a:extLst>
              </a:tr>
            </a:tbl>
          </a:graphicData>
        </a:graphic>
      </p:graphicFrame>
      <p:sp>
        <p:nvSpPr>
          <p:cNvPr id="11" name="ZoneTexte 10">
            <a:extLst>
              <a:ext uri="{FF2B5EF4-FFF2-40B4-BE49-F238E27FC236}">
                <a16:creationId xmlns:a16="http://schemas.microsoft.com/office/drawing/2014/main" id="{CA4B3718-C410-99DD-F04F-EB861CEF72EF}"/>
              </a:ext>
            </a:extLst>
          </p:cNvPr>
          <p:cNvSpPr txBox="1"/>
          <p:nvPr/>
        </p:nvSpPr>
        <p:spPr>
          <a:xfrm>
            <a:off x="4635365" y="940005"/>
            <a:ext cx="74582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latin typeface="Verdana" panose="020B0604030504040204" pitchFamily="34" charset="0"/>
                <a:ea typeface="Verdana" panose="020B0604030504040204" pitchFamily="34" charset="0"/>
              </a:rPr>
              <a:t>Pour le fichier « dataset2_Python+P7.csv » testé, </a:t>
            </a:r>
            <a:r>
              <a:rPr lang="fr-FR" sz="1800" dirty="0" err="1">
                <a:latin typeface="Verdana" panose="020B0604030504040204" pitchFamily="34" charset="0"/>
                <a:ea typeface="Verdana" panose="020B0604030504040204" pitchFamily="34" charset="0"/>
              </a:rPr>
              <a:t>Sienna</a:t>
            </a:r>
            <a:r>
              <a:rPr lang="fr-FR" sz="1800" dirty="0">
                <a:latin typeface="Verdana" panose="020B0604030504040204" pitchFamily="34" charset="0"/>
                <a:ea typeface="Verdana" panose="020B0604030504040204" pitchFamily="34" charset="0"/>
              </a:rPr>
              <a:t> obtient le résultat </a:t>
            </a:r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1800" dirty="0">
                <a:latin typeface="Verdana" panose="020B0604030504040204" pitchFamily="34" charset="0"/>
                <a:ea typeface="Verdana" panose="020B0604030504040204" pitchFamily="34" charset="0"/>
              </a:rPr>
              <a:t>uivant:</a:t>
            </a:r>
          </a:p>
          <a:p>
            <a:r>
              <a:rPr lang="fr-FR" sz="1800" b="1" dirty="0">
                <a:latin typeface="Verdana" panose="020B0604030504040204" pitchFamily="34" charset="0"/>
                <a:ea typeface="Verdana" panose="020B0604030504040204" pitchFamily="34" charset="0"/>
              </a:rPr>
              <a:t>Total </a:t>
            </a:r>
            <a:r>
              <a:rPr lang="fr-FR" sz="1800" b="1" dirty="0" err="1">
                <a:latin typeface="Verdana" panose="020B0604030504040204" pitchFamily="34" charset="0"/>
                <a:ea typeface="Verdana" panose="020B0604030504040204" pitchFamily="34" charset="0"/>
              </a:rPr>
              <a:t>cost</a:t>
            </a:r>
            <a:r>
              <a:rPr lang="fr-FR" sz="1800" b="1" dirty="0">
                <a:latin typeface="Verdana" panose="020B0604030504040204" pitchFamily="34" charset="0"/>
                <a:ea typeface="Verdana" panose="020B0604030504040204" pitchFamily="34" charset="0"/>
              </a:rPr>
              <a:t>: 489,24€ </a:t>
            </a:r>
          </a:p>
          <a:p>
            <a:r>
              <a:rPr lang="fr-FR" sz="1800" b="1" dirty="0">
                <a:latin typeface="Verdana" panose="020B0604030504040204" pitchFamily="34" charset="0"/>
                <a:ea typeface="Verdana" panose="020B0604030504040204" pitchFamily="34" charset="0"/>
              </a:rPr>
              <a:t>Total return: 193,78€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7AB3F5A-1C94-09DA-AA54-E26FA7A4A396}"/>
              </a:ext>
            </a:extLst>
          </p:cNvPr>
          <p:cNvSpPr txBox="1"/>
          <p:nvPr/>
        </p:nvSpPr>
        <p:spPr>
          <a:xfrm>
            <a:off x="4635364" y="3989661"/>
            <a:ext cx="4833091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latin typeface="Verdana" panose="020B0604030504040204" pitchFamily="34" charset="0"/>
                <a:ea typeface="Verdana" panose="020B0604030504040204" pitchFamily="34" charset="0"/>
              </a:rPr>
              <a:t>Pour ce même fichier, j’obtiens le résultat suivant: </a:t>
            </a:r>
          </a:p>
          <a:p>
            <a:r>
              <a:rPr lang="fr-FR" sz="1600" b="1" dirty="0">
                <a:latin typeface="Verdana" panose="020B0604030504040204" pitchFamily="34" charset="0"/>
                <a:ea typeface="Verdana" panose="020B0604030504040204" pitchFamily="34" charset="0"/>
              </a:rPr>
              <a:t>Total </a:t>
            </a:r>
            <a:r>
              <a:rPr lang="fr-FR" sz="1600" b="1" dirty="0" err="1">
                <a:latin typeface="Verdana" panose="020B0604030504040204" pitchFamily="34" charset="0"/>
                <a:ea typeface="Verdana" panose="020B0604030504040204" pitchFamily="34" charset="0"/>
              </a:rPr>
              <a:t>cost</a:t>
            </a:r>
            <a:r>
              <a:rPr lang="fr-FR" sz="1600" b="1" dirty="0">
                <a:latin typeface="Verdana" panose="020B0604030504040204" pitchFamily="34" charset="0"/>
                <a:ea typeface="Verdana" panose="020B0604030504040204" pitchFamily="34" charset="0"/>
              </a:rPr>
              <a:t>: 499,98€ </a:t>
            </a:r>
          </a:p>
          <a:p>
            <a:r>
              <a:rPr lang="fr-FR" sz="1600" b="1" dirty="0">
                <a:latin typeface="Verdana" panose="020B0604030504040204" pitchFamily="34" charset="0"/>
                <a:ea typeface="Verdana" panose="020B0604030504040204" pitchFamily="34" charset="0"/>
              </a:rPr>
              <a:t>Total return: 185,25€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A2B936C-FB07-794A-7B88-09C733BCE7FA}"/>
              </a:ext>
            </a:extLst>
          </p:cNvPr>
          <p:cNvSpPr txBox="1"/>
          <p:nvPr/>
        </p:nvSpPr>
        <p:spPr>
          <a:xfrm>
            <a:off x="4635365" y="2772610"/>
            <a:ext cx="4833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Mise à part 2 actions (Share-FWBE et Share-ANFX) , les résultats sont tous différents. </a:t>
            </a:r>
          </a:p>
        </p:txBody>
      </p:sp>
    </p:spTree>
    <p:extLst>
      <p:ext uri="{BB962C8B-B14F-4D97-AF65-F5344CB8AC3E}">
        <p14:creationId xmlns:p14="http://schemas.microsoft.com/office/powerpoint/2010/main" val="319302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38A46DF-5500-DEB1-81AA-28D6D9ABAF61}"/>
              </a:ext>
            </a:extLst>
          </p:cNvPr>
          <p:cNvSpPr txBox="1"/>
          <p:nvPr/>
        </p:nvSpPr>
        <p:spPr>
          <a:xfrm>
            <a:off x="1" y="4522102"/>
            <a:ext cx="1693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Conclusion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5C79525-581B-709B-BE98-575F6B5FB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" y="462169"/>
            <a:ext cx="1685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DC7D1A0-43B9-6191-8933-F7A63F9BD48B}"/>
              </a:ext>
            </a:extLst>
          </p:cNvPr>
          <p:cNvSpPr txBox="1"/>
          <p:nvPr/>
        </p:nvSpPr>
        <p:spPr>
          <a:xfrm>
            <a:off x="508759" y="2367169"/>
            <a:ext cx="1685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rgbClr val="00478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700" b="0" i="0" dirty="0">
                <a:solidFill>
                  <a:srgbClr val="00478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pécialiste de l'investissement</a:t>
            </a:r>
            <a:endParaRPr lang="fr-FR" sz="700" dirty="0">
              <a:solidFill>
                <a:srgbClr val="004782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FBA81C0-BCFB-F206-A7EF-36662B1A764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16471" y="6518246"/>
            <a:ext cx="276837" cy="276837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46DDFCB5-6703-52CF-7504-4A11DB820020}"/>
              </a:ext>
            </a:extLst>
          </p:cNvPr>
          <p:cNvSpPr txBox="1"/>
          <p:nvPr/>
        </p:nvSpPr>
        <p:spPr>
          <a:xfrm>
            <a:off x="1693308" y="6525859"/>
            <a:ext cx="1100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Pristina" panose="03060402040406080204" pitchFamily="66" charset="0"/>
              </a:rPr>
              <a:t>Par Laurent Jouron</a:t>
            </a:r>
          </a:p>
        </p:txBody>
      </p:sp>
      <p:sp>
        <p:nvSpPr>
          <p:cNvPr id="3" name="Sous-titre 7">
            <a:extLst>
              <a:ext uri="{FF2B5EF4-FFF2-40B4-BE49-F238E27FC236}">
                <a16:creationId xmlns:a16="http://schemas.microsoft.com/office/drawing/2014/main" id="{1FD35AAC-2E09-7085-7AED-8C74412AB4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26508" y="293355"/>
            <a:ext cx="9565489" cy="699955"/>
          </a:xfrm>
        </p:spPr>
        <p:txBody>
          <a:bodyPr>
            <a:normAutofit/>
          </a:bodyPr>
          <a:lstStyle/>
          <a:p>
            <a:pPr algn="ctr"/>
            <a:r>
              <a:rPr lang="fr-FR" sz="3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Conclusion algorithme </a:t>
            </a:r>
            <a:r>
              <a:rPr lang="fr-FR" sz="3200" b="1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Optimisé</a:t>
            </a:r>
            <a:endParaRPr lang="fr-FR" sz="3200" b="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754ACC1-EA2C-7003-D7BF-48C64AC7504B}"/>
              </a:ext>
            </a:extLst>
          </p:cNvPr>
          <p:cNvSpPr txBox="1"/>
          <p:nvPr/>
        </p:nvSpPr>
        <p:spPr>
          <a:xfrm>
            <a:off x="2626507" y="1912925"/>
            <a:ext cx="956548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Cet algorithme est de complexité temporelle </a:t>
            </a:r>
            <a:r>
              <a:rPr lang="en-US" sz="1600" b="1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O</a:t>
            </a:r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sz="16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Wn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)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où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W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est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le budget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d’achat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est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une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démonstration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mathématique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par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récurrence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visualisable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sur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matrice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Chaque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action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supplémentaire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ajoute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W nouveaux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cas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à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traiter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à la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matrice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des dimensions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Wxn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endParaRPr lang="en-US" sz="16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Le délai de traitement est 560 fois plus rapide que l'algorithme de force brute, mais moins fiable</a:t>
            </a:r>
            <a:r>
              <a:rPr lang="fr-FR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endParaRPr lang="en-US" sz="16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fontAlgn="b"/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La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compléxité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spatiale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est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b="1" i="1" dirty="0">
                <a:latin typeface="Verdana" panose="020B0604030504040204" pitchFamily="34" charset="0"/>
                <a:ea typeface="Verdana" panose="020B0604030504040204" pitchFamily="34" charset="0"/>
              </a:rPr>
              <a:t>O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(W10n</a:t>
            </a:r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  <a:p>
            <a:pPr fontAlgn="b"/>
            <a:endParaRPr lang="en-US" sz="1600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L'algorithme optimisé nécessitera seulement 10 fois moins de temps et d'espace à exécuter que l'algorithme Brute force.</a:t>
            </a:r>
            <a:endParaRPr lang="en-US" sz="16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27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38A46DF-5500-DEB1-81AA-28D6D9ABAF61}"/>
              </a:ext>
            </a:extLst>
          </p:cNvPr>
          <p:cNvSpPr txBox="1"/>
          <p:nvPr/>
        </p:nvSpPr>
        <p:spPr>
          <a:xfrm>
            <a:off x="98349" y="4522102"/>
            <a:ext cx="1594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Complexité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5C79525-581B-709B-BE98-575F6B5FB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" y="462169"/>
            <a:ext cx="1685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DC7D1A0-43B9-6191-8933-F7A63F9BD48B}"/>
              </a:ext>
            </a:extLst>
          </p:cNvPr>
          <p:cNvSpPr txBox="1"/>
          <p:nvPr/>
        </p:nvSpPr>
        <p:spPr>
          <a:xfrm>
            <a:off x="508759" y="2367169"/>
            <a:ext cx="1685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rgbClr val="00478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700" b="0" i="0" dirty="0">
                <a:solidFill>
                  <a:srgbClr val="00478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pécialiste de l'investissement</a:t>
            </a:r>
            <a:endParaRPr lang="fr-FR" sz="700" dirty="0">
              <a:solidFill>
                <a:srgbClr val="004782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FBA81C0-BCFB-F206-A7EF-36662B1A764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16471" y="6518246"/>
            <a:ext cx="276837" cy="276837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46DDFCB5-6703-52CF-7504-4A11DB820020}"/>
              </a:ext>
            </a:extLst>
          </p:cNvPr>
          <p:cNvSpPr txBox="1"/>
          <p:nvPr/>
        </p:nvSpPr>
        <p:spPr>
          <a:xfrm>
            <a:off x="1693308" y="6525859"/>
            <a:ext cx="1100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Pristina" panose="03060402040406080204" pitchFamily="66" charset="0"/>
              </a:rPr>
              <a:t>Par Laurent Jouron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34509E66-DA5A-EF27-297D-05B2BE4F62B3}"/>
              </a:ext>
            </a:extLst>
          </p:cNvPr>
          <p:cNvSpPr txBox="1">
            <a:spLocks/>
          </p:cNvSpPr>
          <p:nvPr/>
        </p:nvSpPr>
        <p:spPr>
          <a:xfrm>
            <a:off x="3570234" y="132948"/>
            <a:ext cx="5051532" cy="6584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3600" b="1" i="0" dirty="0">
                <a:solidFill>
                  <a:srgbClr val="271A3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Analyse </a:t>
            </a:r>
            <a:r>
              <a:rPr lang="fr-FR" sz="3600" b="1" dirty="0" err="1" smtClean="0">
                <a:solidFill>
                  <a:srgbClr val="271A3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naive</a:t>
            </a:r>
            <a:endParaRPr lang="fr-FR" sz="3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FF7E7DD5-7088-44A5-98F9-FA4D7AB38FFB}"/>
              </a:ext>
            </a:extLst>
          </p:cNvPr>
          <p:cNvSpPr txBox="1">
            <a:spLocks/>
          </p:cNvSpPr>
          <p:nvPr/>
        </p:nvSpPr>
        <p:spPr>
          <a:xfrm>
            <a:off x="2194684" y="1237188"/>
            <a:ext cx="9997316" cy="484748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En dépit de ces améliorations, l'algorithme proposé ne fonctionne pas aussi bien que celui de </a:t>
            </a:r>
            <a:r>
              <a:rPr lang="fr-FR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Sienna</a:t>
            </a:r>
            <a:r>
              <a:rPr lang="fr-FR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algn="l"/>
            <a:r>
              <a:rPr lang="fr-FR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Une optimisation plus poussée répondrait à la demande de la clientèle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algn="l"/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-&gt; le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tri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préalable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des actions les plus 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lucrative.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/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Cette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nouvelle version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aborde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un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type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d’algorithmes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nommé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“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naif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”.</a:t>
            </a:r>
          </a:p>
          <a:p>
            <a:pPr algn="l"/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L’algorithme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“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naif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”,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choisit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en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function de la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rentabilité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coût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/performance.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U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ne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action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est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profitable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si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elle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est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profitable plus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qu’elle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ne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coûte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/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Les actions sont ordonnées en diminuant les coûts/performances (retour maximum pour la première action</a:t>
            </a:r>
            <a:r>
              <a:rPr lang="fr-FR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).</a:t>
            </a:r>
          </a:p>
          <a:p>
            <a:pPr algn="l"/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L’algorithme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parcourt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la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liste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des actions :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tant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que le budget le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permet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l’action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est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ajoutée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à la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liste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final.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/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Bien que “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naif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”,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l’algorithme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est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moins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gourmand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en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mémoire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que 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les 2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autres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</a:p>
          <a:p>
            <a:pPr algn="l"/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Une fois les données triées, il n'y a aucun besoin de comparer chaque action avec les actions précédentes</a:t>
            </a:r>
            <a:r>
              <a:rPr lang="fr-FR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algn="l"/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La liste définitive des actions comprend toutes les actions pour lesquelles le </a:t>
            </a:r>
            <a:r>
              <a:rPr lang="fr-FR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coût/performance </a:t>
            </a:r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est le plus élevé et dont le coût total est le plus proche du </a:t>
            </a:r>
            <a:r>
              <a:rPr lang="fr-FR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budget.</a:t>
            </a:r>
            <a:endParaRPr lang="en-US" sz="11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94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38A46DF-5500-DEB1-81AA-28D6D9ABAF61}"/>
              </a:ext>
            </a:extLst>
          </p:cNvPr>
          <p:cNvSpPr txBox="1"/>
          <p:nvPr/>
        </p:nvSpPr>
        <p:spPr>
          <a:xfrm>
            <a:off x="1" y="4522102"/>
            <a:ext cx="1693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Graphique</a:t>
            </a:r>
            <a:endParaRPr lang="fr-FR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5C79525-581B-709B-BE98-575F6B5FB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" y="462169"/>
            <a:ext cx="1685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DC7D1A0-43B9-6191-8933-F7A63F9BD48B}"/>
              </a:ext>
            </a:extLst>
          </p:cNvPr>
          <p:cNvSpPr txBox="1"/>
          <p:nvPr/>
        </p:nvSpPr>
        <p:spPr>
          <a:xfrm>
            <a:off x="508759" y="2367169"/>
            <a:ext cx="1685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rgbClr val="00478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700" b="0" i="0" dirty="0">
                <a:solidFill>
                  <a:srgbClr val="00478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pécialiste de l'investissement</a:t>
            </a:r>
            <a:endParaRPr lang="fr-FR" sz="700" dirty="0">
              <a:solidFill>
                <a:srgbClr val="004782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FBA81C0-BCFB-F206-A7EF-36662B1A764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16471" y="6518246"/>
            <a:ext cx="276837" cy="276837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46DDFCB5-6703-52CF-7504-4A11DB820020}"/>
              </a:ext>
            </a:extLst>
          </p:cNvPr>
          <p:cNvSpPr txBox="1"/>
          <p:nvPr/>
        </p:nvSpPr>
        <p:spPr>
          <a:xfrm>
            <a:off x="1693308" y="6525859"/>
            <a:ext cx="1100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Pristina" panose="03060402040406080204" pitchFamily="66" charset="0"/>
              </a:rPr>
              <a:t>Par Laurent Jouron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34509E66-DA5A-EF27-297D-05B2BE4F62B3}"/>
              </a:ext>
            </a:extLst>
          </p:cNvPr>
          <p:cNvSpPr txBox="1">
            <a:spLocks/>
          </p:cNvSpPr>
          <p:nvPr/>
        </p:nvSpPr>
        <p:spPr>
          <a:xfrm>
            <a:off x="3570233" y="132948"/>
            <a:ext cx="5332697" cy="65844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3600" b="1" i="0" dirty="0" smtClean="0">
                <a:solidFill>
                  <a:srgbClr val="271A3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Graphique des complexités</a:t>
            </a:r>
            <a:endParaRPr lang="fr-FR" sz="3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CE0A93-AA26-48FE-AD13-50F10E7B26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9775" y="1564568"/>
            <a:ext cx="5028103" cy="362656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76FC7EF-D192-4512-8174-B3DF12DD0617}"/>
              </a:ext>
            </a:extLst>
          </p:cNvPr>
          <p:cNvSpPr/>
          <p:nvPr/>
        </p:nvSpPr>
        <p:spPr>
          <a:xfrm>
            <a:off x="5116669" y="1911926"/>
            <a:ext cx="707666" cy="2244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12">
            <a:extLst>
              <a:ext uri="{FF2B5EF4-FFF2-40B4-BE49-F238E27FC236}">
                <a16:creationId xmlns:a16="http://schemas.microsoft.com/office/drawing/2014/main" id="{B64F0688-665D-4DEA-ABAE-6E1DBDE9505B}"/>
              </a:ext>
            </a:extLst>
          </p:cNvPr>
          <p:cNvCxnSpPr>
            <a:cxnSpLocks/>
          </p:cNvCxnSpPr>
          <p:nvPr/>
        </p:nvCxnSpPr>
        <p:spPr>
          <a:xfrm flipV="1">
            <a:off x="4380807" y="2024148"/>
            <a:ext cx="735862" cy="1280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8">
            <a:extLst>
              <a:ext uri="{FF2B5EF4-FFF2-40B4-BE49-F238E27FC236}">
                <a16:creationId xmlns:a16="http://schemas.microsoft.com/office/drawing/2014/main" id="{E3F55A89-2357-4012-8556-979E49D36B1F}"/>
              </a:ext>
            </a:extLst>
          </p:cNvPr>
          <p:cNvSpPr txBox="1"/>
          <p:nvPr/>
        </p:nvSpPr>
        <p:spPr>
          <a:xfrm>
            <a:off x="3338042" y="1997837"/>
            <a:ext cx="1042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 Condensed" panose="020B0502040204020203" pitchFamily="34" charset="0"/>
              </a:rPr>
              <a:t>Brute </a:t>
            </a:r>
            <a:r>
              <a:rPr lang="en-US" dirty="0" smtClean="0">
                <a:latin typeface="Bahnschrift SemiBold Condensed" panose="020B0502040204020203" pitchFamily="34" charset="0"/>
              </a:rPr>
              <a:t>force</a:t>
            </a:r>
            <a:endParaRPr lang="en-US" dirty="0">
              <a:latin typeface="Bahnschrift SemiBold Condensed" panose="020B0502040204020203" pitchFamily="34" charset="0"/>
            </a:endParaRPr>
          </a:p>
        </p:txBody>
      </p:sp>
      <p:sp>
        <p:nvSpPr>
          <p:cNvPr id="15" name="TextBox 19">
            <a:extLst>
              <a:ext uri="{FF2B5EF4-FFF2-40B4-BE49-F238E27FC236}">
                <a16:creationId xmlns:a16="http://schemas.microsoft.com/office/drawing/2014/main" id="{B50B3C13-02A5-4B31-936A-5CCB42AFBB96}"/>
              </a:ext>
            </a:extLst>
          </p:cNvPr>
          <p:cNvSpPr txBox="1"/>
          <p:nvPr/>
        </p:nvSpPr>
        <p:spPr>
          <a:xfrm>
            <a:off x="10126846" y="4006557"/>
            <a:ext cx="931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Bahnschrift SemiBold Condensed" panose="020B0502040204020203" pitchFamily="34" charset="0"/>
              </a:rPr>
              <a:t>Optimisé</a:t>
            </a:r>
            <a:endParaRPr lang="en-US" dirty="0">
              <a:latin typeface="Bahnschrift SemiBold Condensed" panose="020B0502040204020203" pitchFamily="34" charset="0"/>
            </a:endParaRPr>
          </a:p>
        </p:txBody>
      </p:sp>
      <p:cxnSp>
        <p:nvCxnSpPr>
          <p:cNvPr id="16" name="Straight Arrow Connector 24">
            <a:extLst>
              <a:ext uri="{FF2B5EF4-FFF2-40B4-BE49-F238E27FC236}">
                <a16:creationId xmlns:a16="http://schemas.microsoft.com/office/drawing/2014/main" id="{EB5D71D1-36C5-4E8D-8DAE-A87F52272B7C}"/>
              </a:ext>
            </a:extLst>
          </p:cNvPr>
          <p:cNvCxnSpPr>
            <a:cxnSpLocks/>
          </p:cNvCxnSpPr>
          <p:nvPr/>
        </p:nvCxnSpPr>
        <p:spPr>
          <a:xfrm flipH="1">
            <a:off x="9112391" y="4241342"/>
            <a:ext cx="1014456" cy="9153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693A77C-7298-4755-8209-FA8031C3EEC2}"/>
              </a:ext>
            </a:extLst>
          </p:cNvPr>
          <p:cNvSpPr/>
          <p:nvPr/>
        </p:nvSpPr>
        <p:spPr>
          <a:xfrm>
            <a:off x="8568494" y="4209631"/>
            <a:ext cx="543897" cy="24649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BB0AE281-B07E-4CC4-A460-5ADF6C8A2E03}"/>
              </a:ext>
            </a:extLst>
          </p:cNvPr>
          <p:cNvSpPr txBox="1">
            <a:spLocks/>
          </p:cNvSpPr>
          <p:nvPr/>
        </p:nvSpPr>
        <p:spPr>
          <a:xfrm>
            <a:off x="2793534" y="5538486"/>
            <a:ext cx="8772417" cy="31393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L'algorithme </a:t>
            </a:r>
            <a:r>
              <a:rPr lang="fr-FR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optimisé, </a:t>
            </a:r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qui utilise le tri, a peu de </a:t>
            </a:r>
            <a:r>
              <a:rPr lang="fr-FR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complexité </a:t>
            </a:r>
            <a:r>
              <a:rPr lang="en-US" sz="1600" b="1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O</a:t>
            </a:r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(n*log(n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34871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38A46DF-5500-DEB1-81AA-28D6D9ABAF61}"/>
              </a:ext>
            </a:extLst>
          </p:cNvPr>
          <p:cNvSpPr txBox="1"/>
          <p:nvPr/>
        </p:nvSpPr>
        <p:spPr>
          <a:xfrm>
            <a:off x="1" y="4522102"/>
            <a:ext cx="1693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Comparaison</a:t>
            </a:r>
            <a:endParaRPr lang="fr-FR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5C79525-581B-709B-BE98-575F6B5FB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" y="462169"/>
            <a:ext cx="1685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DC7D1A0-43B9-6191-8933-F7A63F9BD48B}"/>
              </a:ext>
            </a:extLst>
          </p:cNvPr>
          <p:cNvSpPr txBox="1"/>
          <p:nvPr/>
        </p:nvSpPr>
        <p:spPr>
          <a:xfrm>
            <a:off x="508759" y="2367169"/>
            <a:ext cx="1685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rgbClr val="00478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700" b="0" i="0" dirty="0">
                <a:solidFill>
                  <a:srgbClr val="00478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pécialiste de l'investissement</a:t>
            </a:r>
            <a:endParaRPr lang="fr-FR" sz="700" dirty="0">
              <a:solidFill>
                <a:srgbClr val="004782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FBA81C0-BCFB-F206-A7EF-36662B1A764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16471" y="6518246"/>
            <a:ext cx="276837" cy="276837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46DDFCB5-6703-52CF-7504-4A11DB820020}"/>
              </a:ext>
            </a:extLst>
          </p:cNvPr>
          <p:cNvSpPr txBox="1"/>
          <p:nvPr/>
        </p:nvSpPr>
        <p:spPr>
          <a:xfrm>
            <a:off x="1693308" y="6525859"/>
            <a:ext cx="1100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Pristina" panose="03060402040406080204" pitchFamily="66" charset="0"/>
              </a:rPr>
              <a:t>Par Laurent Jouron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FE5D608-5C7E-5971-6729-E82FCF70B984}"/>
              </a:ext>
            </a:extLst>
          </p:cNvPr>
          <p:cNvSpPr txBox="1"/>
          <p:nvPr/>
        </p:nvSpPr>
        <p:spPr>
          <a:xfrm>
            <a:off x="4029297" y="1828560"/>
            <a:ext cx="230948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Brute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borce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sz="12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-&gt; Total </a:t>
            </a:r>
            <a:r>
              <a:rPr lang="fr-FR" sz="1200" b="1" dirty="0" err="1">
                <a:latin typeface="Verdana" panose="020B0604030504040204" pitchFamily="34" charset="0"/>
                <a:ea typeface="Verdana" panose="020B0604030504040204" pitchFamily="34" charset="0"/>
              </a:rPr>
              <a:t>cost</a:t>
            </a:r>
            <a:r>
              <a:rPr lang="fr-FR" sz="1200" b="1" dirty="0"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fr-FR" sz="12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484,00€</a:t>
            </a:r>
            <a:endParaRPr lang="fr-FR" sz="12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sz="12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-&gt; Total </a:t>
            </a:r>
            <a:r>
              <a:rPr lang="fr-FR" sz="1200" b="1" dirty="0">
                <a:latin typeface="Verdana" panose="020B0604030504040204" pitchFamily="34" charset="0"/>
                <a:ea typeface="Verdana" panose="020B0604030504040204" pitchFamily="34" charset="0"/>
              </a:rPr>
              <a:t>return: </a:t>
            </a:r>
            <a:r>
              <a:rPr lang="fr-FR" sz="12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86,66€</a:t>
            </a:r>
            <a:endParaRPr lang="fr-FR" sz="1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6A3E4218-D4C0-D90F-1591-937F142C307D}"/>
              </a:ext>
            </a:extLst>
          </p:cNvPr>
          <p:cNvSpPr txBox="1">
            <a:spLocks/>
          </p:cNvSpPr>
          <p:nvPr/>
        </p:nvSpPr>
        <p:spPr>
          <a:xfrm>
            <a:off x="2194684" y="454555"/>
            <a:ext cx="9997316" cy="56499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3600" dirty="0">
                <a:latin typeface="Verdana" panose="020B0604030504040204" pitchFamily="34" charset="0"/>
                <a:ea typeface="Verdana" panose="020B0604030504040204" pitchFamily="34" charset="0"/>
              </a:rPr>
              <a:t>Fichier </a:t>
            </a:r>
            <a:r>
              <a:rPr lang="fr-FR" sz="3600" dirty="0" smtClean="0">
                <a:latin typeface="Verdana" panose="020B0604030504040204" pitchFamily="34" charset="0"/>
                <a:ea typeface="Verdana" panose="020B0604030504040204" pitchFamily="34" charset="0"/>
              </a:rPr>
              <a:t>action.csv</a:t>
            </a:r>
            <a:r>
              <a:rPr lang="fr-FR" sz="3600" dirty="0"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FE5D608-5C7E-5971-6729-E82FCF70B984}"/>
              </a:ext>
            </a:extLst>
          </p:cNvPr>
          <p:cNvSpPr txBox="1"/>
          <p:nvPr/>
        </p:nvSpPr>
        <p:spPr>
          <a:xfrm>
            <a:off x="8377363" y="1828560"/>
            <a:ext cx="229876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Optimisé:</a:t>
            </a:r>
            <a:endParaRPr lang="fr-FR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sz="12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-&gt; Total </a:t>
            </a:r>
            <a:r>
              <a:rPr lang="fr-FR" sz="1200" b="1" dirty="0" err="1">
                <a:latin typeface="Verdana" panose="020B0604030504040204" pitchFamily="34" charset="0"/>
                <a:ea typeface="Verdana" panose="020B0604030504040204" pitchFamily="34" charset="0"/>
              </a:rPr>
              <a:t>cost</a:t>
            </a:r>
            <a:r>
              <a:rPr lang="fr-FR" sz="1200" b="1" dirty="0"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fr-FR" sz="12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500€</a:t>
            </a:r>
            <a:endParaRPr lang="fr-FR" sz="12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sz="12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-&gt; Total </a:t>
            </a:r>
            <a:r>
              <a:rPr lang="fr-FR" sz="1200" b="1" dirty="0">
                <a:latin typeface="Verdana" panose="020B0604030504040204" pitchFamily="34" charset="0"/>
                <a:ea typeface="Verdana" panose="020B0604030504040204" pitchFamily="34" charset="0"/>
              </a:rPr>
              <a:t>return: </a:t>
            </a:r>
            <a:r>
              <a:rPr lang="fr-FR" sz="12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89,48€</a:t>
            </a:r>
            <a:endParaRPr lang="fr-FR" sz="1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19" name="Tableau 6">
            <a:extLst>
              <a:ext uri="{FF2B5EF4-FFF2-40B4-BE49-F238E27FC236}">
                <a16:creationId xmlns:a16="http://schemas.microsoft.com/office/drawing/2014/main" id="{167D8412-495E-1134-7EFC-6949B30D1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134382"/>
              </p:ext>
            </p:extLst>
          </p:nvPr>
        </p:nvGraphicFramePr>
        <p:xfrm>
          <a:off x="4029297" y="2690334"/>
          <a:ext cx="2406111" cy="2678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198">
                  <a:extLst>
                    <a:ext uri="{9D8B030D-6E8A-4147-A177-3AD203B41FA5}">
                      <a16:colId xmlns:a16="http://schemas.microsoft.com/office/drawing/2014/main" val="2429013739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263084874"/>
                    </a:ext>
                  </a:extLst>
                </a:gridCol>
                <a:gridCol w="648393">
                  <a:extLst>
                    <a:ext uri="{9D8B030D-6E8A-4147-A177-3AD203B41FA5}">
                      <a16:colId xmlns:a16="http://schemas.microsoft.com/office/drawing/2014/main" val="3870928557"/>
                    </a:ext>
                  </a:extLst>
                </a:gridCol>
              </a:tblGrid>
              <a:tr h="29045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325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Action-6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80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23839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Action-4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70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119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Action-5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60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10,2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194907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Action-12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110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9,9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71295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Action-10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34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9,18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535554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Action-13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8,74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566109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Action-3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50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7,5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68361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Action-11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42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7,14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449572"/>
                  </a:ext>
                </a:extLst>
              </a:tr>
            </a:tbl>
          </a:graphicData>
        </a:graphic>
      </p:graphicFrame>
      <p:graphicFrame>
        <p:nvGraphicFramePr>
          <p:cNvPr id="20" name="Tableau 6">
            <a:extLst>
              <a:ext uri="{FF2B5EF4-FFF2-40B4-BE49-F238E27FC236}">
                <a16:creationId xmlns:a16="http://schemas.microsoft.com/office/drawing/2014/main" id="{167D8412-495E-1134-7EFC-6949B30D1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576540"/>
              </p:ext>
            </p:extLst>
          </p:nvPr>
        </p:nvGraphicFramePr>
        <p:xfrm>
          <a:off x="8323692" y="2690333"/>
          <a:ext cx="2406110" cy="2678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197">
                  <a:extLst>
                    <a:ext uri="{9D8B030D-6E8A-4147-A177-3AD203B41FA5}">
                      <a16:colId xmlns:a16="http://schemas.microsoft.com/office/drawing/2014/main" val="2429013739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263084874"/>
                    </a:ext>
                  </a:extLst>
                </a:gridCol>
                <a:gridCol w="648393">
                  <a:extLst>
                    <a:ext uri="{9D8B030D-6E8A-4147-A177-3AD203B41FA5}">
                      <a16:colId xmlns:a16="http://schemas.microsoft.com/office/drawing/2014/main" val="3870928557"/>
                    </a:ext>
                  </a:extLst>
                </a:gridCol>
              </a:tblGrid>
              <a:tr h="29045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325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Action-20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114,0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20,52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23839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Action-6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80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119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Action-4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70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194907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Action-5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60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10,2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71295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Action-12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110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9,9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535554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Action-10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34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9,18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566109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Action-19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24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5,04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68361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Action-16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0,64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449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781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B0798F1-BC2F-425A-66A7-DD6F5B515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" y="462169"/>
            <a:ext cx="1685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352027A6-BDE9-5F7F-6C2C-7E9B4B23820B}"/>
              </a:ext>
            </a:extLst>
          </p:cNvPr>
          <p:cNvSpPr txBox="1"/>
          <p:nvPr/>
        </p:nvSpPr>
        <p:spPr>
          <a:xfrm>
            <a:off x="0" y="4526410"/>
            <a:ext cx="1693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Lecture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ED30DC33-D4B7-5BCA-390C-4F28DBB1A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28658" y="272213"/>
            <a:ext cx="5970338" cy="66308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4000" b="1" dirty="0">
                <a:solidFill>
                  <a:srgbClr val="271A3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Lecture</a:t>
            </a:r>
            <a:r>
              <a:rPr lang="fr-FR" sz="4000" b="1" i="0" dirty="0">
                <a:solidFill>
                  <a:srgbClr val="271A3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fichier .CSV</a:t>
            </a:r>
            <a:endParaRPr lang="fr-FR" sz="4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2B01CDE-C8BD-ACF7-2532-746BD63DE820}"/>
              </a:ext>
            </a:extLst>
          </p:cNvPr>
          <p:cNvSpPr txBox="1"/>
          <p:nvPr/>
        </p:nvSpPr>
        <p:spPr>
          <a:xfrm>
            <a:off x="2342525" y="931979"/>
            <a:ext cx="9838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Le format .csv (comma </a:t>
            </a:r>
            <a:r>
              <a:rPr lang="fr-FR" dirty="0" err="1">
                <a:latin typeface="Verdana" panose="020B0604030504040204" pitchFamily="34" charset="0"/>
                <a:ea typeface="Verdana" panose="020B0604030504040204" pitchFamily="34" charset="0"/>
              </a:rPr>
              <a:t>separated</a:t>
            </a:r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 values) est un fichier dont les éléments sont séparés par des virgules. </a:t>
            </a: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On doit, dans un premier temps, les transformer ces données en un liste.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F64FB02-9CB0-A0D7-FE7D-073BF194245C}"/>
              </a:ext>
            </a:extLst>
          </p:cNvPr>
          <p:cNvSpPr txBox="1"/>
          <p:nvPr/>
        </p:nvSpPr>
        <p:spPr>
          <a:xfrm>
            <a:off x="508759" y="2367169"/>
            <a:ext cx="1685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rgbClr val="00478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700" b="0" i="0" dirty="0">
                <a:solidFill>
                  <a:srgbClr val="00478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pécialiste de l'investissement</a:t>
            </a:r>
            <a:endParaRPr lang="fr-FR" sz="700" dirty="0">
              <a:solidFill>
                <a:srgbClr val="004782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5749FEE-0E0D-AF44-7719-039CB2AAF40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16471" y="6518246"/>
            <a:ext cx="276837" cy="276837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2097B6E-EC9D-A9EE-6505-8010C87B079A}"/>
              </a:ext>
            </a:extLst>
          </p:cNvPr>
          <p:cNvSpPr txBox="1"/>
          <p:nvPr/>
        </p:nvSpPr>
        <p:spPr>
          <a:xfrm>
            <a:off x="1693308" y="6525859"/>
            <a:ext cx="1100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Pristina" panose="03060402040406080204" pitchFamily="66" charset="0"/>
              </a:rPr>
              <a:t>Par Laurent Jouron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6065B021-640F-EBF1-F8FA-4F8648BC7956}"/>
              </a:ext>
            </a:extLst>
          </p:cNvPr>
          <p:cNvSpPr txBox="1">
            <a:spLocks/>
          </p:cNvSpPr>
          <p:nvPr/>
        </p:nvSpPr>
        <p:spPr>
          <a:xfrm>
            <a:off x="3729866" y="2047737"/>
            <a:ext cx="6767916" cy="59950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3600" b="1" i="0" dirty="0">
                <a:solidFill>
                  <a:srgbClr val="271A3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Calcul de la performance</a:t>
            </a:r>
            <a:endParaRPr lang="fr-FR" sz="3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7EFCFF5-B64B-B2F6-C01E-DE86F71A4E25}"/>
              </a:ext>
            </a:extLst>
          </p:cNvPr>
          <p:cNvSpPr txBox="1"/>
          <p:nvPr/>
        </p:nvSpPr>
        <p:spPr>
          <a:xfrm>
            <a:off x="2353710" y="2609412"/>
            <a:ext cx="98382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Il faut calculer et ajouter la performance de chaque élément. Ce sont ces performances qui indiquent la rentabilité des actions.</a:t>
            </a:r>
          </a:p>
          <a:p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Il y a le coût de chaque action et le pourcentage de profit, il suffit de faire le calcul (pourcentage / 100 * coûts).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DED4424A-98AA-538E-909F-AC971C915382}"/>
              </a:ext>
            </a:extLst>
          </p:cNvPr>
          <p:cNvSpPr txBox="1">
            <a:spLocks/>
          </p:cNvSpPr>
          <p:nvPr/>
        </p:nvSpPr>
        <p:spPr>
          <a:xfrm>
            <a:off x="3663718" y="4444628"/>
            <a:ext cx="6900211" cy="5328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3600" b="1" i="0" dirty="0">
                <a:solidFill>
                  <a:srgbClr val="271A3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Trie sur les performances</a:t>
            </a:r>
            <a:endParaRPr lang="fr-FR" sz="3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D305C59-1E82-60C5-C812-11EF1789DF45}"/>
              </a:ext>
            </a:extLst>
          </p:cNvPr>
          <p:cNvSpPr txBox="1"/>
          <p:nvPr/>
        </p:nvSpPr>
        <p:spPr>
          <a:xfrm>
            <a:off x="2342525" y="4977523"/>
            <a:ext cx="9838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Pour avoir les actions les plus rentables en premier, il faut les trier sur les performances de façon décroissantes.</a:t>
            </a:r>
          </a:p>
        </p:txBody>
      </p:sp>
    </p:spTree>
    <p:extLst>
      <p:ext uri="{BB962C8B-B14F-4D97-AF65-F5344CB8AC3E}">
        <p14:creationId xmlns:p14="http://schemas.microsoft.com/office/powerpoint/2010/main" val="394640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5" grpId="0"/>
      <p:bldP spid="6" grpId="0"/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38A46DF-5500-DEB1-81AA-28D6D9ABAF61}"/>
              </a:ext>
            </a:extLst>
          </p:cNvPr>
          <p:cNvSpPr txBox="1"/>
          <p:nvPr/>
        </p:nvSpPr>
        <p:spPr>
          <a:xfrm>
            <a:off x="1" y="4522102"/>
            <a:ext cx="1693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Comparaison</a:t>
            </a:r>
            <a:endParaRPr lang="fr-FR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5C79525-581B-709B-BE98-575F6B5FB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" y="462169"/>
            <a:ext cx="1685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DC7D1A0-43B9-6191-8933-F7A63F9BD48B}"/>
              </a:ext>
            </a:extLst>
          </p:cNvPr>
          <p:cNvSpPr txBox="1"/>
          <p:nvPr/>
        </p:nvSpPr>
        <p:spPr>
          <a:xfrm>
            <a:off x="508759" y="2367169"/>
            <a:ext cx="1685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rgbClr val="00478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700" b="0" i="0" dirty="0">
                <a:solidFill>
                  <a:srgbClr val="00478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pécialiste de l'investissement</a:t>
            </a:r>
            <a:endParaRPr lang="fr-FR" sz="700" dirty="0">
              <a:solidFill>
                <a:srgbClr val="004782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FBA81C0-BCFB-F206-A7EF-36662B1A764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16471" y="6518246"/>
            <a:ext cx="276837" cy="276837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46DDFCB5-6703-52CF-7504-4A11DB820020}"/>
              </a:ext>
            </a:extLst>
          </p:cNvPr>
          <p:cNvSpPr txBox="1"/>
          <p:nvPr/>
        </p:nvSpPr>
        <p:spPr>
          <a:xfrm>
            <a:off x="1693308" y="6525859"/>
            <a:ext cx="1100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Pristina" panose="03060402040406080204" pitchFamily="66" charset="0"/>
              </a:rPr>
              <a:t>Par Laurent Jouron</a:t>
            </a: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CC23E267-05CB-41DA-9E34-83D560DDD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18816"/>
              </p:ext>
            </p:extLst>
          </p:nvPr>
        </p:nvGraphicFramePr>
        <p:xfrm>
          <a:off x="3084022" y="2367169"/>
          <a:ext cx="2408204" cy="588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412">
                  <a:extLst>
                    <a:ext uri="{9D8B030D-6E8A-4147-A177-3AD203B41FA5}">
                      <a16:colId xmlns:a16="http://schemas.microsoft.com/office/drawing/2014/main" val="2429013739"/>
                    </a:ext>
                  </a:extLst>
                </a:gridCol>
                <a:gridCol w="732156">
                  <a:extLst>
                    <a:ext uri="{9D8B030D-6E8A-4147-A177-3AD203B41FA5}">
                      <a16:colId xmlns:a16="http://schemas.microsoft.com/office/drawing/2014/main" val="3263084874"/>
                    </a:ext>
                  </a:extLst>
                </a:gridCol>
                <a:gridCol w="640636">
                  <a:extLst>
                    <a:ext uri="{9D8B030D-6E8A-4147-A177-3AD203B41FA5}">
                      <a16:colId xmlns:a16="http://schemas.microsoft.com/office/drawing/2014/main" val="3870928557"/>
                    </a:ext>
                  </a:extLst>
                </a:gridCol>
              </a:tblGrid>
              <a:tr h="29045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325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Share-GRUT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198,76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196,61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238396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EFE5D608-5C7E-5971-6729-E82FCF70B984}"/>
              </a:ext>
            </a:extLst>
          </p:cNvPr>
          <p:cNvSpPr txBox="1"/>
          <p:nvPr/>
        </p:nvSpPr>
        <p:spPr>
          <a:xfrm>
            <a:off x="5905890" y="2367169"/>
            <a:ext cx="6286109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Brute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borce</a:t>
            </a:r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  <a:endParaRPr lang="fr-FR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sz="16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	-&gt; Total </a:t>
            </a:r>
            <a:r>
              <a:rPr lang="fr-FR" sz="1600" b="1" dirty="0" err="1">
                <a:latin typeface="Verdana" panose="020B0604030504040204" pitchFamily="34" charset="0"/>
                <a:ea typeface="Verdana" panose="020B0604030504040204" pitchFamily="34" charset="0"/>
              </a:rPr>
              <a:t>cost</a:t>
            </a:r>
            <a:r>
              <a:rPr lang="fr-FR" sz="1600" b="1" dirty="0">
                <a:latin typeface="Verdana" panose="020B0604030504040204" pitchFamily="34" charset="0"/>
                <a:ea typeface="Verdana" panose="020B0604030504040204" pitchFamily="34" charset="0"/>
              </a:rPr>
              <a:t>: 498,76€</a:t>
            </a:r>
          </a:p>
          <a:p>
            <a:r>
              <a:rPr lang="fr-FR" sz="16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	-&gt; Total </a:t>
            </a:r>
            <a:r>
              <a:rPr lang="fr-FR" sz="1600" b="1" dirty="0">
                <a:latin typeface="Verdana" panose="020B0604030504040204" pitchFamily="34" charset="0"/>
                <a:ea typeface="Verdana" panose="020B0604030504040204" pitchFamily="34" charset="0"/>
              </a:rPr>
              <a:t>return: 196,61€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6A3E4218-D4C0-D90F-1591-937F142C307D}"/>
              </a:ext>
            </a:extLst>
          </p:cNvPr>
          <p:cNvSpPr txBox="1">
            <a:spLocks/>
          </p:cNvSpPr>
          <p:nvPr/>
        </p:nvSpPr>
        <p:spPr>
          <a:xfrm>
            <a:off x="2194684" y="454555"/>
            <a:ext cx="9997316" cy="56499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3600" dirty="0">
                <a:latin typeface="Verdana" panose="020B0604030504040204" pitchFamily="34" charset="0"/>
                <a:ea typeface="Verdana" panose="020B0604030504040204" pitchFamily="34" charset="0"/>
              </a:rPr>
              <a:t>Fichier dataset1_Python+P7.csv </a:t>
            </a:r>
          </a:p>
        </p:txBody>
      </p:sp>
      <p:graphicFrame>
        <p:nvGraphicFramePr>
          <p:cNvPr id="14" name="Tableau 13">
            <a:extLst>
              <a:ext uri="{FF2B5EF4-FFF2-40B4-BE49-F238E27FC236}">
                <a16:creationId xmlns:a16="http://schemas.microsoft.com/office/drawing/2014/main" id="{CC23E267-05CB-41DA-9E34-83D560DDD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997694"/>
              </p:ext>
            </p:extLst>
          </p:nvPr>
        </p:nvGraphicFramePr>
        <p:xfrm>
          <a:off x="3084021" y="3833875"/>
          <a:ext cx="2408207" cy="8874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413">
                  <a:extLst>
                    <a:ext uri="{9D8B030D-6E8A-4147-A177-3AD203B41FA5}">
                      <a16:colId xmlns:a16="http://schemas.microsoft.com/office/drawing/2014/main" val="2429013739"/>
                    </a:ext>
                  </a:extLst>
                </a:gridCol>
                <a:gridCol w="732157">
                  <a:extLst>
                    <a:ext uri="{9D8B030D-6E8A-4147-A177-3AD203B41FA5}">
                      <a16:colId xmlns:a16="http://schemas.microsoft.com/office/drawing/2014/main" val="3263084874"/>
                    </a:ext>
                  </a:extLst>
                </a:gridCol>
                <a:gridCol w="640637">
                  <a:extLst>
                    <a:ext uri="{9D8B030D-6E8A-4147-A177-3AD203B41FA5}">
                      <a16:colId xmlns:a16="http://schemas.microsoft.com/office/drawing/2014/main" val="3870928557"/>
                    </a:ext>
                  </a:extLst>
                </a:gridCol>
              </a:tblGrid>
              <a:tr h="29045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325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Share-GRUT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198,76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196,61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23839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Share-CBNY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1,22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0,48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52360"/>
                  </a:ext>
                </a:extLst>
              </a:tr>
            </a:tbl>
          </a:graphicData>
        </a:graphic>
      </p:graphicFrame>
      <p:sp>
        <p:nvSpPr>
          <p:cNvPr id="15" name="ZoneTexte 14">
            <a:extLst>
              <a:ext uri="{FF2B5EF4-FFF2-40B4-BE49-F238E27FC236}">
                <a16:creationId xmlns:a16="http://schemas.microsoft.com/office/drawing/2014/main" id="{EFE5D608-5C7E-5971-6729-E82FCF70B984}"/>
              </a:ext>
            </a:extLst>
          </p:cNvPr>
          <p:cNvSpPr txBox="1"/>
          <p:nvPr/>
        </p:nvSpPr>
        <p:spPr>
          <a:xfrm>
            <a:off x="5905891" y="3833875"/>
            <a:ext cx="6286109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Optimisé:</a:t>
            </a:r>
            <a:endParaRPr lang="fr-FR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sz="16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	-&gt; Total </a:t>
            </a:r>
            <a:r>
              <a:rPr lang="fr-FR" sz="1600" b="1" dirty="0" err="1">
                <a:latin typeface="Verdana" panose="020B0604030504040204" pitchFamily="34" charset="0"/>
                <a:ea typeface="Verdana" panose="020B0604030504040204" pitchFamily="34" charset="0"/>
              </a:rPr>
              <a:t>cost</a:t>
            </a:r>
            <a:r>
              <a:rPr lang="fr-FR" sz="1600" b="1" dirty="0"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fr-FR" sz="16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499,98€</a:t>
            </a:r>
            <a:endParaRPr lang="fr-FR" sz="16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sz="16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	-&gt; Total </a:t>
            </a:r>
            <a:r>
              <a:rPr lang="fr-FR" sz="1600" b="1" dirty="0">
                <a:latin typeface="Verdana" panose="020B0604030504040204" pitchFamily="34" charset="0"/>
                <a:ea typeface="Verdana" panose="020B0604030504040204" pitchFamily="34" charset="0"/>
              </a:rPr>
              <a:t>return: </a:t>
            </a:r>
            <a:r>
              <a:rPr lang="fr-FR" sz="16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197,09€</a:t>
            </a:r>
            <a:endParaRPr lang="fr-FR" sz="16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20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38A46DF-5500-DEB1-81AA-28D6D9ABAF61}"/>
              </a:ext>
            </a:extLst>
          </p:cNvPr>
          <p:cNvSpPr txBox="1"/>
          <p:nvPr/>
        </p:nvSpPr>
        <p:spPr>
          <a:xfrm>
            <a:off x="1" y="4522102"/>
            <a:ext cx="1693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Comparaison</a:t>
            </a:r>
            <a:endParaRPr lang="fr-FR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5C79525-581B-709B-BE98-575F6B5FB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" y="462169"/>
            <a:ext cx="1685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DC7D1A0-43B9-6191-8933-F7A63F9BD48B}"/>
              </a:ext>
            </a:extLst>
          </p:cNvPr>
          <p:cNvSpPr txBox="1"/>
          <p:nvPr/>
        </p:nvSpPr>
        <p:spPr>
          <a:xfrm>
            <a:off x="508759" y="2367169"/>
            <a:ext cx="1685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rgbClr val="00478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700" b="0" i="0" dirty="0">
                <a:solidFill>
                  <a:srgbClr val="00478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pécialiste de l'investissement</a:t>
            </a:r>
            <a:endParaRPr lang="fr-FR" sz="700" dirty="0">
              <a:solidFill>
                <a:srgbClr val="004782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FBA81C0-BCFB-F206-A7EF-36662B1A764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16471" y="6518246"/>
            <a:ext cx="276837" cy="276837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46DDFCB5-6703-52CF-7504-4A11DB820020}"/>
              </a:ext>
            </a:extLst>
          </p:cNvPr>
          <p:cNvSpPr txBox="1"/>
          <p:nvPr/>
        </p:nvSpPr>
        <p:spPr>
          <a:xfrm>
            <a:off x="1693308" y="6525859"/>
            <a:ext cx="1100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Pristina" panose="03060402040406080204" pitchFamily="66" charset="0"/>
              </a:rPr>
              <a:t>Par Laurent Jouron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FE5D608-5C7E-5971-6729-E82FCF70B984}"/>
              </a:ext>
            </a:extLst>
          </p:cNvPr>
          <p:cNvSpPr txBox="1"/>
          <p:nvPr/>
        </p:nvSpPr>
        <p:spPr>
          <a:xfrm>
            <a:off x="3539486" y="1408845"/>
            <a:ext cx="230948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Brute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borce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sz="12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-&gt; Total </a:t>
            </a:r>
            <a:r>
              <a:rPr lang="fr-FR" sz="1200" b="1" dirty="0" err="1">
                <a:latin typeface="Verdana" panose="020B0604030504040204" pitchFamily="34" charset="0"/>
                <a:ea typeface="Verdana" panose="020B0604030504040204" pitchFamily="34" charset="0"/>
              </a:rPr>
              <a:t>cost</a:t>
            </a:r>
            <a:r>
              <a:rPr lang="fr-FR" sz="1200" b="1" dirty="0"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fr-FR" sz="12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491,68€</a:t>
            </a:r>
            <a:endParaRPr lang="fr-FR" sz="12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sz="12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-&gt; Total </a:t>
            </a:r>
            <a:r>
              <a:rPr lang="fr-FR" sz="1200" b="1" dirty="0">
                <a:latin typeface="Verdana" panose="020B0604030504040204" pitchFamily="34" charset="0"/>
                <a:ea typeface="Verdana" panose="020B0604030504040204" pitchFamily="34" charset="0"/>
              </a:rPr>
              <a:t>return: </a:t>
            </a:r>
            <a:r>
              <a:rPr lang="fr-FR" sz="12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177,47€</a:t>
            </a:r>
            <a:endParaRPr lang="fr-FR" sz="1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6A3E4218-D4C0-D90F-1591-937F142C307D}"/>
              </a:ext>
            </a:extLst>
          </p:cNvPr>
          <p:cNvSpPr txBox="1">
            <a:spLocks/>
          </p:cNvSpPr>
          <p:nvPr/>
        </p:nvSpPr>
        <p:spPr>
          <a:xfrm>
            <a:off x="2194684" y="454555"/>
            <a:ext cx="9997316" cy="56499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3600" dirty="0">
                <a:latin typeface="Verdana" panose="020B0604030504040204" pitchFamily="34" charset="0"/>
                <a:ea typeface="Verdana" panose="020B0604030504040204" pitchFamily="34" charset="0"/>
              </a:rPr>
              <a:t>Fichier </a:t>
            </a:r>
            <a:r>
              <a:rPr lang="fr-FR" sz="3600" dirty="0" smtClean="0">
                <a:latin typeface="Verdana" panose="020B0604030504040204" pitchFamily="34" charset="0"/>
                <a:ea typeface="Verdana" panose="020B0604030504040204" pitchFamily="34" charset="0"/>
              </a:rPr>
              <a:t>dataset2_Python+P7.csv</a:t>
            </a:r>
            <a:r>
              <a:rPr lang="fr-FR" sz="3600" dirty="0"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FE5D608-5C7E-5971-6729-E82FCF70B984}"/>
              </a:ext>
            </a:extLst>
          </p:cNvPr>
          <p:cNvSpPr txBox="1"/>
          <p:nvPr/>
        </p:nvSpPr>
        <p:spPr>
          <a:xfrm>
            <a:off x="8293150" y="1285735"/>
            <a:ext cx="229876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Optimisé:</a:t>
            </a:r>
            <a:endParaRPr lang="fr-FR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sz="12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-&gt; Total </a:t>
            </a:r>
            <a:r>
              <a:rPr lang="fr-FR" sz="1200" b="1" dirty="0" err="1">
                <a:latin typeface="Verdana" panose="020B0604030504040204" pitchFamily="34" charset="0"/>
                <a:ea typeface="Verdana" panose="020B0604030504040204" pitchFamily="34" charset="0"/>
              </a:rPr>
              <a:t>cost</a:t>
            </a:r>
            <a:r>
              <a:rPr lang="fr-FR" sz="1200" b="1" dirty="0"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fr-FR" sz="12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499,92€</a:t>
            </a:r>
            <a:endParaRPr lang="fr-FR" sz="12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sz="12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-&gt; Total </a:t>
            </a:r>
            <a:r>
              <a:rPr lang="fr-FR" sz="1200" b="1" dirty="0">
                <a:latin typeface="Verdana" panose="020B0604030504040204" pitchFamily="34" charset="0"/>
                <a:ea typeface="Verdana" panose="020B0604030504040204" pitchFamily="34" charset="0"/>
              </a:rPr>
              <a:t>return: </a:t>
            </a:r>
            <a:r>
              <a:rPr lang="fr-FR" sz="12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185,25€</a:t>
            </a:r>
            <a:endParaRPr lang="fr-FR" sz="1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18" name="Tableau 6">
            <a:extLst>
              <a:ext uri="{FF2B5EF4-FFF2-40B4-BE49-F238E27FC236}">
                <a16:creationId xmlns:a16="http://schemas.microsoft.com/office/drawing/2014/main" id="{167D8412-495E-1134-7EFC-6949B30D1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956090"/>
              </p:ext>
            </p:extLst>
          </p:nvPr>
        </p:nvGraphicFramePr>
        <p:xfrm>
          <a:off x="8293150" y="2147509"/>
          <a:ext cx="2406111" cy="4469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198">
                  <a:extLst>
                    <a:ext uri="{9D8B030D-6E8A-4147-A177-3AD203B41FA5}">
                      <a16:colId xmlns:a16="http://schemas.microsoft.com/office/drawing/2014/main" val="2429013739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263084874"/>
                    </a:ext>
                  </a:extLst>
                </a:gridCol>
                <a:gridCol w="648393">
                  <a:extLst>
                    <a:ext uri="{9D8B030D-6E8A-4147-A177-3AD203B41FA5}">
                      <a16:colId xmlns:a16="http://schemas.microsoft.com/office/drawing/2014/main" val="3870928557"/>
                    </a:ext>
                  </a:extLst>
                </a:gridCol>
              </a:tblGrid>
              <a:tr h="29045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325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Share-IJFT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40,91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15,91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23839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Share-ANFX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38,55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15,31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119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Share-MALJ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46,37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15,25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194907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Share-OPBR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39,0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15,19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71295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Share-FWMV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41,68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14,92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535554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Share-HATC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43,45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14,83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566109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Share-XGNC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41,86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14,71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68361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Share-VWZM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40,41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14,63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44957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Share-QLWT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37,63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14,4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1459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Share-ENZZ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37,24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14,22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46871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Share-SFQC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36,53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14,22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09151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Share-VUMM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36,71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14,06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246958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Share-FWBE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18,31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7,29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80310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Share-JMLZ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1,27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051525"/>
                  </a:ext>
                </a:extLst>
              </a:tr>
            </a:tbl>
          </a:graphicData>
        </a:graphic>
      </p:graphicFrame>
      <p:graphicFrame>
        <p:nvGraphicFramePr>
          <p:cNvPr id="19" name="Tableau 6">
            <a:extLst>
              <a:ext uri="{FF2B5EF4-FFF2-40B4-BE49-F238E27FC236}">
                <a16:creationId xmlns:a16="http://schemas.microsoft.com/office/drawing/2014/main" id="{167D8412-495E-1134-7EFC-6949B30D1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051687"/>
              </p:ext>
            </p:extLst>
          </p:nvPr>
        </p:nvGraphicFramePr>
        <p:xfrm>
          <a:off x="3539486" y="2270619"/>
          <a:ext cx="2406111" cy="4170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198">
                  <a:extLst>
                    <a:ext uri="{9D8B030D-6E8A-4147-A177-3AD203B41FA5}">
                      <a16:colId xmlns:a16="http://schemas.microsoft.com/office/drawing/2014/main" val="2429013739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263084874"/>
                    </a:ext>
                  </a:extLst>
                </a:gridCol>
                <a:gridCol w="648393">
                  <a:extLst>
                    <a:ext uri="{9D8B030D-6E8A-4147-A177-3AD203B41FA5}">
                      <a16:colId xmlns:a16="http://schemas.microsoft.com/office/drawing/2014/main" val="3870928557"/>
                    </a:ext>
                  </a:extLst>
                </a:gridCol>
              </a:tblGrid>
              <a:tr h="29045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325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Share-VWZM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40,91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15,91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23839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Share-QLWT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38,55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15,31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119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Share-ENZZ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46,37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15,25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194907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Share-SFQC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39,0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15,19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71295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Share-VUMM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41,68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14,92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535554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Share-JSTW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43,45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14,83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566109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Share-PVAU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41,86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14,71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68361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Share-IFCZ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40,41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14,63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44957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Share-DFGJ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37,63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14,4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1459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Share-NDKR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37,24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14,22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46871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Share-YFTA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36,53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14,22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09151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Share-PSMF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36,71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14,06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246958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Share-ZIJI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18,31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7,29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803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07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38A46DF-5500-DEB1-81AA-28D6D9ABAF61}"/>
              </a:ext>
            </a:extLst>
          </p:cNvPr>
          <p:cNvSpPr txBox="1"/>
          <p:nvPr/>
        </p:nvSpPr>
        <p:spPr>
          <a:xfrm>
            <a:off x="1" y="4522102"/>
            <a:ext cx="1693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Conclusion</a:t>
            </a:r>
            <a:endParaRPr lang="fr-FR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5C79525-581B-709B-BE98-575F6B5FB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" y="462169"/>
            <a:ext cx="1685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DC7D1A0-43B9-6191-8933-F7A63F9BD48B}"/>
              </a:ext>
            </a:extLst>
          </p:cNvPr>
          <p:cNvSpPr txBox="1"/>
          <p:nvPr/>
        </p:nvSpPr>
        <p:spPr>
          <a:xfrm>
            <a:off x="508759" y="2367169"/>
            <a:ext cx="1685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rgbClr val="00478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700" b="0" i="0" dirty="0">
                <a:solidFill>
                  <a:srgbClr val="00478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pécialiste de l'investissement</a:t>
            </a:r>
            <a:endParaRPr lang="fr-FR" sz="700" dirty="0">
              <a:solidFill>
                <a:srgbClr val="004782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FBA81C0-BCFB-F206-A7EF-36662B1A764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16471" y="6518246"/>
            <a:ext cx="276837" cy="276837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46DDFCB5-6703-52CF-7504-4A11DB820020}"/>
              </a:ext>
            </a:extLst>
          </p:cNvPr>
          <p:cNvSpPr txBox="1"/>
          <p:nvPr/>
        </p:nvSpPr>
        <p:spPr>
          <a:xfrm>
            <a:off x="1693308" y="6525859"/>
            <a:ext cx="1100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Pristina" panose="03060402040406080204" pitchFamily="66" charset="0"/>
              </a:rPr>
              <a:t>Par Laurent Jouron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F5DB3E5A-F1CC-4CD9-A8EC-044B22F0A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3534" y="331377"/>
            <a:ext cx="9398466" cy="483270"/>
          </a:xfrm>
        </p:spPr>
        <p:txBody>
          <a:bodyPr>
            <a:normAutofit/>
          </a:bodyPr>
          <a:lstStyle/>
          <a:p>
            <a:pPr algn="ctr"/>
            <a:r>
              <a:rPr lang="en-US" sz="2500" dirty="0">
                <a:latin typeface="Verdana" panose="020B0604030504040204" pitchFamily="34" charset="0"/>
                <a:ea typeface="Verdana" panose="020B0604030504040204" pitchFamily="34" charset="0"/>
              </a:rPr>
              <a:t>Conclusions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B61EEF07-811E-487F-B1E6-E17CE85F20E0}"/>
              </a:ext>
            </a:extLst>
          </p:cNvPr>
          <p:cNvSpPr txBox="1">
            <a:spLocks/>
          </p:cNvSpPr>
          <p:nvPr/>
        </p:nvSpPr>
        <p:spPr>
          <a:xfrm>
            <a:off x="2243421" y="2467196"/>
            <a:ext cx="9948579" cy="1678408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Pour les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fichiers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dataset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fournis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par Trade &amp; Invest,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l’algorithme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“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naif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”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se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révèle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être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le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plus 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performant,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comparé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à Brute force et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Optimisé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, quant à la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maximisation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des performances des actions.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/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/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L’algorithme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naif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semble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être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une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solution viable tant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en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termes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de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complexité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évaluée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à </a:t>
            </a:r>
            <a:r>
              <a:rPr lang="en-US" sz="1600" b="1" i="1" dirty="0">
                <a:latin typeface="Verdana" panose="020B0604030504040204" pitchFamily="34" charset="0"/>
                <a:ea typeface="Verdana" panose="020B0604030504040204" pitchFamily="34" charset="0"/>
              </a:rPr>
              <a:t>O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(n*log(n</a:t>
            </a:r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))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qu’en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termes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de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durée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d’exécution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02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B0798F1-BC2F-425A-66A7-DD6F5B515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" y="462169"/>
            <a:ext cx="1685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8077F35F-0EB6-A27D-0B95-E9A5FD2CB4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703" y="746846"/>
            <a:ext cx="1685925" cy="5364308"/>
          </a:xfrm>
          <a:prstGeom prst="rect">
            <a:avLst/>
          </a:prstGeom>
        </p:spPr>
      </p:pic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1EA0FE67-83B3-54D8-92B0-9031481E5202}"/>
              </a:ext>
            </a:extLst>
          </p:cNvPr>
          <p:cNvSpPr/>
          <p:nvPr/>
        </p:nvSpPr>
        <p:spPr>
          <a:xfrm>
            <a:off x="4750770" y="3186683"/>
            <a:ext cx="43362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E34B8AC-241B-9D55-4016-B71ABFFE59D8}"/>
              </a:ext>
            </a:extLst>
          </p:cNvPr>
          <p:cNvSpPr txBox="1"/>
          <p:nvPr/>
        </p:nvSpPr>
        <p:spPr>
          <a:xfrm>
            <a:off x="508759" y="2367169"/>
            <a:ext cx="1685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rgbClr val="00478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700" b="0" i="0" dirty="0">
                <a:solidFill>
                  <a:srgbClr val="00478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pécialiste de l'investissement</a:t>
            </a:r>
            <a:endParaRPr lang="fr-FR" sz="700" dirty="0">
              <a:solidFill>
                <a:srgbClr val="004782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0314148-821A-DCB7-3CDF-C79AD4DDAFF4}"/>
              </a:ext>
            </a:extLst>
          </p:cNvPr>
          <p:cNvSpPr txBox="1"/>
          <p:nvPr/>
        </p:nvSpPr>
        <p:spPr>
          <a:xfrm>
            <a:off x="0" y="4526410"/>
            <a:ext cx="1693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Résultat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214DAAE8-9B68-E079-EDF4-232B23AA66A0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16471" y="6518246"/>
            <a:ext cx="276837" cy="27683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5C78C985-8C37-FD08-540F-D4207AD4C58E}"/>
              </a:ext>
            </a:extLst>
          </p:cNvPr>
          <p:cNvSpPr txBox="1"/>
          <p:nvPr/>
        </p:nvSpPr>
        <p:spPr>
          <a:xfrm>
            <a:off x="1693308" y="6525859"/>
            <a:ext cx="1100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Pristina" panose="03060402040406080204" pitchFamily="66" charset="0"/>
              </a:rPr>
              <a:t>Par Laurent Jouron</a:t>
            </a:r>
          </a:p>
        </p:txBody>
      </p:sp>
      <p:graphicFrame>
        <p:nvGraphicFramePr>
          <p:cNvPr id="10" name="Tableau 6">
            <a:extLst>
              <a:ext uri="{FF2B5EF4-FFF2-40B4-BE49-F238E27FC236}">
                <a16:creationId xmlns:a16="http://schemas.microsoft.com/office/drawing/2014/main" id="{7C33868D-C165-5330-EE1F-AAE906C06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047228"/>
              </p:ext>
            </p:extLst>
          </p:nvPr>
        </p:nvGraphicFramePr>
        <p:xfrm>
          <a:off x="8265250" y="298942"/>
          <a:ext cx="3019266" cy="6260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706">
                  <a:extLst>
                    <a:ext uri="{9D8B030D-6E8A-4147-A177-3AD203B41FA5}">
                      <a16:colId xmlns:a16="http://schemas.microsoft.com/office/drawing/2014/main" val="2429013739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263084874"/>
                    </a:ext>
                  </a:extLst>
                </a:gridCol>
                <a:gridCol w="648393">
                  <a:extLst>
                    <a:ext uri="{9D8B030D-6E8A-4147-A177-3AD203B41FA5}">
                      <a16:colId xmlns:a16="http://schemas.microsoft.com/office/drawing/2014/main" val="3870928557"/>
                    </a:ext>
                  </a:extLst>
                </a:gridCol>
                <a:gridCol w="814647">
                  <a:extLst>
                    <a:ext uri="{9D8B030D-6E8A-4147-A177-3AD203B41FA5}">
                      <a16:colId xmlns:a16="http://schemas.microsoft.com/office/drawing/2014/main" val="3908793082"/>
                    </a:ext>
                  </a:extLst>
                </a:gridCol>
              </a:tblGrid>
              <a:tr h="29045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325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20,52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7167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083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57984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10,2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79485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9,9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1822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9,18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0632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8,74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200308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48470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7,14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37941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6,24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15926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5,04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052677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08845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2,86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086354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1,54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92836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1,4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3945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843229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8178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01358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2554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270130"/>
                  </a:ext>
                </a:extLst>
              </a:tr>
            </a:tbl>
          </a:graphicData>
        </a:graphic>
      </p:graphicFrame>
      <p:graphicFrame>
        <p:nvGraphicFramePr>
          <p:cNvPr id="13" name="Tableau 6">
            <a:extLst>
              <a:ext uri="{FF2B5EF4-FFF2-40B4-BE49-F238E27FC236}">
                <a16:creationId xmlns:a16="http://schemas.microsoft.com/office/drawing/2014/main" id="{CC23E267-05CB-41DA-9E34-83D560DDD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60721"/>
              </p:ext>
            </p:extLst>
          </p:nvPr>
        </p:nvGraphicFramePr>
        <p:xfrm>
          <a:off x="5275538" y="298942"/>
          <a:ext cx="2204619" cy="6260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706">
                  <a:extLst>
                    <a:ext uri="{9D8B030D-6E8A-4147-A177-3AD203B41FA5}">
                      <a16:colId xmlns:a16="http://schemas.microsoft.com/office/drawing/2014/main" val="2429013739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263084874"/>
                    </a:ext>
                  </a:extLst>
                </a:gridCol>
                <a:gridCol w="648393">
                  <a:extLst>
                    <a:ext uri="{9D8B030D-6E8A-4147-A177-3AD203B41FA5}">
                      <a16:colId xmlns:a16="http://schemas.microsoft.com/office/drawing/2014/main" val="3870928557"/>
                    </a:ext>
                  </a:extLst>
                </a:gridCol>
              </a:tblGrid>
              <a:tr h="29045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325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23839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119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194907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71295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516467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535554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426898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41482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835408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39504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763517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1822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200308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94988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654718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50447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091287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950677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052677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566109"/>
                  </a:ext>
                </a:extLst>
              </a:tr>
            </a:tbl>
          </a:graphicData>
        </a:graphic>
      </p:graphicFrame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27526E35-AC69-953A-E49A-EB41F2F236E2}"/>
              </a:ext>
            </a:extLst>
          </p:cNvPr>
          <p:cNvSpPr/>
          <p:nvPr/>
        </p:nvSpPr>
        <p:spPr>
          <a:xfrm>
            <a:off x="7662441" y="3186681"/>
            <a:ext cx="43362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9132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38A46DF-5500-DEB1-81AA-28D6D9ABAF61}"/>
              </a:ext>
            </a:extLst>
          </p:cNvPr>
          <p:cNvSpPr txBox="1"/>
          <p:nvPr/>
        </p:nvSpPr>
        <p:spPr>
          <a:xfrm>
            <a:off x="1" y="4522102"/>
            <a:ext cx="1693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Complexité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5C79525-581B-709B-BE98-575F6B5FB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" y="462169"/>
            <a:ext cx="1685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DC7D1A0-43B9-6191-8933-F7A63F9BD48B}"/>
              </a:ext>
            </a:extLst>
          </p:cNvPr>
          <p:cNvSpPr txBox="1"/>
          <p:nvPr/>
        </p:nvSpPr>
        <p:spPr>
          <a:xfrm>
            <a:off x="508759" y="2367169"/>
            <a:ext cx="1685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rgbClr val="00478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700" b="0" i="0" dirty="0">
                <a:solidFill>
                  <a:srgbClr val="00478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pécialiste de l'investissement</a:t>
            </a:r>
            <a:endParaRPr lang="fr-FR" sz="700" dirty="0">
              <a:solidFill>
                <a:srgbClr val="004782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FBA81C0-BCFB-F206-A7EF-36662B1A764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16471" y="6518246"/>
            <a:ext cx="276837" cy="276837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46DDFCB5-6703-52CF-7504-4A11DB820020}"/>
              </a:ext>
            </a:extLst>
          </p:cNvPr>
          <p:cNvSpPr txBox="1"/>
          <p:nvPr/>
        </p:nvSpPr>
        <p:spPr>
          <a:xfrm>
            <a:off x="1693308" y="6525859"/>
            <a:ext cx="1100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Pristina" panose="03060402040406080204" pitchFamily="66" charset="0"/>
              </a:rPr>
              <a:t>Par Laurent Jouron</a:t>
            </a:r>
          </a:p>
        </p:txBody>
      </p:sp>
      <p:sp>
        <p:nvSpPr>
          <p:cNvPr id="3" name="Sous-titre 7">
            <a:extLst>
              <a:ext uri="{FF2B5EF4-FFF2-40B4-BE49-F238E27FC236}">
                <a16:creationId xmlns:a16="http://schemas.microsoft.com/office/drawing/2014/main" id="{1FD35AAC-2E09-7085-7AED-8C74412AB4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26508" y="293355"/>
            <a:ext cx="9565489" cy="699955"/>
          </a:xfrm>
        </p:spPr>
        <p:txBody>
          <a:bodyPr>
            <a:normAutofit/>
          </a:bodyPr>
          <a:lstStyle/>
          <a:p>
            <a:pPr algn="ctr"/>
            <a:r>
              <a:rPr lang="fr-FR" sz="3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Algorithme Brute force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754ACC1-EA2C-7003-D7BF-48C64AC7504B}"/>
              </a:ext>
            </a:extLst>
          </p:cNvPr>
          <p:cNvSpPr txBox="1"/>
          <p:nvPr/>
        </p:nvSpPr>
        <p:spPr>
          <a:xfrm>
            <a:off x="2626511" y="1128095"/>
            <a:ext cx="956548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C’est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un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algorithme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qui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parcourt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l’ensemble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d’une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liste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d’actions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et qui 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teste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toutes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les possibilities pour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définir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la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valeur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de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rendement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maximal.</a:t>
            </a: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	-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Chaque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action a la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possibilité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figurer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dans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la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liste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finale,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cependant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elle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ne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doit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			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l’intégrer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qu’une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seule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fois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	- Le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coût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de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chaque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liste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ne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peut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pas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dépasser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la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somme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de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contrainte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(500€ pour 			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l’exemple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).</a:t>
            </a: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     - Pour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chaque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liste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d’actions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on compare le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rendement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de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chaque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liste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endParaRPr lang="en-US" sz="16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	- Le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résultat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de la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comparaison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permet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de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déterminer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si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chaque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action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doit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		figurer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ou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non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dans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la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liste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optimale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	-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Cette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solution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parcours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plusieurs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fois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certaines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combinaisons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même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si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elles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ne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sont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		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pas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optimales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endParaRPr lang="en-US" sz="16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	- Cet </a:t>
            </a:r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algorithme est de complexité temporelle </a:t>
            </a:r>
            <a:r>
              <a:rPr lang="en-US" sz="1600" b="1" i="1" dirty="0">
                <a:latin typeface="Verdana" panose="020B0604030504040204" pitchFamily="34" charset="0"/>
                <a:ea typeface="Verdana" panose="020B0604030504040204" pitchFamily="34" charset="0"/>
              </a:rPr>
              <a:t>O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(2</a:t>
            </a:r>
            <a:r>
              <a:rPr lang="en-US" sz="1600" b="1" baseline="40000" dirty="0"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est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une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démonstration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				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mathématique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par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récurrence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28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38A46DF-5500-DEB1-81AA-28D6D9ABAF61}"/>
              </a:ext>
            </a:extLst>
          </p:cNvPr>
          <p:cNvSpPr txBox="1"/>
          <p:nvPr/>
        </p:nvSpPr>
        <p:spPr>
          <a:xfrm>
            <a:off x="1" y="4522102"/>
            <a:ext cx="1693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Code</a:t>
            </a:r>
            <a:endParaRPr lang="fr-FR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5C79525-581B-709B-BE98-575F6B5FB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" y="462169"/>
            <a:ext cx="1685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DC7D1A0-43B9-6191-8933-F7A63F9BD48B}"/>
              </a:ext>
            </a:extLst>
          </p:cNvPr>
          <p:cNvSpPr txBox="1"/>
          <p:nvPr/>
        </p:nvSpPr>
        <p:spPr>
          <a:xfrm>
            <a:off x="508759" y="2367169"/>
            <a:ext cx="1685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rgbClr val="00478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700" b="0" i="0" dirty="0">
                <a:solidFill>
                  <a:srgbClr val="00478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pécialiste de l'investissement</a:t>
            </a:r>
            <a:endParaRPr lang="fr-FR" sz="700" dirty="0">
              <a:solidFill>
                <a:srgbClr val="004782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FBA81C0-BCFB-F206-A7EF-36662B1A764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16471" y="6518246"/>
            <a:ext cx="276837" cy="276837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46DDFCB5-6703-52CF-7504-4A11DB820020}"/>
              </a:ext>
            </a:extLst>
          </p:cNvPr>
          <p:cNvSpPr txBox="1"/>
          <p:nvPr/>
        </p:nvSpPr>
        <p:spPr>
          <a:xfrm>
            <a:off x="1693308" y="6525859"/>
            <a:ext cx="1100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Pristina" panose="03060402040406080204" pitchFamily="66" charset="0"/>
              </a:rPr>
              <a:t>Par Laurent Jouron</a:t>
            </a:r>
          </a:p>
        </p:txBody>
      </p:sp>
      <p:sp>
        <p:nvSpPr>
          <p:cNvPr id="3" name="Sous-titre 7">
            <a:extLst>
              <a:ext uri="{FF2B5EF4-FFF2-40B4-BE49-F238E27FC236}">
                <a16:creationId xmlns:a16="http://schemas.microsoft.com/office/drawing/2014/main" id="{1FD35AAC-2E09-7085-7AED-8C74412AB4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610" y="86113"/>
            <a:ext cx="9565490" cy="699955"/>
          </a:xfrm>
        </p:spPr>
        <p:txBody>
          <a:bodyPr>
            <a:normAutofit/>
          </a:bodyPr>
          <a:lstStyle/>
          <a:p>
            <a:pPr algn="ctr"/>
            <a:r>
              <a:rPr lang="fr-FR" sz="3200" b="1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Code </a:t>
            </a:r>
            <a:r>
              <a:rPr lang="fr-FR" sz="3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Brute force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754ACC1-EA2C-7003-D7BF-48C64AC7504B}"/>
              </a:ext>
            </a:extLst>
          </p:cNvPr>
          <p:cNvSpPr txBox="1"/>
          <p:nvPr/>
        </p:nvSpPr>
        <p:spPr>
          <a:xfrm>
            <a:off x="2301610" y="1347639"/>
            <a:ext cx="9565489" cy="46166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def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dirty="0" smtClean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brute_force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cost_invest</a:t>
            </a:r>
            <a:r>
              <a:rPr 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actions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final_list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None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):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"""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Create a lists that are maximum investment sum.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: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param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cost_invest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(maximum cost the client wants to invest)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list: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action_list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(name, cost, profit, performance)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list: final_list free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:return: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list:  best actions lists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"""</a:t>
            </a:r>
            <a:endParaRPr lang="en-US" sz="1400" dirty="0">
              <a:solidFill>
                <a:schemeClr val="accent6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   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if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final_list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is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None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       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final_list = []</a:t>
            </a: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   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if not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actions:</a:t>
            </a: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       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return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sum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[</a:t>
            </a:r>
            <a:r>
              <a:rPr lang="en-US" sz="1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] 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for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final_list)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final_list</a:t>
            </a: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   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cost_invest1, cost_list1 = 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brute_force(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cost_invest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actions[</a:t>
            </a:r>
            <a:r>
              <a:rPr lang="en-US" sz="1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:]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final_list)</a:t>
            </a: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   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cost = actions[</a:t>
            </a:r>
            <a:r>
              <a:rPr lang="en-US" sz="1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]</a:t>
            </a: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   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if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cost[</a:t>
            </a:r>
            <a:r>
              <a:rPr lang="en-US" sz="1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] &lt;=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cost_invest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       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cost_invest2, cost_list2 = 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brute_force(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cost_invest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 cost[</a:t>
            </a:r>
            <a:r>
              <a:rPr lang="en-US" sz="1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]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actions[</a:t>
            </a:r>
            <a:r>
              <a:rPr lang="en-US" sz="1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:]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final_list + [cost])</a:t>
            </a: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       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if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cost_invest1 &lt; cost_invest2:</a:t>
            </a: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           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return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cost_invest2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cost_list2</a:t>
            </a:r>
          </a:p>
          <a:p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return 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cost_invest1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cost_list1</a:t>
            </a:r>
          </a:p>
        </p:txBody>
      </p:sp>
    </p:spTree>
    <p:extLst>
      <p:ext uri="{BB962C8B-B14F-4D97-AF65-F5344CB8AC3E}">
        <p14:creationId xmlns:p14="http://schemas.microsoft.com/office/powerpoint/2010/main" val="355088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38A46DF-5500-DEB1-81AA-28D6D9ABAF61}"/>
              </a:ext>
            </a:extLst>
          </p:cNvPr>
          <p:cNvSpPr txBox="1"/>
          <p:nvPr/>
        </p:nvSpPr>
        <p:spPr>
          <a:xfrm>
            <a:off x="1" y="4522102"/>
            <a:ext cx="1693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Conclusion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5C79525-581B-709B-BE98-575F6B5FB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" y="462169"/>
            <a:ext cx="1685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DC7D1A0-43B9-6191-8933-F7A63F9BD48B}"/>
              </a:ext>
            </a:extLst>
          </p:cNvPr>
          <p:cNvSpPr txBox="1"/>
          <p:nvPr/>
        </p:nvSpPr>
        <p:spPr>
          <a:xfrm>
            <a:off x="508759" y="2367169"/>
            <a:ext cx="1685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rgbClr val="00478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700" b="0" i="0" dirty="0">
                <a:solidFill>
                  <a:srgbClr val="00478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pécialiste de l'investissement</a:t>
            </a:r>
            <a:endParaRPr lang="fr-FR" sz="700" dirty="0">
              <a:solidFill>
                <a:srgbClr val="004782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FBA81C0-BCFB-F206-A7EF-36662B1A764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16471" y="6518246"/>
            <a:ext cx="276837" cy="276837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46DDFCB5-6703-52CF-7504-4A11DB820020}"/>
              </a:ext>
            </a:extLst>
          </p:cNvPr>
          <p:cNvSpPr txBox="1"/>
          <p:nvPr/>
        </p:nvSpPr>
        <p:spPr>
          <a:xfrm>
            <a:off x="1693308" y="6525859"/>
            <a:ext cx="1100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Pristina" panose="03060402040406080204" pitchFamily="66" charset="0"/>
              </a:rPr>
              <a:t>Par Laurent Jouron</a:t>
            </a:r>
          </a:p>
        </p:txBody>
      </p:sp>
      <p:sp>
        <p:nvSpPr>
          <p:cNvPr id="3" name="Sous-titre 7">
            <a:extLst>
              <a:ext uri="{FF2B5EF4-FFF2-40B4-BE49-F238E27FC236}">
                <a16:creationId xmlns:a16="http://schemas.microsoft.com/office/drawing/2014/main" id="{1FD35AAC-2E09-7085-7AED-8C74412AB4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4684" y="293355"/>
            <a:ext cx="9883709" cy="699955"/>
          </a:xfrm>
        </p:spPr>
        <p:txBody>
          <a:bodyPr>
            <a:normAutofit/>
          </a:bodyPr>
          <a:lstStyle/>
          <a:p>
            <a:pPr algn="ctr"/>
            <a:r>
              <a:rPr lang="fr-FR" sz="3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Conclusion algorithme Brute force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194684" y="1162124"/>
            <a:ext cx="992262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Les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résultats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sont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insuffisants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, d’un point de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vue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temps, sur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les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fichiers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d’actions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en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test.</a:t>
            </a:r>
          </a:p>
          <a:p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Sur le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fichier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“action.csv”,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il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ressort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une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liste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de 15 actions. Je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n’ai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pas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réussit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à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aller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au bout du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traitement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des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fichiers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fournis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en-US" sz="16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Le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traitement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doit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être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inférieur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à 1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seconde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peu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importe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le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nombre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d’actions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Cette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solution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resterait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la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plus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rapide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avec un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nombre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d’actions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très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léger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endParaRPr lang="en-US" sz="16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Les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résultats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sont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garantis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comme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les plus 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optimal, car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toutes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les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solutionos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sont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testées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Il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faut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voir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une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version plus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optimisée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pour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répondre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aux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attentes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du client.</a:t>
            </a: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La limite de cet algorithme est de raisonner selon sa contrainte principale</a:t>
            </a:r>
          </a:p>
          <a:p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	-&gt; </a:t>
            </a:r>
            <a:r>
              <a:rPr lang="fr-FR" sz="1600" b="1" dirty="0">
                <a:latin typeface="Verdana" panose="020B0604030504040204" pitchFamily="34" charset="0"/>
                <a:ea typeface="Verdana" panose="020B0604030504040204" pitchFamily="34" charset="0"/>
              </a:rPr>
              <a:t>un budget précis</a:t>
            </a:r>
            <a:endParaRPr lang="fr-FR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/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/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La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recherche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d’une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autre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solution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serait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de faire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varier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cette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contrainte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pour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diviser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le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problème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initial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en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sous-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problèmes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de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même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nature,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mais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de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taille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moindre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algn="just"/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La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compléxité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spatiale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est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b="1" i="1" dirty="0">
                <a:latin typeface="Verdana" panose="020B0604030504040204" pitchFamily="34" charset="0"/>
                <a:ea typeface="Verdana" panose="020B0604030504040204" pitchFamily="34" charset="0"/>
              </a:rPr>
              <a:t>O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(2</a:t>
            </a:r>
            <a:r>
              <a:rPr lang="en-US" sz="1600" b="1" baseline="40000" dirty="0">
                <a:latin typeface="Verdana" panose="020B0604030504040204" pitchFamily="34" charset="0"/>
                <a:ea typeface="Verdana" panose="020B0604030504040204" pitchFamily="34" charset="0"/>
              </a:rPr>
              <a:t>10n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  <a:p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Si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l’on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multiplie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le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nombre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d’action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par 10,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l’algorithme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force brute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nécessitera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r>
              <a:rPr lang="en-US" sz="1600" b="1" baseline="40000" dirty="0">
                <a:latin typeface="Verdana" panose="020B0604030504040204" pitchFamily="34" charset="0"/>
                <a:ea typeface="Verdana" panose="020B0604030504040204" pitchFamily="34" charset="0"/>
              </a:rPr>
              <a:t>10n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/2</a:t>
            </a:r>
            <a:r>
              <a:rPr lang="en-US" sz="1600" b="1" baseline="40000" dirty="0"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 = 2</a:t>
            </a:r>
            <a:r>
              <a:rPr lang="en-US" sz="1600" b="1" baseline="40000" dirty="0">
                <a:latin typeface="Verdana" panose="020B0604030504040204" pitchFamily="34" charset="0"/>
                <a:ea typeface="Verdana" panose="020B0604030504040204" pitchFamily="34" charset="0"/>
              </a:rPr>
              <a:t>9n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fois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plus de temps et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d’espace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pour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s’executer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65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38A46DF-5500-DEB1-81AA-28D6D9ABAF61}"/>
              </a:ext>
            </a:extLst>
          </p:cNvPr>
          <p:cNvSpPr txBox="1"/>
          <p:nvPr/>
        </p:nvSpPr>
        <p:spPr>
          <a:xfrm>
            <a:off x="1" y="4522102"/>
            <a:ext cx="1693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Glouton</a:t>
            </a:r>
            <a:endParaRPr lang="fr-FR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5C79525-581B-709B-BE98-575F6B5FB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" y="462169"/>
            <a:ext cx="1685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DC7D1A0-43B9-6191-8933-F7A63F9BD48B}"/>
              </a:ext>
            </a:extLst>
          </p:cNvPr>
          <p:cNvSpPr txBox="1"/>
          <p:nvPr/>
        </p:nvSpPr>
        <p:spPr>
          <a:xfrm>
            <a:off x="508759" y="2367169"/>
            <a:ext cx="1685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rgbClr val="00478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700" b="0" i="0" dirty="0">
                <a:solidFill>
                  <a:srgbClr val="00478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pécialiste de l'investissement</a:t>
            </a:r>
            <a:endParaRPr lang="fr-FR" sz="700" dirty="0">
              <a:solidFill>
                <a:srgbClr val="004782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FBA81C0-BCFB-F206-A7EF-36662B1A764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16471" y="6518246"/>
            <a:ext cx="276837" cy="276837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46DDFCB5-6703-52CF-7504-4A11DB820020}"/>
              </a:ext>
            </a:extLst>
          </p:cNvPr>
          <p:cNvSpPr txBox="1"/>
          <p:nvPr/>
        </p:nvSpPr>
        <p:spPr>
          <a:xfrm>
            <a:off x="1693308" y="6525859"/>
            <a:ext cx="1100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Pristina" panose="03060402040406080204" pitchFamily="66" charset="0"/>
              </a:rPr>
              <a:t>Par Laurent Jouron</a:t>
            </a:r>
          </a:p>
        </p:txBody>
      </p:sp>
      <p:sp>
        <p:nvSpPr>
          <p:cNvPr id="3" name="Sous-titre 7">
            <a:extLst>
              <a:ext uri="{FF2B5EF4-FFF2-40B4-BE49-F238E27FC236}">
                <a16:creationId xmlns:a16="http://schemas.microsoft.com/office/drawing/2014/main" id="{1FD35AAC-2E09-7085-7AED-8C74412AB4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5475" y="293355"/>
            <a:ext cx="5561530" cy="699955"/>
          </a:xfrm>
        </p:spPr>
        <p:txBody>
          <a:bodyPr>
            <a:normAutofit/>
          </a:bodyPr>
          <a:lstStyle/>
          <a:p>
            <a:pPr algn="ctr"/>
            <a:r>
              <a:rPr lang="fr-FR" sz="3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lang="fr-FR" sz="3200" b="1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lgorithme Glouton</a:t>
            </a:r>
            <a:endParaRPr lang="fr-FR" sz="3200" b="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754ACC1-EA2C-7003-D7BF-48C64AC7504B}"/>
              </a:ext>
            </a:extLst>
          </p:cNvPr>
          <p:cNvSpPr txBox="1"/>
          <p:nvPr/>
        </p:nvSpPr>
        <p:spPr>
          <a:xfrm>
            <a:off x="2286000" y="2467196"/>
            <a:ext cx="86701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L’algorithme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Glouton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a pour but de maximizer le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traitement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Si la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liste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est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triée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alors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	- Sa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compléxité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temporelle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est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b="1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O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(n)</a:t>
            </a:r>
          </a:p>
          <a:p>
            <a:endParaRPr lang="en-US" b="1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Par </a:t>
            </a:r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contre si la liste des 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actions </a:t>
            </a:r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n'est pas 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triée, </a:t>
            </a: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- Sa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compléxité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passe à </a:t>
            </a:r>
            <a:r>
              <a:rPr lang="fr-FR" b="1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O</a:t>
            </a:r>
            <a:r>
              <a:rPr lang="fr-FR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(n </a:t>
            </a:r>
            <a:r>
              <a:rPr lang="fr-FR" b="1" dirty="0" err="1">
                <a:latin typeface="Verdana" panose="020B0604030504040204" pitchFamily="34" charset="0"/>
                <a:ea typeface="Verdana" panose="020B0604030504040204" pitchFamily="34" charset="0"/>
              </a:rPr>
              <a:t>logn</a:t>
            </a:r>
            <a:r>
              <a:rPr lang="fr-FR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/>
            <a:endParaRPr lang="en-US" sz="18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Il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n’y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a pas de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garantie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d’optimization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, car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toutes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les possibilities ne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sont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pas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testée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28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B0798F1-BC2F-425A-66A7-DD6F5B515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" y="462169"/>
            <a:ext cx="1685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78F056B-2018-1932-4468-2D6D0A7E1F1D}"/>
              </a:ext>
            </a:extLst>
          </p:cNvPr>
          <p:cNvSpPr txBox="1"/>
          <p:nvPr/>
        </p:nvSpPr>
        <p:spPr>
          <a:xfrm>
            <a:off x="0" y="4526410"/>
            <a:ext cx="1693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Demo</a:t>
            </a:r>
            <a:endParaRPr lang="fr-FR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7E4C6D-A43F-9EF9-04F7-B7A6D3F81A43}"/>
              </a:ext>
            </a:extLst>
          </p:cNvPr>
          <p:cNvSpPr txBox="1"/>
          <p:nvPr/>
        </p:nvSpPr>
        <p:spPr>
          <a:xfrm>
            <a:off x="508759" y="2367169"/>
            <a:ext cx="1685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rgbClr val="00478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700" b="0" i="0" dirty="0">
                <a:solidFill>
                  <a:srgbClr val="00478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pécialiste de l'investissement</a:t>
            </a:r>
            <a:endParaRPr lang="fr-FR" sz="700" dirty="0">
              <a:solidFill>
                <a:srgbClr val="004782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CE37B17-B52B-D7BA-D8F6-40F227CE128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16471" y="6518246"/>
            <a:ext cx="276837" cy="276837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4DCC852-8804-B97B-2149-3EC6417AE66C}"/>
              </a:ext>
            </a:extLst>
          </p:cNvPr>
          <p:cNvSpPr txBox="1"/>
          <p:nvPr/>
        </p:nvSpPr>
        <p:spPr>
          <a:xfrm>
            <a:off x="1693308" y="6525859"/>
            <a:ext cx="1100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Pristina" panose="03060402040406080204" pitchFamily="66" charset="0"/>
              </a:rPr>
              <a:t>Par Laurent Jouron</a:t>
            </a:r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E9EDE144-EFA4-678A-8F1D-C756D2BC1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461244"/>
              </p:ext>
            </p:extLst>
          </p:nvPr>
        </p:nvGraphicFramePr>
        <p:xfrm>
          <a:off x="2973349" y="128999"/>
          <a:ext cx="6810731" cy="636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706">
                  <a:extLst>
                    <a:ext uri="{9D8B030D-6E8A-4147-A177-3AD203B41FA5}">
                      <a16:colId xmlns:a16="http://schemas.microsoft.com/office/drawing/2014/main" val="2429013739"/>
                    </a:ext>
                  </a:extLst>
                </a:gridCol>
                <a:gridCol w="543919">
                  <a:extLst>
                    <a:ext uri="{9D8B030D-6E8A-4147-A177-3AD203B41FA5}">
                      <a16:colId xmlns:a16="http://schemas.microsoft.com/office/drawing/2014/main" val="14287622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263084874"/>
                    </a:ext>
                  </a:extLst>
                </a:gridCol>
                <a:gridCol w="648393">
                  <a:extLst>
                    <a:ext uri="{9D8B030D-6E8A-4147-A177-3AD203B41FA5}">
                      <a16:colId xmlns:a16="http://schemas.microsoft.com/office/drawing/2014/main" val="3870928557"/>
                    </a:ext>
                  </a:extLst>
                </a:gridCol>
                <a:gridCol w="814647">
                  <a:extLst>
                    <a:ext uri="{9D8B030D-6E8A-4147-A177-3AD203B41FA5}">
                      <a16:colId xmlns:a16="http://schemas.microsoft.com/office/drawing/2014/main" val="3908793082"/>
                    </a:ext>
                  </a:extLst>
                </a:gridCol>
                <a:gridCol w="986484">
                  <a:extLst>
                    <a:ext uri="{9D8B030D-6E8A-4147-A177-3AD203B41FA5}">
                      <a16:colId xmlns:a16="http://schemas.microsoft.com/office/drawing/2014/main" val="2164881713"/>
                    </a:ext>
                  </a:extLst>
                </a:gridCol>
                <a:gridCol w="1146317">
                  <a:extLst>
                    <a:ext uri="{9D8B030D-6E8A-4147-A177-3AD203B41FA5}">
                      <a16:colId xmlns:a16="http://schemas.microsoft.com/office/drawing/2014/main" val="1452232839"/>
                    </a:ext>
                  </a:extLst>
                </a:gridCol>
                <a:gridCol w="1114745">
                  <a:extLst>
                    <a:ext uri="{9D8B030D-6E8A-4147-A177-3AD203B41FA5}">
                      <a16:colId xmlns:a16="http://schemas.microsoft.com/office/drawing/2014/main" val="3882832816"/>
                    </a:ext>
                  </a:extLst>
                </a:gridCol>
              </a:tblGrid>
              <a:tr h="29045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Bin.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Bin. * 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Evol</a:t>
                      </a:r>
                      <a:r>
                        <a:rPr lang="fr-F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. Coût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Evol</a:t>
                      </a: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. </a:t>
                      </a:r>
                      <a:r>
                        <a:rPr lang="fr-F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contrainte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325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7167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083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57984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79485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1822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9,18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0632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8,74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200308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48470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7,14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37941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6,24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15926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5,04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052677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08845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2,86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086354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1,54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92836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3945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843229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8178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01358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2554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270130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67875AE2-64FB-4C0E-1562-DA31C094E165}"/>
              </a:ext>
            </a:extLst>
          </p:cNvPr>
          <p:cNvSpPr txBox="1"/>
          <p:nvPr/>
        </p:nvSpPr>
        <p:spPr>
          <a:xfrm>
            <a:off x="10266218" y="128999"/>
            <a:ext cx="18558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u="sng" dirty="0">
                <a:latin typeface="Verdana" panose="020B0604030504040204" pitchFamily="34" charset="0"/>
                <a:ea typeface="Verdana" panose="020B0604030504040204" pitchFamily="34" charset="0"/>
              </a:rPr>
              <a:t>Contrainte:</a:t>
            </a:r>
            <a:r>
              <a:rPr lang="fr-FR" sz="1400" b="1" dirty="0">
                <a:latin typeface="Verdana" panose="020B0604030504040204" pitchFamily="34" charset="0"/>
                <a:ea typeface="Verdana" panose="020B0604030504040204" pitchFamily="34" charset="0"/>
              </a:rPr>
              <a:t> 500€</a:t>
            </a:r>
          </a:p>
          <a:p>
            <a:r>
              <a:rPr lang="fr-FR" sz="14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TEST</a:t>
            </a:r>
          </a:p>
          <a:p>
            <a:r>
              <a:rPr lang="fr-FR" sz="1400" b="1" dirty="0">
                <a:latin typeface="Verdana" panose="020B0604030504040204" pitchFamily="34" charset="0"/>
                <a:ea typeface="Verdana" panose="020B0604030504040204" pitchFamily="34" charset="0"/>
              </a:rPr>
              <a:t>VALIDE</a:t>
            </a:r>
          </a:p>
          <a:p>
            <a:r>
              <a:rPr lang="fr-FR" sz="1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INVALIDE</a:t>
            </a:r>
          </a:p>
        </p:txBody>
      </p:sp>
      <p:graphicFrame>
        <p:nvGraphicFramePr>
          <p:cNvPr id="10" name="Tableau 6">
            <a:extLst>
              <a:ext uri="{FF2B5EF4-FFF2-40B4-BE49-F238E27FC236}">
                <a16:creationId xmlns:a16="http://schemas.microsoft.com/office/drawing/2014/main" id="{0C837203-CEF4-50DD-A699-1BC6C5C4D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645908"/>
              </p:ext>
            </p:extLst>
          </p:nvPr>
        </p:nvGraphicFramePr>
        <p:xfrm>
          <a:off x="2973349" y="128999"/>
          <a:ext cx="6810731" cy="636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706">
                  <a:extLst>
                    <a:ext uri="{9D8B030D-6E8A-4147-A177-3AD203B41FA5}">
                      <a16:colId xmlns:a16="http://schemas.microsoft.com/office/drawing/2014/main" val="2429013739"/>
                    </a:ext>
                  </a:extLst>
                </a:gridCol>
                <a:gridCol w="543919">
                  <a:extLst>
                    <a:ext uri="{9D8B030D-6E8A-4147-A177-3AD203B41FA5}">
                      <a16:colId xmlns:a16="http://schemas.microsoft.com/office/drawing/2014/main" val="14287622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263084874"/>
                    </a:ext>
                  </a:extLst>
                </a:gridCol>
                <a:gridCol w="648393">
                  <a:extLst>
                    <a:ext uri="{9D8B030D-6E8A-4147-A177-3AD203B41FA5}">
                      <a16:colId xmlns:a16="http://schemas.microsoft.com/office/drawing/2014/main" val="3870928557"/>
                    </a:ext>
                  </a:extLst>
                </a:gridCol>
                <a:gridCol w="814647">
                  <a:extLst>
                    <a:ext uri="{9D8B030D-6E8A-4147-A177-3AD203B41FA5}">
                      <a16:colId xmlns:a16="http://schemas.microsoft.com/office/drawing/2014/main" val="3908793082"/>
                    </a:ext>
                  </a:extLst>
                </a:gridCol>
                <a:gridCol w="986484">
                  <a:extLst>
                    <a:ext uri="{9D8B030D-6E8A-4147-A177-3AD203B41FA5}">
                      <a16:colId xmlns:a16="http://schemas.microsoft.com/office/drawing/2014/main" val="2164881713"/>
                    </a:ext>
                  </a:extLst>
                </a:gridCol>
                <a:gridCol w="1146317">
                  <a:extLst>
                    <a:ext uri="{9D8B030D-6E8A-4147-A177-3AD203B41FA5}">
                      <a16:colId xmlns:a16="http://schemas.microsoft.com/office/drawing/2014/main" val="1452232839"/>
                    </a:ext>
                  </a:extLst>
                </a:gridCol>
                <a:gridCol w="1114745">
                  <a:extLst>
                    <a:ext uri="{9D8B030D-6E8A-4147-A177-3AD203B41FA5}">
                      <a16:colId xmlns:a16="http://schemas.microsoft.com/office/drawing/2014/main" val="3882832816"/>
                    </a:ext>
                  </a:extLst>
                </a:gridCol>
              </a:tblGrid>
              <a:tr h="29045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Bin.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Bin. * 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Evol</a:t>
                      </a:r>
                      <a:r>
                        <a:rPr lang="fr-F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. Coût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Evol</a:t>
                      </a: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. </a:t>
                      </a:r>
                      <a:r>
                        <a:rPr lang="fr-F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contrainte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325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rgbClr val="0070C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rgbClr val="0070C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rgbClr val="0070C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rgbClr val="0070C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7167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083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57984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79485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1822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9,18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0632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8,74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200308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48470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7,14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37941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6,24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15926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5,04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052677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08845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2,86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086354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1,54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92836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3945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843229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8178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01358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2554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270130"/>
                  </a:ext>
                </a:extLst>
              </a:tr>
            </a:tbl>
          </a:graphicData>
        </a:graphic>
      </p:graphicFrame>
      <p:graphicFrame>
        <p:nvGraphicFramePr>
          <p:cNvPr id="11" name="Tableau 6">
            <a:extLst>
              <a:ext uri="{FF2B5EF4-FFF2-40B4-BE49-F238E27FC236}">
                <a16:creationId xmlns:a16="http://schemas.microsoft.com/office/drawing/2014/main" id="{4F5617A8-AF3D-5F6C-5E9A-57927D4563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04780"/>
              </p:ext>
            </p:extLst>
          </p:nvPr>
        </p:nvGraphicFramePr>
        <p:xfrm>
          <a:off x="2973348" y="128999"/>
          <a:ext cx="6810731" cy="636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706">
                  <a:extLst>
                    <a:ext uri="{9D8B030D-6E8A-4147-A177-3AD203B41FA5}">
                      <a16:colId xmlns:a16="http://schemas.microsoft.com/office/drawing/2014/main" val="2429013739"/>
                    </a:ext>
                  </a:extLst>
                </a:gridCol>
                <a:gridCol w="543919">
                  <a:extLst>
                    <a:ext uri="{9D8B030D-6E8A-4147-A177-3AD203B41FA5}">
                      <a16:colId xmlns:a16="http://schemas.microsoft.com/office/drawing/2014/main" val="14287622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263084874"/>
                    </a:ext>
                  </a:extLst>
                </a:gridCol>
                <a:gridCol w="648393">
                  <a:extLst>
                    <a:ext uri="{9D8B030D-6E8A-4147-A177-3AD203B41FA5}">
                      <a16:colId xmlns:a16="http://schemas.microsoft.com/office/drawing/2014/main" val="3870928557"/>
                    </a:ext>
                  </a:extLst>
                </a:gridCol>
                <a:gridCol w="814647">
                  <a:extLst>
                    <a:ext uri="{9D8B030D-6E8A-4147-A177-3AD203B41FA5}">
                      <a16:colId xmlns:a16="http://schemas.microsoft.com/office/drawing/2014/main" val="3908793082"/>
                    </a:ext>
                  </a:extLst>
                </a:gridCol>
                <a:gridCol w="986484">
                  <a:extLst>
                    <a:ext uri="{9D8B030D-6E8A-4147-A177-3AD203B41FA5}">
                      <a16:colId xmlns:a16="http://schemas.microsoft.com/office/drawing/2014/main" val="2164881713"/>
                    </a:ext>
                  </a:extLst>
                </a:gridCol>
                <a:gridCol w="1146317">
                  <a:extLst>
                    <a:ext uri="{9D8B030D-6E8A-4147-A177-3AD203B41FA5}">
                      <a16:colId xmlns:a16="http://schemas.microsoft.com/office/drawing/2014/main" val="1452232839"/>
                    </a:ext>
                  </a:extLst>
                </a:gridCol>
                <a:gridCol w="1114745">
                  <a:extLst>
                    <a:ext uri="{9D8B030D-6E8A-4147-A177-3AD203B41FA5}">
                      <a16:colId xmlns:a16="http://schemas.microsoft.com/office/drawing/2014/main" val="3882832816"/>
                    </a:ext>
                  </a:extLst>
                </a:gridCol>
              </a:tblGrid>
              <a:tr h="29045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Bin.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Bin. * 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Evol</a:t>
                      </a:r>
                      <a:r>
                        <a:rPr lang="fr-F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. Coût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Evol</a:t>
                      </a: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. </a:t>
                      </a:r>
                      <a:r>
                        <a:rPr lang="fr-F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contrainte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325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7167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rgbClr val="0070C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rgbClr val="0070C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rgbClr val="0070C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rgbClr val="0070C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083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57984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79485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1822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9,18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0632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8,74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200308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48470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7,14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37941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6,24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15926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5,04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052677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08845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2,86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086354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1,54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92836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3945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843229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8178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01358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2554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270130"/>
                  </a:ext>
                </a:extLst>
              </a:tr>
            </a:tbl>
          </a:graphicData>
        </a:graphic>
      </p:graphicFrame>
      <p:graphicFrame>
        <p:nvGraphicFramePr>
          <p:cNvPr id="12" name="Tableau 6">
            <a:extLst>
              <a:ext uri="{FF2B5EF4-FFF2-40B4-BE49-F238E27FC236}">
                <a16:creationId xmlns:a16="http://schemas.microsoft.com/office/drawing/2014/main" id="{34AA463F-227E-B4D7-3BC2-908CD03A97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097399"/>
              </p:ext>
            </p:extLst>
          </p:nvPr>
        </p:nvGraphicFramePr>
        <p:xfrm>
          <a:off x="2973348" y="128999"/>
          <a:ext cx="6810731" cy="636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706">
                  <a:extLst>
                    <a:ext uri="{9D8B030D-6E8A-4147-A177-3AD203B41FA5}">
                      <a16:colId xmlns:a16="http://schemas.microsoft.com/office/drawing/2014/main" val="2429013739"/>
                    </a:ext>
                  </a:extLst>
                </a:gridCol>
                <a:gridCol w="543919">
                  <a:extLst>
                    <a:ext uri="{9D8B030D-6E8A-4147-A177-3AD203B41FA5}">
                      <a16:colId xmlns:a16="http://schemas.microsoft.com/office/drawing/2014/main" val="14287622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263084874"/>
                    </a:ext>
                  </a:extLst>
                </a:gridCol>
                <a:gridCol w="648393">
                  <a:extLst>
                    <a:ext uri="{9D8B030D-6E8A-4147-A177-3AD203B41FA5}">
                      <a16:colId xmlns:a16="http://schemas.microsoft.com/office/drawing/2014/main" val="3870928557"/>
                    </a:ext>
                  </a:extLst>
                </a:gridCol>
                <a:gridCol w="814647">
                  <a:extLst>
                    <a:ext uri="{9D8B030D-6E8A-4147-A177-3AD203B41FA5}">
                      <a16:colId xmlns:a16="http://schemas.microsoft.com/office/drawing/2014/main" val="3908793082"/>
                    </a:ext>
                  </a:extLst>
                </a:gridCol>
                <a:gridCol w="986484">
                  <a:extLst>
                    <a:ext uri="{9D8B030D-6E8A-4147-A177-3AD203B41FA5}">
                      <a16:colId xmlns:a16="http://schemas.microsoft.com/office/drawing/2014/main" val="2164881713"/>
                    </a:ext>
                  </a:extLst>
                </a:gridCol>
                <a:gridCol w="1146317">
                  <a:extLst>
                    <a:ext uri="{9D8B030D-6E8A-4147-A177-3AD203B41FA5}">
                      <a16:colId xmlns:a16="http://schemas.microsoft.com/office/drawing/2014/main" val="1452232839"/>
                    </a:ext>
                  </a:extLst>
                </a:gridCol>
                <a:gridCol w="1114745">
                  <a:extLst>
                    <a:ext uri="{9D8B030D-6E8A-4147-A177-3AD203B41FA5}">
                      <a16:colId xmlns:a16="http://schemas.microsoft.com/office/drawing/2014/main" val="3882832816"/>
                    </a:ext>
                  </a:extLst>
                </a:gridCol>
              </a:tblGrid>
              <a:tr h="29045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Bin.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Bin. * 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Evol</a:t>
                      </a:r>
                      <a:r>
                        <a:rPr lang="fr-F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. Coût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Evol</a:t>
                      </a: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. </a:t>
                      </a:r>
                      <a:r>
                        <a:rPr lang="fr-F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contrainte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325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7167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083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rgbClr val="0070C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rgbClr val="0070C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rgbClr val="0070C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rgbClr val="0070C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57984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79485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1822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9,18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0632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8,74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200308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48470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7,14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37941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6,24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15926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5,04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052677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08845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2,86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086354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1,54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92836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3945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843229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8178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01358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2554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270130"/>
                  </a:ext>
                </a:extLst>
              </a:tr>
            </a:tbl>
          </a:graphicData>
        </a:graphic>
      </p:graphicFrame>
      <p:graphicFrame>
        <p:nvGraphicFramePr>
          <p:cNvPr id="13" name="Tableau 6">
            <a:extLst>
              <a:ext uri="{FF2B5EF4-FFF2-40B4-BE49-F238E27FC236}">
                <a16:creationId xmlns:a16="http://schemas.microsoft.com/office/drawing/2014/main" id="{D9CD443E-7F03-E572-9F1C-9745EFD0E2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29132"/>
              </p:ext>
            </p:extLst>
          </p:nvPr>
        </p:nvGraphicFramePr>
        <p:xfrm>
          <a:off x="2973347" y="128999"/>
          <a:ext cx="6810731" cy="636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706">
                  <a:extLst>
                    <a:ext uri="{9D8B030D-6E8A-4147-A177-3AD203B41FA5}">
                      <a16:colId xmlns:a16="http://schemas.microsoft.com/office/drawing/2014/main" val="2429013739"/>
                    </a:ext>
                  </a:extLst>
                </a:gridCol>
                <a:gridCol w="543919">
                  <a:extLst>
                    <a:ext uri="{9D8B030D-6E8A-4147-A177-3AD203B41FA5}">
                      <a16:colId xmlns:a16="http://schemas.microsoft.com/office/drawing/2014/main" val="14287622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263084874"/>
                    </a:ext>
                  </a:extLst>
                </a:gridCol>
                <a:gridCol w="648393">
                  <a:extLst>
                    <a:ext uri="{9D8B030D-6E8A-4147-A177-3AD203B41FA5}">
                      <a16:colId xmlns:a16="http://schemas.microsoft.com/office/drawing/2014/main" val="3870928557"/>
                    </a:ext>
                  </a:extLst>
                </a:gridCol>
                <a:gridCol w="814647">
                  <a:extLst>
                    <a:ext uri="{9D8B030D-6E8A-4147-A177-3AD203B41FA5}">
                      <a16:colId xmlns:a16="http://schemas.microsoft.com/office/drawing/2014/main" val="3908793082"/>
                    </a:ext>
                  </a:extLst>
                </a:gridCol>
                <a:gridCol w="986484">
                  <a:extLst>
                    <a:ext uri="{9D8B030D-6E8A-4147-A177-3AD203B41FA5}">
                      <a16:colId xmlns:a16="http://schemas.microsoft.com/office/drawing/2014/main" val="2164881713"/>
                    </a:ext>
                  </a:extLst>
                </a:gridCol>
                <a:gridCol w="1146317">
                  <a:extLst>
                    <a:ext uri="{9D8B030D-6E8A-4147-A177-3AD203B41FA5}">
                      <a16:colId xmlns:a16="http://schemas.microsoft.com/office/drawing/2014/main" val="1452232839"/>
                    </a:ext>
                  </a:extLst>
                </a:gridCol>
                <a:gridCol w="1114745">
                  <a:extLst>
                    <a:ext uri="{9D8B030D-6E8A-4147-A177-3AD203B41FA5}">
                      <a16:colId xmlns:a16="http://schemas.microsoft.com/office/drawing/2014/main" val="3882832816"/>
                    </a:ext>
                  </a:extLst>
                </a:gridCol>
              </a:tblGrid>
              <a:tr h="29045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Bin.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Bin. * 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Evol</a:t>
                      </a:r>
                      <a:r>
                        <a:rPr lang="fr-F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. Coût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Evol</a:t>
                      </a: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. </a:t>
                      </a:r>
                      <a:r>
                        <a:rPr lang="fr-F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contrainte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325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7167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083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57984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79485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1822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9,18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0632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rgbClr val="0070C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8,74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rgbClr val="0070C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rgbClr val="0070C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rgbClr val="0070C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-6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200308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48470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7,14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37941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6,24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15926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5,04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052677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08845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2,86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086354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1,54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92836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3945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843229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8178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01358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2554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270130"/>
                  </a:ext>
                </a:extLst>
              </a:tr>
            </a:tbl>
          </a:graphicData>
        </a:graphic>
      </p:graphicFrame>
      <p:graphicFrame>
        <p:nvGraphicFramePr>
          <p:cNvPr id="14" name="Tableau 6">
            <a:extLst>
              <a:ext uri="{FF2B5EF4-FFF2-40B4-BE49-F238E27FC236}">
                <a16:creationId xmlns:a16="http://schemas.microsoft.com/office/drawing/2014/main" id="{44070624-8D37-879B-B482-E45559EE96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444571"/>
              </p:ext>
            </p:extLst>
          </p:nvPr>
        </p:nvGraphicFramePr>
        <p:xfrm>
          <a:off x="2973346" y="128999"/>
          <a:ext cx="6810731" cy="636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706">
                  <a:extLst>
                    <a:ext uri="{9D8B030D-6E8A-4147-A177-3AD203B41FA5}">
                      <a16:colId xmlns:a16="http://schemas.microsoft.com/office/drawing/2014/main" val="2429013739"/>
                    </a:ext>
                  </a:extLst>
                </a:gridCol>
                <a:gridCol w="543919">
                  <a:extLst>
                    <a:ext uri="{9D8B030D-6E8A-4147-A177-3AD203B41FA5}">
                      <a16:colId xmlns:a16="http://schemas.microsoft.com/office/drawing/2014/main" val="14287622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263084874"/>
                    </a:ext>
                  </a:extLst>
                </a:gridCol>
                <a:gridCol w="648393">
                  <a:extLst>
                    <a:ext uri="{9D8B030D-6E8A-4147-A177-3AD203B41FA5}">
                      <a16:colId xmlns:a16="http://schemas.microsoft.com/office/drawing/2014/main" val="3870928557"/>
                    </a:ext>
                  </a:extLst>
                </a:gridCol>
                <a:gridCol w="814647">
                  <a:extLst>
                    <a:ext uri="{9D8B030D-6E8A-4147-A177-3AD203B41FA5}">
                      <a16:colId xmlns:a16="http://schemas.microsoft.com/office/drawing/2014/main" val="3908793082"/>
                    </a:ext>
                  </a:extLst>
                </a:gridCol>
                <a:gridCol w="986484">
                  <a:extLst>
                    <a:ext uri="{9D8B030D-6E8A-4147-A177-3AD203B41FA5}">
                      <a16:colId xmlns:a16="http://schemas.microsoft.com/office/drawing/2014/main" val="2164881713"/>
                    </a:ext>
                  </a:extLst>
                </a:gridCol>
                <a:gridCol w="1146317">
                  <a:extLst>
                    <a:ext uri="{9D8B030D-6E8A-4147-A177-3AD203B41FA5}">
                      <a16:colId xmlns:a16="http://schemas.microsoft.com/office/drawing/2014/main" val="1452232839"/>
                    </a:ext>
                  </a:extLst>
                </a:gridCol>
                <a:gridCol w="1114745">
                  <a:extLst>
                    <a:ext uri="{9D8B030D-6E8A-4147-A177-3AD203B41FA5}">
                      <a16:colId xmlns:a16="http://schemas.microsoft.com/office/drawing/2014/main" val="3882832816"/>
                    </a:ext>
                  </a:extLst>
                </a:gridCol>
              </a:tblGrid>
              <a:tr h="29045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Bin.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Bin. * 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Evol</a:t>
                      </a:r>
                      <a:r>
                        <a:rPr lang="fr-F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. Coût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Evol</a:t>
                      </a: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. </a:t>
                      </a:r>
                      <a:r>
                        <a:rPr lang="fr-F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contrainte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325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7167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083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57984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79485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1822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9,18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0632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rgbClr val="FF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8,74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rgbClr val="FF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rgbClr val="FF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rgbClr val="FF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-6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200308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48470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7,14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37941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6,24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15926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5,04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052677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08845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2,86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086354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1,54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92836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3945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843229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8178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01358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2554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270130"/>
                  </a:ext>
                </a:extLst>
              </a:tr>
            </a:tbl>
          </a:graphicData>
        </a:graphic>
      </p:graphicFrame>
      <p:graphicFrame>
        <p:nvGraphicFramePr>
          <p:cNvPr id="15" name="Tableau 6">
            <a:extLst>
              <a:ext uri="{FF2B5EF4-FFF2-40B4-BE49-F238E27FC236}">
                <a16:creationId xmlns:a16="http://schemas.microsoft.com/office/drawing/2014/main" id="{5429A7D4-BB21-3C53-2800-9B95A7FB5A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764786"/>
              </p:ext>
            </p:extLst>
          </p:nvPr>
        </p:nvGraphicFramePr>
        <p:xfrm>
          <a:off x="2973346" y="128999"/>
          <a:ext cx="6810731" cy="636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706">
                  <a:extLst>
                    <a:ext uri="{9D8B030D-6E8A-4147-A177-3AD203B41FA5}">
                      <a16:colId xmlns:a16="http://schemas.microsoft.com/office/drawing/2014/main" val="2429013739"/>
                    </a:ext>
                  </a:extLst>
                </a:gridCol>
                <a:gridCol w="543919">
                  <a:extLst>
                    <a:ext uri="{9D8B030D-6E8A-4147-A177-3AD203B41FA5}">
                      <a16:colId xmlns:a16="http://schemas.microsoft.com/office/drawing/2014/main" val="14287622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263084874"/>
                    </a:ext>
                  </a:extLst>
                </a:gridCol>
                <a:gridCol w="648393">
                  <a:extLst>
                    <a:ext uri="{9D8B030D-6E8A-4147-A177-3AD203B41FA5}">
                      <a16:colId xmlns:a16="http://schemas.microsoft.com/office/drawing/2014/main" val="3870928557"/>
                    </a:ext>
                  </a:extLst>
                </a:gridCol>
                <a:gridCol w="814647">
                  <a:extLst>
                    <a:ext uri="{9D8B030D-6E8A-4147-A177-3AD203B41FA5}">
                      <a16:colId xmlns:a16="http://schemas.microsoft.com/office/drawing/2014/main" val="3908793082"/>
                    </a:ext>
                  </a:extLst>
                </a:gridCol>
                <a:gridCol w="986484">
                  <a:extLst>
                    <a:ext uri="{9D8B030D-6E8A-4147-A177-3AD203B41FA5}">
                      <a16:colId xmlns:a16="http://schemas.microsoft.com/office/drawing/2014/main" val="2164881713"/>
                    </a:ext>
                  </a:extLst>
                </a:gridCol>
                <a:gridCol w="1146317">
                  <a:extLst>
                    <a:ext uri="{9D8B030D-6E8A-4147-A177-3AD203B41FA5}">
                      <a16:colId xmlns:a16="http://schemas.microsoft.com/office/drawing/2014/main" val="1452232839"/>
                    </a:ext>
                  </a:extLst>
                </a:gridCol>
                <a:gridCol w="1114745">
                  <a:extLst>
                    <a:ext uri="{9D8B030D-6E8A-4147-A177-3AD203B41FA5}">
                      <a16:colId xmlns:a16="http://schemas.microsoft.com/office/drawing/2014/main" val="3882832816"/>
                    </a:ext>
                  </a:extLst>
                </a:gridCol>
              </a:tblGrid>
              <a:tr h="29045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Bin.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Bin. * 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Evol</a:t>
                      </a:r>
                      <a:r>
                        <a:rPr lang="fr-F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. Coût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Evol</a:t>
                      </a: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. </a:t>
                      </a:r>
                      <a:r>
                        <a:rPr lang="fr-F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contrainte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325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7167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083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57984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79485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1822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9,18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0632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8,74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200308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48470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7,14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37941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6,24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15926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5,04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052677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08845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2,86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086354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1,54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92836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3945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843229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8178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01358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2554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270130"/>
                  </a:ext>
                </a:extLst>
              </a:tr>
            </a:tbl>
          </a:graphicData>
        </a:graphic>
      </p:graphicFrame>
      <p:graphicFrame>
        <p:nvGraphicFramePr>
          <p:cNvPr id="16" name="Tableau 6">
            <a:extLst>
              <a:ext uri="{FF2B5EF4-FFF2-40B4-BE49-F238E27FC236}">
                <a16:creationId xmlns:a16="http://schemas.microsoft.com/office/drawing/2014/main" id="{EBB35962-0519-BF7E-324F-467E15B3E0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884171"/>
              </p:ext>
            </p:extLst>
          </p:nvPr>
        </p:nvGraphicFramePr>
        <p:xfrm>
          <a:off x="2973346" y="128999"/>
          <a:ext cx="6810731" cy="636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706">
                  <a:extLst>
                    <a:ext uri="{9D8B030D-6E8A-4147-A177-3AD203B41FA5}">
                      <a16:colId xmlns:a16="http://schemas.microsoft.com/office/drawing/2014/main" val="2429013739"/>
                    </a:ext>
                  </a:extLst>
                </a:gridCol>
                <a:gridCol w="543919">
                  <a:extLst>
                    <a:ext uri="{9D8B030D-6E8A-4147-A177-3AD203B41FA5}">
                      <a16:colId xmlns:a16="http://schemas.microsoft.com/office/drawing/2014/main" val="14287622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263084874"/>
                    </a:ext>
                  </a:extLst>
                </a:gridCol>
                <a:gridCol w="648393">
                  <a:extLst>
                    <a:ext uri="{9D8B030D-6E8A-4147-A177-3AD203B41FA5}">
                      <a16:colId xmlns:a16="http://schemas.microsoft.com/office/drawing/2014/main" val="3870928557"/>
                    </a:ext>
                  </a:extLst>
                </a:gridCol>
                <a:gridCol w="814647">
                  <a:extLst>
                    <a:ext uri="{9D8B030D-6E8A-4147-A177-3AD203B41FA5}">
                      <a16:colId xmlns:a16="http://schemas.microsoft.com/office/drawing/2014/main" val="3908793082"/>
                    </a:ext>
                  </a:extLst>
                </a:gridCol>
                <a:gridCol w="986484">
                  <a:extLst>
                    <a:ext uri="{9D8B030D-6E8A-4147-A177-3AD203B41FA5}">
                      <a16:colId xmlns:a16="http://schemas.microsoft.com/office/drawing/2014/main" val="2164881713"/>
                    </a:ext>
                  </a:extLst>
                </a:gridCol>
                <a:gridCol w="1146317">
                  <a:extLst>
                    <a:ext uri="{9D8B030D-6E8A-4147-A177-3AD203B41FA5}">
                      <a16:colId xmlns:a16="http://schemas.microsoft.com/office/drawing/2014/main" val="1452232839"/>
                    </a:ext>
                  </a:extLst>
                </a:gridCol>
                <a:gridCol w="1114745">
                  <a:extLst>
                    <a:ext uri="{9D8B030D-6E8A-4147-A177-3AD203B41FA5}">
                      <a16:colId xmlns:a16="http://schemas.microsoft.com/office/drawing/2014/main" val="3882832816"/>
                    </a:ext>
                  </a:extLst>
                </a:gridCol>
              </a:tblGrid>
              <a:tr h="29045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Bin.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Bin. * 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Evol</a:t>
                      </a:r>
                      <a:r>
                        <a:rPr lang="fr-F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. Coût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Evol</a:t>
                      </a: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. </a:t>
                      </a:r>
                      <a:r>
                        <a:rPr lang="fr-F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contrainte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325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7167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083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57984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79485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1822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9,18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0632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8,74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200308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48470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7,14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37941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6,24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15926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5,04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052677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08845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2,86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086354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1,54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92836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3945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843229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8178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01358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2554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270130"/>
                  </a:ext>
                </a:extLst>
              </a:tr>
            </a:tbl>
          </a:graphicData>
        </a:graphic>
      </p:graphicFrame>
      <p:sp>
        <p:nvSpPr>
          <p:cNvPr id="17" name="ZoneTexte 16">
            <a:extLst>
              <a:ext uri="{FF2B5EF4-FFF2-40B4-BE49-F238E27FC236}">
                <a16:creationId xmlns:a16="http://schemas.microsoft.com/office/drawing/2014/main" id="{5DD8778B-B617-2466-1883-C6E706B46EDA}"/>
              </a:ext>
            </a:extLst>
          </p:cNvPr>
          <p:cNvSpPr txBox="1"/>
          <p:nvPr/>
        </p:nvSpPr>
        <p:spPr>
          <a:xfrm>
            <a:off x="10266218" y="5848568"/>
            <a:ext cx="1855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Verdana" panose="020B0604030504040204" pitchFamily="34" charset="0"/>
                <a:ea typeface="Verdana" panose="020B0604030504040204" pitchFamily="34" charset="0"/>
              </a:rPr>
              <a:t>Stockage de la liste dans une liste temporaire.</a:t>
            </a:r>
          </a:p>
        </p:txBody>
      </p:sp>
      <p:graphicFrame>
        <p:nvGraphicFramePr>
          <p:cNvPr id="18" name="Tableau 6">
            <a:extLst>
              <a:ext uri="{FF2B5EF4-FFF2-40B4-BE49-F238E27FC236}">
                <a16:creationId xmlns:a16="http://schemas.microsoft.com/office/drawing/2014/main" id="{2FBA0951-412F-575B-02A7-3BB2D332D0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036679"/>
              </p:ext>
            </p:extLst>
          </p:nvPr>
        </p:nvGraphicFramePr>
        <p:xfrm>
          <a:off x="2973345" y="128999"/>
          <a:ext cx="6810731" cy="636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706">
                  <a:extLst>
                    <a:ext uri="{9D8B030D-6E8A-4147-A177-3AD203B41FA5}">
                      <a16:colId xmlns:a16="http://schemas.microsoft.com/office/drawing/2014/main" val="2429013739"/>
                    </a:ext>
                  </a:extLst>
                </a:gridCol>
                <a:gridCol w="543919">
                  <a:extLst>
                    <a:ext uri="{9D8B030D-6E8A-4147-A177-3AD203B41FA5}">
                      <a16:colId xmlns:a16="http://schemas.microsoft.com/office/drawing/2014/main" val="14287622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263084874"/>
                    </a:ext>
                  </a:extLst>
                </a:gridCol>
                <a:gridCol w="648393">
                  <a:extLst>
                    <a:ext uri="{9D8B030D-6E8A-4147-A177-3AD203B41FA5}">
                      <a16:colId xmlns:a16="http://schemas.microsoft.com/office/drawing/2014/main" val="3870928557"/>
                    </a:ext>
                  </a:extLst>
                </a:gridCol>
                <a:gridCol w="814647">
                  <a:extLst>
                    <a:ext uri="{9D8B030D-6E8A-4147-A177-3AD203B41FA5}">
                      <a16:colId xmlns:a16="http://schemas.microsoft.com/office/drawing/2014/main" val="3908793082"/>
                    </a:ext>
                  </a:extLst>
                </a:gridCol>
                <a:gridCol w="986484">
                  <a:extLst>
                    <a:ext uri="{9D8B030D-6E8A-4147-A177-3AD203B41FA5}">
                      <a16:colId xmlns:a16="http://schemas.microsoft.com/office/drawing/2014/main" val="2164881713"/>
                    </a:ext>
                  </a:extLst>
                </a:gridCol>
                <a:gridCol w="1146317">
                  <a:extLst>
                    <a:ext uri="{9D8B030D-6E8A-4147-A177-3AD203B41FA5}">
                      <a16:colId xmlns:a16="http://schemas.microsoft.com/office/drawing/2014/main" val="1452232839"/>
                    </a:ext>
                  </a:extLst>
                </a:gridCol>
                <a:gridCol w="1114745">
                  <a:extLst>
                    <a:ext uri="{9D8B030D-6E8A-4147-A177-3AD203B41FA5}">
                      <a16:colId xmlns:a16="http://schemas.microsoft.com/office/drawing/2014/main" val="3882832816"/>
                    </a:ext>
                  </a:extLst>
                </a:gridCol>
              </a:tblGrid>
              <a:tr h="29045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Bin.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Bin. * 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Evol</a:t>
                      </a:r>
                      <a:r>
                        <a:rPr lang="fr-F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. Coût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Evol</a:t>
                      </a: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. </a:t>
                      </a:r>
                      <a:r>
                        <a:rPr lang="fr-F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contrainte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325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7167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rgbClr val="0070C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rgbClr val="0070C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rgbClr val="0070C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rgbClr val="0070C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083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57984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79485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1822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9,18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0632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8,74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200308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48470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7,14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37941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6,24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15926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5,04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052677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08845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2,86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086354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1,54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92836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3945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843229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8178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01358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2554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270130"/>
                  </a:ext>
                </a:extLst>
              </a:tr>
            </a:tbl>
          </a:graphicData>
        </a:graphic>
      </p:graphicFrame>
      <p:graphicFrame>
        <p:nvGraphicFramePr>
          <p:cNvPr id="19" name="Tableau 6">
            <a:extLst>
              <a:ext uri="{FF2B5EF4-FFF2-40B4-BE49-F238E27FC236}">
                <a16:creationId xmlns:a16="http://schemas.microsoft.com/office/drawing/2014/main" id="{7AD5CDDB-BA5B-F059-DFFF-29C07AE4E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963936"/>
              </p:ext>
            </p:extLst>
          </p:nvPr>
        </p:nvGraphicFramePr>
        <p:xfrm>
          <a:off x="2973344" y="128999"/>
          <a:ext cx="6810731" cy="636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706">
                  <a:extLst>
                    <a:ext uri="{9D8B030D-6E8A-4147-A177-3AD203B41FA5}">
                      <a16:colId xmlns:a16="http://schemas.microsoft.com/office/drawing/2014/main" val="2429013739"/>
                    </a:ext>
                  </a:extLst>
                </a:gridCol>
                <a:gridCol w="543919">
                  <a:extLst>
                    <a:ext uri="{9D8B030D-6E8A-4147-A177-3AD203B41FA5}">
                      <a16:colId xmlns:a16="http://schemas.microsoft.com/office/drawing/2014/main" val="14287622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263084874"/>
                    </a:ext>
                  </a:extLst>
                </a:gridCol>
                <a:gridCol w="648393">
                  <a:extLst>
                    <a:ext uri="{9D8B030D-6E8A-4147-A177-3AD203B41FA5}">
                      <a16:colId xmlns:a16="http://schemas.microsoft.com/office/drawing/2014/main" val="3870928557"/>
                    </a:ext>
                  </a:extLst>
                </a:gridCol>
                <a:gridCol w="814647">
                  <a:extLst>
                    <a:ext uri="{9D8B030D-6E8A-4147-A177-3AD203B41FA5}">
                      <a16:colId xmlns:a16="http://schemas.microsoft.com/office/drawing/2014/main" val="3908793082"/>
                    </a:ext>
                  </a:extLst>
                </a:gridCol>
                <a:gridCol w="986484">
                  <a:extLst>
                    <a:ext uri="{9D8B030D-6E8A-4147-A177-3AD203B41FA5}">
                      <a16:colId xmlns:a16="http://schemas.microsoft.com/office/drawing/2014/main" val="2164881713"/>
                    </a:ext>
                  </a:extLst>
                </a:gridCol>
                <a:gridCol w="1146317">
                  <a:extLst>
                    <a:ext uri="{9D8B030D-6E8A-4147-A177-3AD203B41FA5}">
                      <a16:colId xmlns:a16="http://schemas.microsoft.com/office/drawing/2014/main" val="1452232839"/>
                    </a:ext>
                  </a:extLst>
                </a:gridCol>
                <a:gridCol w="1114745">
                  <a:extLst>
                    <a:ext uri="{9D8B030D-6E8A-4147-A177-3AD203B41FA5}">
                      <a16:colId xmlns:a16="http://schemas.microsoft.com/office/drawing/2014/main" val="3882832816"/>
                    </a:ext>
                  </a:extLst>
                </a:gridCol>
              </a:tblGrid>
              <a:tr h="29045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Bin.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Bin. * 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Evol</a:t>
                      </a:r>
                      <a:r>
                        <a:rPr lang="fr-F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. Coût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Evol</a:t>
                      </a: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. </a:t>
                      </a:r>
                      <a:r>
                        <a:rPr lang="fr-F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contrainte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325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7167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083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57984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79485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1822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9,18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0632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8,74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200308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48470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7,14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37941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6,24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15926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5,04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052677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08845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2,86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086354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1,54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92836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3945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843229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8178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01358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2554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270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96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B0798F1-BC2F-425A-66A7-DD6F5B515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" y="462169"/>
            <a:ext cx="1685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9E34B8AC-241B-9D55-4016-B71ABFFE59D8}"/>
              </a:ext>
            </a:extLst>
          </p:cNvPr>
          <p:cNvSpPr txBox="1"/>
          <p:nvPr/>
        </p:nvSpPr>
        <p:spPr>
          <a:xfrm>
            <a:off x="508759" y="2367169"/>
            <a:ext cx="1685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rgbClr val="00478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700" b="0" i="0" dirty="0">
                <a:solidFill>
                  <a:srgbClr val="00478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pécialiste de l'investissement</a:t>
            </a:r>
            <a:endParaRPr lang="fr-FR" sz="700" dirty="0">
              <a:solidFill>
                <a:srgbClr val="004782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0314148-821A-DCB7-3CDF-C79AD4DDAFF4}"/>
              </a:ext>
            </a:extLst>
          </p:cNvPr>
          <p:cNvSpPr txBox="1"/>
          <p:nvPr/>
        </p:nvSpPr>
        <p:spPr>
          <a:xfrm>
            <a:off x="0" y="4526410"/>
            <a:ext cx="1693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Trie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214DAAE8-9B68-E079-EDF4-232B23AA66A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16471" y="6518246"/>
            <a:ext cx="276837" cy="27683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5C78C985-8C37-FD08-540F-D4207AD4C58E}"/>
              </a:ext>
            </a:extLst>
          </p:cNvPr>
          <p:cNvSpPr txBox="1"/>
          <p:nvPr/>
        </p:nvSpPr>
        <p:spPr>
          <a:xfrm>
            <a:off x="1693308" y="6525859"/>
            <a:ext cx="1100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Pristina" panose="03060402040406080204" pitchFamily="66" charset="0"/>
              </a:rPr>
              <a:t>Par Laurent Jouron</a:t>
            </a:r>
          </a:p>
        </p:txBody>
      </p:sp>
      <p:graphicFrame>
        <p:nvGraphicFramePr>
          <p:cNvPr id="13" name="Tableau 6">
            <a:extLst>
              <a:ext uri="{FF2B5EF4-FFF2-40B4-BE49-F238E27FC236}">
                <a16:creationId xmlns:a16="http://schemas.microsoft.com/office/drawing/2014/main" id="{CC23E267-05CB-41DA-9E34-83D560DDD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382461"/>
              </p:ext>
            </p:extLst>
          </p:nvPr>
        </p:nvGraphicFramePr>
        <p:xfrm>
          <a:off x="3070371" y="298944"/>
          <a:ext cx="2204619" cy="6260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706">
                  <a:extLst>
                    <a:ext uri="{9D8B030D-6E8A-4147-A177-3AD203B41FA5}">
                      <a16:colId xmlns:a16="http://schemas.microsoft.com/office/drawing/2014/main" val="2429013739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263084874"/>
                    </a:ext>
                  </a:extLst>
                </a:gridCol>
                <a:gridCol w="648393">
                  <a:extLst>
                    <a:ext uri="{9D8B030D-6E8A-4147-A177-3AD203B41FA5}">
                      <a16:colId xmlns:a16="http://schemas.microsoft.com/office/drawing/2014/main" val="3870928557"/>
                    </a:ext>
                  </a:extLst>
                </a:gridCol>
              </a:tblGrid>
              <a:tr h="29045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325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Liste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89,48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23839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Liste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88,54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119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Liste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79,48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194907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Liste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73,22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71295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Liste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65,34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516467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Liste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55,44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535554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Liste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46,26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426898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Liste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37,52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41482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Liste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30,02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835408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Liste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22,88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39504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Liste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16,64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763517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Liste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11,60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1822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Liste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8,60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200308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Liste 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5,74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94988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Liste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4,2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654718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Liste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2,8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50447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Liste 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1,8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091287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Liste 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1,16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950677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Liste 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052677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Liste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566109"/>
                  </a:ext>
                </a:extLst>
              </a:tr>
            </a:tbl>
          </a:graphicData>
        </a:graphic>
      </p:graphicFrame>
      <p:sp>
        <p:nvSpPr>
          <p:cNvPr id="14" name="ZoneTexte 13">
            <a:extLst>
              <a:ext uri="{FF2B5EF4-FFF2-40B4-BE49-F238E27FC236}">
                <a16:creationId xmlns:a16="http://schemas.microsoft.com/office/drawing/2014/main" id="{B2EC66C0-566C-8D99-D643-D7DC7AEA7089}"/>
              </a:ext>
            </a:extLst>
          </p:cNvPr>
          <p:cNvSpPr txBox="1"/>
          <p:nvPr/>
        </p:nvSpPr>
        <p:spPr>
          <a:xfrm>
            <a:off x="5274990" y="1587836"/>
            <a:ext cx="691701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Il en ressort 20 listes (autant que d’actions) pour le fichier en exemple.</a:t>
            </a:r>
          </a:p>
          <a:p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	- Pour un investissement maximum de 500€:</a:t>
            </a: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	- 20 listes</a:t>
            </a: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	- 500 €, pour l’investissement le plus élevé.</a:t>
            </a: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	- Un profit de 89,48€ sur les 2 dernières années</a:t>
            </a:r>
          </a:p>
          <a:p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Les 5 premières listes des 20 listes qui ressortent, sont toutes très valable.</a:t>
            </a:r>
          </a:p>
          <a:p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Cependant, il faut les comparer, les unes aux autres, pour avoir la certitude, de </a:t>
            </a:r>
            <a:r>
              <a:rPr lang="fr-FR" b="1" dirty="0">
                <a:latin typeface="Verdana" panose="020B0604030504040204" pitchFamily="34" charset="0"/>
                <a:ea typeface="Verdana" panose="020B0604030504040204" pitchFamily="34" charset="0"/>
              </a:rPr>
              <a:t>la</a:t>
            </a:r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 plus rentable. </a:t>
            </a: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Nous gardons celle qui a le meilleur résultat, coup / rentabilité.</a:t>
            </a:r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5CAB6E9C-372D-5832-BA03-D4E88515BB67}"/>
              </a:ext>
            </a:extLst>
          </p:cNvPr>
          <p:cNvSpPr txBox="1">
            <a:spLocks/>
          </p:cNvSpPr>
          <p:nvPr/>
        </p:nvSpPr>
        <p:spPr>
          <a:xfrm>
            <a:off x="5274990" y="298944"/>
            <a:ext cx="6917010" cy="56499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3600" b="1" i="0" dirty="0">
                <a:solidFill>
                  <a:srgbClr val="271A3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Trie des résultats</a:t>
            </a:r>
            <a:endParaRPr lang="fr-FR" sz="3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77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1335</TotalTime>
  <Words>3865</Words>
  <Application>Microsoft Office PowerPoint</Application>
  <PresentationFormat>Grand écran</PresentationFormat>
  <Paragraphs>2299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9" baseType="lpstr">
      <vt:lpstr>Arial</vt:lpstr>
      <vt:lpstr>Bahnschrift SemiBold Condensed</vt:lpstr>
      <vt:lpstr>Century Gothic</vt:lpstr>
      <vt:lpstr>Pristina</vt:lpstr>
      <vt:lpstr>Verdana</vt:lpstr>
      <vt:lpstr>Wingdings 3</vt:lpstr>
      <vt:lpstr>Brin</vt:lpstr>
      <vt:lpstr>Présentation PowerPoint</vt:lpstr>
      <vt:lpstr>Lecture fichier .CSV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 Invest &amp; Trade</dc:title>
  <dc:creator>LAURENT JOURON</dc:creator>
  <cp:lastModifiedBy>Laurent Jouron</cp:lastModifiedBy>
  <cp:revision>273</cp:revision>
  <dcterms:created xsi:type="dcterms:W3CDTF">2022-10-29T08:13:04Z</dcterms:created>
  <dcterms:modified xsi:type="dcterms:W3CDTF">2022-12-09T12:25:35Z</dcterms:modified>
</cp:coreProperties>
</file>