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92" r:id="rId6"/>
    <p:sldId id="288" r:id="rId7"/>
    <p:sldId id="289" r:id="rId8"/>
    <p:sldId id="267" r:id="rId9"/>
    <p:sldId id="294" r:id="rId10"/>
    <p:sldId id="290" r:id="rId11"/>
    <p:sldId id="262" r:id="rId12"/>
    <p:sldId id="293" r:id="rId13"/>
    <p:sldId id="263" r:id="rId14"/>
    <p:sldId id="265" r:id="rId15"/>
    <p:sldId id="273" r:id="rId16"/>
    <p:sldId id="271" r:id="rId17"/>
    <p:sldId id="280" r:id="rId18"/>
    <p:sldId id="291" r:id="rId19"/>
    <p:sldId id="281" r:id="rId20"/>
    <p:sldId id="28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AB5"/>
    <a:srgbClr val="004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89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48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5298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644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985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09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86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08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69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33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00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40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29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50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02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54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2F4C3-B122-458C-AF99-BE53E3DBA8EF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79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FB1CC777-C5EA-8D28-8F86-53BB2064C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1762" y="4098391"/>
            <a:ext cx="8534400" cy="428019"/>
          </a:xfrm>
        </p:spPr>
        <p:txBody>
          <a:bodyPr>
            <a:normAutofit lnSpcReduction="10000"/>
          </a:bodyPr>
          <a:lstStyle/>
          <a:p>
            <a:pPr algn="ctr"/>
            <a:r>
              <a:rPr lang="fr-FR" sz="2400" dirty="0">
                <a:solidFill>
                  <a:srgbClr val="271A3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2400" b="0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ociété financière spécialisée dans l'investissement </a:t>
            </a:r>
            <a:endParaRPr lang="fr-F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0" y="4526410"/>
            <a:ext cx="169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Accueil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EB23090-4312-29F3-D50D-37F7C63E4CBC}"/>
              </a:ext>
            </a:extLst>
          </p:cNvPr>
          <p:cNvSpPr txBox="1">
            <a:spLocks/>
          </p:cNvSpPr>
          <p:nvPr/>
        </p:nvSpPr>
        <p:spPr>
          <a:xfrm>
            <a:off x="2194684" y="1520943"/>
            <a:ext cx="9488557" cy="946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8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Algo Invest &amp; Trade</a:t>
            </a:r>
            <a:endParaRPr lang="fr-FR" sz="4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</p:spTree>
    <p:extLst>
      <p:ext uri="{BB962C8B-B14F-4D97-AF65-F5344CB8AC3E}">
        <p14:creationId xmlns:p14="http://schemas.microsoft.com/office/powerpoint/2010/main" val="307464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2888" y="4526410"/>
            <a:ext cx="168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6C8E46E-4121-8529-D852-25DFE5EE24E3}"/>
              </a:ext>
            </a:extLst>
          </p:cNvPr>
          <p:cNvSpPr txBox="1"/>
          <p:nvPr/>
        </p:nvSpPr>
        <p:spPr>
          <a:xfrm>
            <a:off x="2414997" y="1997839"/>
            <a:ext cx="977411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Il faut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une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version plus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optimale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pour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répondre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aux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attentes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des clients. 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L’autre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solution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serait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de faire varier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cette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contrainte pour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diviser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le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problème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initial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en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sous-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problèmes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de même nature,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mais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de taille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moindre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La limite de cet algorithme est de raisonner selon sa contrainte principale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	-&gt; </a:t>
            </a:r>
            <a:r>
              <a:rPr lang="fr-FR" b="1" dirty="0">
                <a:latin typeface="Verdana" panose="020B0604030504040204" pitchFamily="34" charset="0"/>
                <a:ea typeface="Verdana" panose="020B0604030504040204" pitchFamily="34" charset="0"/>
              </a:rPr>
              <a:t>un budget précis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endParaRPr lang="en-US" sz="18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complexité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spatiale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de brute force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est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b="1" i="1" dirty="0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(2</a:t>
            </a:r>
            <a:r>
              <a:rPr lang="en-US" sz="1800" b="1" baseline="40000" dirty="0">
                <a:latin typeface="Verdana" panose="020B0604030504040204" pitchFamily="34" charset="0"/>
                <a:ea typeface="Verdana" panose="020B0604030504040204" pitchFamily="34" charset="0"/>
              </a:rPr>
              <a:t>10n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Si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l’on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multiplie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le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nombre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d’actions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par 10,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l’algorithme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force brute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nécessitera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b="1" baseline="40000" dirty="0">
                <a:latin typeface="Verdana" panose="020B0604030504040204" pitchFamily="34" charset="0"/>
                <a:ea typeface="Verdana" panose="020B0604030504040204" pitchFamily="34" charset="0"/>
              </a:rPr>
              <a:t>10n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/2</a:t>
            </a:r>
            <a:r>
              <a:rPr lang="en-US" b="1" baseline="40000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= 2</a:t>
            </a:r>
            <a:r>
              <a:rPr lang="en-US" b="1" baseline="40000" dirty="0">
                <a:latin typeface="Verdana" panose="020B0604030504040204" pitchFamily="34" charset="0"/>
                <a:ea typeface="Verdana" panose="020B0604030504040204" pitchFamily="34" charset="0"/>
              </a:rPr>
              <a:t>9n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fois plus de temps et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d’espace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pour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s’exécuter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931186B-0B9A-4E26-D3F4-9ADEBAA626E4}"/>
              </a:ext>
            </a:extLst>
          </p:cNvPr>
          <p:cNvSpPr txBox="1"/>
          <p:nvPr/>
        </p:nvSpPr>
        <p:spPr>
          <a:xfrm>
            <a:off x="3106615" y="169781"/>
            <a:ext cx="83966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Conclusion algorithme Brute force</a:t>
            </a:r>
          </a:p>
        </p:txBody>
      </p:sp>
    </p:spTree>
    <p:extLst>
      <p:ext uri="{BB962C8B-B14F-4D97-AF65-F5344CB8AC3E}">
        <p14:creationId xmlns:p14="http://schemas.microsoft.com/office/powerpoint/2010/main" val="3108958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0" y="4526410"/>
            <a:ext cx="169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Optimisée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4509E66-DA5A-EF27-297D-05B2BE4F62B3}"/>
              </a:ext>
            </a:extLst>
          </p:cNvPr>
          <p:cNvSpPr txBox="1">
            <a:spLocks/>
          </p:cNvSpPr>
          <p:nvPr/>
        </p:nvSpPr>
        <p:spPr>
          <a:xfrm>
            <a:off x="4667577" y="132948"/>
            <a:ext cx="5051532" cy="658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Analyse </a:t>
            </a:r>
            <a:r>
              <a:rPr lang="fr-FR" sz="3600" b="1" dirty="0">
                <a:solidFill>
                  <a:srgbClr val="271A3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optimisée</a:t>
            </a:r>
            <a:endParaRPr lang="fr-F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CE37B17-B52B-D7BA-D8F6-40F227CE128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4DCC852-8804-B97B-2149-3EC6417AE66C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2F1D96B-2BFA-D7CB-7185-8DE24F7BC471}"/>
              </a:ext>
            </a:extLst>
          </p:cNvPr>
          <p:cNvSpPr txBox="1"/>
          <p:nvPr/>
        </p:nvSpPr>
        <p:spPr>
          <a:xfrm>
            <a:off x="2194685" y="2094975"/>
            <a:ext cx="999731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Si je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peux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remplir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une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liste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d’actions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capacité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n, je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peux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essayer de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remplir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cette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liste de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capacités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n+1.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Seule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la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limite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locale pour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une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liste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d’actions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 taille n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est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comparée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avec les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autres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options pour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une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liste de taille n+1.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Les options non-optimales pour la liste de taille n sont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écartées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des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comparaisons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dans la liste de taille n+1.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Le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processus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est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itéré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jusqu’au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coût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maximal de la liste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d’actions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-&gt; </a:t>
            </a:r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Le budget précis</a:t>
            </a:r>
          </a:p>
        </p:txBody>
      </p:sp>
    </p:spTree>
    <p:extLst>
      <p:ext uri="{BB962C8B-B14F-4D97-AF65-F5344CB8AC3E}">
        <p14:creationId xmlns:p14="http://schemas.microsoft.com/office/powerpoint/2010/main" val="55951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1" y="4522102"/>
            <a:ext cx="169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3" name="Sous-titre 7">
            <a:extLst>
              <a:ext uri="{FF2B5EF4-FFF2-40B4-BE49-F238E27FC236}">
                <a16:creationId xmlns:a16="http://schemas.microsoft.com/office/drawing/2014/main" id="{1FD35AAC-2E09-7085-7AED-8C74412AB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6508" y="293355"/>
            <a:ext cx="9565489" cy="699955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 Optimisé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754ACC1-EA2C-7003-D7BF-48C64AC7504B}"/>
              </a:ext>
            </a:extLst>
          </p:cNvPr>
          <p:cNvSpPr txBox="1"/>
          <p:nvPr/>
        </p:nvSpPr>
        <p:spPr>
          <a:xfrm>
            <a:off x="3332284" y="885773"/>
            <a:ext cx="8361457" cy="59093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def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FDFAB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optimized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(actions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final_list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None,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i: </a:t>
            </a:r>
            <a:r>
              <a:rPr lang="en-US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1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"""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returns an action list with the best investment and profitability.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:param: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list: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action_list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(name, cost, profit, performance)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list: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final_list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Empty list at initialization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int: an integer set to 0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:return: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list: action list with best on first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""" 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j: </a:t>
            </a:r>
            <a:r>
              <a:rPr lang="en-US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if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final_list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 None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final_list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[]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temporary_list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[]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cost_invest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float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1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0.0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while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cost_invest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&lt; MAX_EXPENDITURE 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and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j &lt; </a:t>
            </a:r>
            <a:r>
              <a:rPr lang="en-US" sz="14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len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(actions):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cost_invest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+= actions[j][</a:t>
            </a:r>
            <a:r>
              <a:rPr lang="en-US" sz="1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cost_invest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&lt;= MAX_EXPENDITURE 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and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actions[j][</a:t>
            </a:r>
            <a:r>
              <a:rPr lang="en-US" sz="1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 &gt; </a:t>
            </a:r>
            <a:r>
              <a:rPr lang="en-US" sz="1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0.0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temporary_list.append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(actions[j])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else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cost_invest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-= actions[j][</a:t>
            </a:r>
            <a:r>
              <a:rPr lang="en-US" sz="1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j += </a:t>
            </a:r>
            <a:r>
              <a:rPr lang="en-US" sz="1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final_list.append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temporary_list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+= </a:t>
            </a:r>
            <a:r>
              <a:rPr lang="en-US" sz="1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  <a:p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if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&lt; </a:t>
            </a:r>
            <a:r>
              <a:rPr lang="en-US" sz="14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len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(actions):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optimized(actions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final_list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final_list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44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0" y="4526410"/>
            <a:ext cx="169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Demo</a:t>
            </a:r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CE37B17-B52B-D7BA-D8F6-40F227CE128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4DCC852-8804-B97B-2149-3EC6417AE66C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E9EDE144-EFA4-678A-8F1D-C756D2BC1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461244"/>
              </p:ext>
            </p:extLst>
          </p:nvPr>
        </p:nvGraphicFramePr>
        <p:xfrm>
          <a:off x="2973349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67875AE2-64FB-4C0E-1562-DA31C094E165}"/>
              </a:ext>
            </a:extLst>
          </p:cNvPr>
          <p:cNvSpPr txBox="1"/>
          <p:nvPr/>
        </p:nvSpPr>
        <p:spPr>
          <a:xfrm>
            <a:off x="10266218" y="128999"/>
            <a:ext cx="1855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>
                <a:latin typeface="Verdana" panose="020B0604030504040204" pitchFamily="34" charset="0"/>
                <a:ea typeface="Verdana" panose="020B0604030504040204" pitchFamily="34" charset="0"/>
              </a:rPr>
              <a:t>Contrainte: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 500€</a:t>
            </a:r>
          </a:p>
          <a:p>
            <a:r>
              <a:rPr lang="fr-FR" sz="1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TEST</a:t>
            </a:r>
          </a:p>
          <a:p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VALIDE</a:t>
            </a:r>
          </a:p>
          <a:p>
            <a:r>
              <a:rPr lang="fr-FR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INVALIDE</a:t>
            </a:r>
          </a:p>
        </p:txBody>
      </p:sp>
      <p:graphicFrame>
        <p:nvGraphicFramePr>
          <p:cNvPr id="10" name="Tableau 6">
            <a:extLst>
              <a:ext uri="{FF2B5EF4-FFF2-40B4-BE49-F238E27FC236}">
                <a16:creationId xmlns:a16="http://schemas.microsoft.com/office/drawing/2014/main" id="{0C837203-CEF4-50DD-A699-1BC6C5C4D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645908"/>
              </p:ext>
            </p:extLst>
          </p:nvPr>
        </p:nvGraphicFramePr>
        <p:xfrm>
          <a:off x="2973349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graphicFrame>
        <p:nvGraphicFramePr>
          <p:cNvPr id="11" name="Tableau 6">
            <a:extLst>
              <a:ext uri="{FF2B5EF4-FFF2-40B4-BE49-F238E27FC236}">
                <a16:creationId xmlns:a16="http://schemas.microsoft.com/office/drawing/2014/main" id="{4F5617A8-AF3D-5F6C-5E9A-57927D456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4780"/>
              </p:ext>
            </p:extLst>
          </p:nvPr>
        </p:nvGraphicFramePr>
        <p:xfrm>
          <a:off x="2973348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graphicFrame>
        <p:nvGraphicFramePr>
          <p:cNvPr id="12" name="Tableau 6">
            <a:extLst>
              <a:ext uri="{FF2B5EF4-FFF2-40B4-BE49-F238E27FC236}">
                <a16:creationId xmlns:a16="http://schemas.microsoft.com/office/drawing/2014/main" id="{34AA463F-227E-B4D7-3BC2-908CD03A9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097399"/>
              </p:ext>
            </p:extLst>
          </p:nvPr>
        </p:nvGraphicFramePr>
        <p:xfrm>
          <a:off x="2973348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graphicFrame>
        <p:nvGraphicFramePr>
          <p:cNvPr id="13" name="Tableau 6">
            <a:extLst>
              <a:ext uri="{FF2B5EF4-FFF2-40B4-BE49-F238E27FC236}">
                <a16:creationId xmlns:a16="http://schemas.microsoft.com/office/drawing/2014/main" id="{D9CD443E-7F03-E572-9F1C-9745EFD0E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29132"/>
              </p:ext>
            </p:extLst>
          </p:nvPr>
        </p:nvGraphicFramePr>
        <p:xfrm>
          <a:off x="2973347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graphicFrame>
        <p:nvGraphicFramePr>
          <p:cNvPr id="14" name="Tableau 6">
            <a:extLst>
              <a:ext uri="{FF2B5EF4-FFF2-40B4-BE49-F238E27FC236}">
                <a16:creationId xmlns:a16="http://schemas.microsoft.com/office/drawing/2014/main" id="{44070624-8D37-879B-B482-E45559EE9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444571"/>
              </p:ext>
            </p:extLst>
          </p:nvPr>
        </p:nvGraphicFramePr>
        <p:xfrm>
          <a:off x="2973346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graphicFrame>
        <p:nvGraphicFramePr>
          <p:cNvPr id="15" name="Tableau 6">
            <a:extLst>
              <a:ext uri="{FF2B5EF4-FFF2-40B4-BE49-F238E27FC236}">
                <a16:creationId xmlns:a16="http://schemas.microsoft.com/office/drawing/2014/main" id="{5429A7D4-BB21-3C53-2800-9B95A7FB5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764786"/>
              </p:ext>
            </p:extLst>
          </p:nvPr>
        </p:nvGraphicFramePr>
        <p:xfrm>
          <a:off x="2973346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graphicFrame>
        <p:nvGraphicFramePr>
          <p:cNvPr id="16" name="Tableau 6">
            <a:extLst>
              <a:ext uri="{FF2B5EF4-FFF2-40B4-BE49-F238E27FC236}">
                <a16:creationId xmlns:a16="http://schemas.microsoft.com/office/drawing/2014/main" id="{EBB35962-0519-BF7E-324F-467E15B3E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84171"/>
              </p:ext>
            </p:extLst>
          </p:nvPr>
        </p:nvGraphicFramePr>
        <p:xfrm>
          <a:off x="2973346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sp>
        <p:nvSpPr>
          <p:cNvPr id="17" name="ZoneTexte 16">
            <a:extLst>
              <a:ext uri="{FF2B5EF4-FFF2-40B4-BE49-F238E27FC236}">
                <a16:creationId xmlns:a16="http://schemas.microsoft.com/office/drawing/2014/main" id="{5DD8778B-B617-2466-1883-C6E706B46EDA}"/>
              </a:ext>
            </a:extLst>
          </p:cNvPr>
          <p:cNvSpPr txBox="1"/>
          <p:nvPr/>
        </p:nvSpPr>
        <p:spPr>
          <a:xfrm>
            <a:off x="10266218" y="5848568"/>
            <a:ext cx="185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Verdana" panose="020B0604030504040204" pitchFamily="34" charset="0"/>
                <a:ea typeface="Verdana" panose="020B0604030504040204" pitchFamily="34" charset="0"/>
              </a:rPr>
              <a:t>Stockage de la liste dans une liste temporaire.</a:t>
            </a:r>
          </a:p>
        </p:txBody>
      </p:sp>
      <p:graphicFrame>
        <p:nvGraphicFramePr>
          <p:cNvPr id="18" name="Tableau 6">
            <a:extLst>
              <a:ext uri="{FF2B5EF4-FFF2-40B4-BE49-F238E27FC236}">
                <a16:creationId xmlns:a16="http://schemas.microsoft.com/office/drawing/2014/main" id="{2FBA0951-412F-575B-02A7-3BB2D332D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036679"/>
              </p:ext>
            </p:extLst>
          </p:nvPr>
        </p:nvGraphicFramePr>
        <p:xfrm>
          <a:off x="2973345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graphicFrame>
        <p:nvGraphicFramePr>
          <p:cNvPr id="19" name="Tableau 6">
            <a:extLst>
              <a:ext uri="{FF2B5EF4-FFF2-40B4-BE49-F238E27FC236}">
                <a16:creationId xmlns:a16="http://schemas.microsoft.com/office/drawing/2014/main" id="{7AD5CDDB-BA5B-F059-DFFF-29C07AE4E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963936"/>
              </p:ext>
            </p:extLst>
          </p:nvPr>
        </p:nvGraphicFramePr>
        <p:xfrm>
          <a:off x="2973344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6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E34B8AC-241B-9D55-4016-B71ABFFE59D8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0314148-821A-DCB7-3CDF-C79AD4DDAFF4}"/>
              </a:ext>
            </a:extLst>
          </p:cNvPr>
          <p:cNvSpPr txBox="1"/>
          <p:nvPr/>
        </p:nvSpPr>
        <p:spPr>
          <a:xfrm>
            <a:off x="0" y="4526410"/>
            <a:ext cx="169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Tri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14DAAE8-9B68-E079-EDF4-232B23AA66A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C78C985-8C37-FD08-540F-D4207AD4C58E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graphicFrame>
        <p:nvGraphicFramePr>
          <p:cNvPr id="13" name="Tableau 6">
            <a:extLst>
              <a:ext uri="{FF2B5EF4-FFF2-40B4-BE49-F238E27FC236}">
                <a16:creationId xmlns:a16="http://schemas.microsoft.com/office/drawing/2014/main" id="{CC23E267-05CB-41DA-9E34-83D560DD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382461"/>
              </p:ext>
            </p:extLst>
          </p:nvPr>
        </p:nvGraphicFramePr>
        <p:xfrm>
          <a:off x="3070371" y="298944"/>
          <a:ext cx="2204619" cy="6260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89,48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88,54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19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79,48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9490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73,22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7129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65,34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51646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55,44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355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46,26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42689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37,52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4148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30,02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8354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22,88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3950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16,64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76351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11,60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9498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5471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50447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09128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950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66109"/>
                  </a:ext>
                </a:extLst>
              </a:tr>
            </a:tbl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B2EC66C0-566C-8D99-D643-D7DC7AEA7089}"/>
              </a:ext>
            </a:extLst>
          </p:cNvPr>
          <p:cNvSpPr txBox="1"/>
          <p:nvPr/>
        </p:nvSpPr>
        <p:spPr>
          <a:xfrm>
            <a:off x="5274990" y="1587836"/>
            <a:ext cx="69170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Il en ressort 20 listes (autant que d’actions) pour le fichier en exemple.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	- Pour un investissement maximum de 500€: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	- 20 listes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	- 500 €, pour l’investissement le plus élevé.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	- Un profit de 89,48€ sur les 2 dernières années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Les 5 premières listes sont toutes très valables.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Cependant, il faut les comparer les unes aux autres pour identifier </a:t>
            </a:r>
            <a:r>
              <a:rPr lang="fr-FR" b="1" dirty="0">
                <a:latin typeface="Verdana" panose="020B0604030504040204" pitchFamily="34" charset="0"/>
                <a:ea typeface="Verdana" panose="020B0604030504040204" pitchFamily="34" charset="0"/>
              </a:rPr>
              <a:t>la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plus rentable. 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Nous gardons celle qui a le meilleur résultat, coût / rentabilité.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5CAB6E9C-372D-5832-BA03-D4E88515BB67}"/>
              </a:ext>
            </a:extLst>
          </p:cNvPr>
          <p:cNvSpPr txBox="1">
            <a:spLocks/>
          </p:cNvSpPr>
          <p:nvPr/>
        </p:nvSpPr>
        <p:spPr>
          <a:xfrm>
            <a:off x="5274990" y="298944"/>
            <a:ext cx="6917010" cy="5649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Tri des résultats</a:t>
            </a:r>
            <a:endParaRPr lang="fr-F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775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2888" y="4526410"/>
            <a:ext cx="168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Comparaison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graphicFrame>
        <p:nvGraphicFramePr>
          <p:cNvPr id="10" name="Tableau 6">
            <a:extLst>
              <a:ext uri="{FF2B5EF4-FFF2-40B4-BE49-F238E27FC236}">
                <a16:creationId xmlns:a16="http://schemas.microsoft.com/office/drawing/2014/main" id="{CC23E267-05CB-41DA-9E34-83D560DD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457050"/>
              </p:ext>
            </p:extLst>
          </p:nvPr>
        </p:nvGraphicFramePr>
        <p:xfrm>
          <a:off x="2727652" y="1609913"/>
          <a:ext cx="2406111" cy="588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11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23207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Share-GRUT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198,76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196,61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</a:tbl>
          </a:graphicData>
        </a:graphic>
      </p:graphicFrame>
      <p:sp>
        <p:nvSpPr>
          <p:cNvPr id="15" name="ZoneTexte 14">
            <a:extLst>
              <a:ext uri="{FF2B5EF4-FFF2-40B4-BE49-F238E27FC236}">
                <a16:creationId xmlns:a16="http://schemas.microsoft.com/office/drawing/2014/main" id="{05DDF839-FE42-5009-35ED-06F4373233D3}"/>
              </a:ext>
            </a:extLst>
          </p:cNvPr>
          <p:cNvSpPr txBox="1"/>
          <p:nvPr/>
        </p:nvSpPr>
        <p:spPr>
          <a:xfrm>
            <a:off x="2727652" y="3026207"/>
            <a:ext cx="7918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Ce résultat n’est pas totalement faux, mais il peut être plus optimal.</a:t>
            </a:r>
          </a:p>
        </p:txBody>
      </p:sp>
      <p:graphicFrame>
        <p:nvGraphicFramePr>
          <p:cNvPr id="16" name="Tableau 6">
            <a:extLst>
              <a:ext uri="{FF2B5EF4-FFF2-40B4-BE49-F238E27FC236}">
                <a16:creationId xmlns:a16="http://schemas.microsoft.com/office/drawing/2014/main" id="{CC23E267-05CB-41DA-9E34-83D560DD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260464"/>
              </p:ext>
            </p:extLst>
          </p:nvPr>
        </p:nvGraphicFramePr>
        <p:xfrm>
          <a:off x="2727652" y="4192121"/>
          <a:ext cx="2406111" cy="887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12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Share-GRUT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198,76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196,61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Share-CBNY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35554"/>
                  </a:ext>
                </a:extLst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5133762" y="1609913"/>
            <a:ext cx="7058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Pour ce fichier, </a:t>
            </a:r>
            <a:r>
              <a:rPr lang="fr-F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Sienna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 obtient le résultat suivant:</a:t>
            </a:r>
          </a:p>
          <a:p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Total </a:t>
            </a:r>
            <a:r>
              <a:rPr lang="fr-FR" sz="16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: 498,76€ </a:t>
            </a:r>
          </a:p>
          <a:p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Total return: 196,61€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FE5D608-5C7E-5971-6729-E82FCF70B984}"/>
              </a:ext>
            </a:extLst>
          </p:cNvPr>
          <p:cNvSpPr txBox="1"/>
          <p:nvPr/>
        </p:nvSpPr>
        <p:spPr>
          <a:xfrm>
            <a:off x="5133762" y="4192121"/>
            <a:ext cx="610262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Pour ce même fichier, j’obtiens le résultat suivant:</a:t>
            </a:r>
          </a:p>
          <a:p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Total </a:t>
            </a:r>
            <a:r>
              <a:rPr lang="fr-FR" sz="16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: 499,98€ </a:t>
            </a:r>
          </a:p>
          <a:p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Total return: 197,09€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195CA7-326D-7988-F7D1-383D07E51E2F}"/>
              </a:ext>
            </a:extLst>
          </p:cNvPr>
          <p:cNvSpPr txBox="1">
            <a:spLocks/>
          </p:cNvSpPr>
          <p:nvPr/>
        </p:nvSpPr>
        <p:spPr>
          <a:xfrm>
            <a:off x="2194684" y="454555"/>
            <a:ext cx="9997316" cy="5649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dirty="0">
                <a:latin typeface="Verdana" panose="020B0604030504040204" pitchFamily="34" charset="0"/>
                <a:ea typeface="Verdana" panose="020B0604030504040204" pitchFamily="34" charset="0"/>
              </a:rPr>
              <a:t>Fichier dataset1_Python+P7.csv </a:t>
            </a:r>
          </a:p>
        </p:txBody>
      </p:sp>
    </p:spTree>
    <p:extLst>
      <p:ext uri="{BB962C8B-B14F-4D97-AF65-F5344CB8AC3E}">
        <p14:creationId xmlns:p14="http://schemas.microsoft.com/office/powerpoint/2010/main" val="3040243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5585" y="4522102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Comparaison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D43639BE-3269-BDC4-764E-ECCA16900AE9}"/>
              </a:ext>
            </a:extLst>
          </p:cNvPr>
          <p:cNvGraphicFramePr>
            <a:graphicFrameLocks noGrp="1"/>
          </p:cNvGraphicFramePr>
          <p:nvPr/>
        </p:nvGraphicFramePr>
        <p:xfrm>
          <a:off x="2723544" y="233426"/>
          <a:ext cx="1757718" cy="5663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98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Share-ECAQ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3166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Share-IXCI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19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Share-FWBE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9490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Share-ZOFA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7129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Share-PLLK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355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Share-YFVZ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6610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Share-ANFX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68361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Share-PATS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44957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Share-NDKR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459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Share-ALIY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2908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4687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Share-JWGF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9151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Share-JGTW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3529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695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Share-FAPS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031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Share-VCAX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051525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Share-LFXB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73579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Share-DWSK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59080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Share-XQII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4581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166165"/>
                  </a:ext>
                </a:extLst>
              </a:tr>
            </a:tbl>
          </a:graphicData>
        </a:graphic>
      </p:graphicFrame>
      <p:graphicFrame>
        <p:nvGraphicFramePr>
          <p:cNvPr id="9" name="Tableau 6">
            <a:extLst>
              <a:ext uri="{FF2B5EF4-FFF2-40B4-BE49-F238E27FC236}">
                <a16:creationId xmlns:a16="http://schemas.microsoft.com/office/drawing/2014/main" id="{167D8412-495E-1134-7EFC-6949B30D136A}"/>
              </a:ext>
            </a:extLst>
          </p:cNvPr>
          <p:cNvGraphicFramePr>
            <a:graphicFrameLocks noGrp="1"/>
          </p:cNvGraphicFramePr>
          <p:nvPr/>
        </p:nvGraphicFramePr>
        <p:xfrm>
          <a:off x="9687540" y="2155361"/>
          <a:ext cx="2406111" cy="4469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98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Share-IJFT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15,91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Share-ANFX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38,55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15,31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19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Share-MALJ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46,37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9490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Share-OPBR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39,0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15,19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7129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Share-FWMV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41,68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355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Share-HATC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43,45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6610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Share-XGNC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41,86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68361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Share-VWZM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44957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Share-QLWT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37,63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459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Share-ENZZ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37,24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4687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Share-SFQC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36,53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9151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Share-VUMM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36,71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695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Share-FWBE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18,31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031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Share-JMLZ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051525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CA4B3718-C410-99DD-F04F-EB861CEF72EF}"/>
              </a:ext>
            </a:extLst>
          </p:cNvPr>
          <p:cNvSpPr txBox="1"/>
          <p:nvPr/>
        </p:nvSpPr>
        <p:spPr>
          <a:xfrm>
            <a:off x="4635365" y="940005"/>
            <a:ext cx="74582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Pour le fichier « dataset2_Python+P7.csv » testé, </a:t>
            </a:r>
            <a:r>
              <a:rPr lang="fr-FR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Sienna</a:t>
            </a:r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 obtient le résultat 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uivant:</a:t>
            </a:r>
          </a:p>
          <a:p>
            <a:r>
              <a:rPr lang="fr-FR" sz="1800" b="1" dirty="0">
                <a:latin typeface="Verdana" panose="020B0604030504040204" pitchFamily="34" charset="0"/>
                <a:ea typeface="Verdana" panose="020B0604030504040204" pitchFamily="34" charset="0"/>
              </a:rPr>
              <a:t>Total </a:t>
            </a:r>
            <a:r>
              <a:rPr lang="fr-FR" sz="18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800" b="1" dirty="0">
                <a:latin typeface="Verdana" panose="020B0604030504040204" pitchFamily="34" charset="0"/>
                <a:ea typeface="Verdana" panose="020B0604030504040204" pitchFamily="34" charset="0"/>
              </a:rPr>
              <a:t>: 489,24€ </a:t>
            </a:r>
          </a:p>
          <a:p>
            <a:r>
              <a:rPr lang="fr-FR" sz="1800" b="1" dirty="0">
                <a:latin typeface="Verdana" panose="020B0604030504040204" pitchFamily="34" charset="0"/>
                <a:ea typeface="Verdana" panose="020B0604030504040204" pitchFamily="34" charset="0"/>
              </a:rPr>
              <a:t>Total return: 193,78€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7AB3F5A-1C94-09DA-AA54-E26FA7A4A396}"/>
              </a:ext>
            </a:extLst>
          </p:cNvPr>
          <p:cNvSpPr txBox="1"/>
          <p:nvPr/>
        </p:nvSpPr>
        <p:spPr>
          <a:xfrm>
            <a:off x="4635364" y="3989661"/>
            <a:ext cx="4833091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Pour ce même fichier, j’obtiens le résultat suivant: </a:t>
            </a:r>
          </a:p>
          <a:p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Total </a:t>
            </a:r>
            <a:r>
              <a:rPr lang="fr-FR" sz="16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: 499,98€ </a:t>
            </a:r>
          </a:p>
          <a:p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Total return: 185,25€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A2B936C-FB07-794A-7B88-09C733BCE7FA}"/>
              </a:ext>
            </a:extLst>
          </p:cNvPr>
          <p:cNvSpPr txBox="1"/>
          <p:nvPr/>
        </p:nvSpPr>
        <p:spPr>
          <a:xfrm>
            <a:off x="4635365" y="2772610"/>
            <a:ext cx="4833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Mis à part 2 actions (Share-FWBE et Share-ANFX) , les résultats sont tous différents. </a:t>
            </a:r>
          </a:p>
        </p:txBody>
      </p:sp>
    </p:spTree>
    <p:extLst>
      <p:ext uri="{BB962C8B-B14F-4D97-AF65-F5344CB8AC3E}">
        <p14:creationId xmlns:p14="http://schemas.microsoft.com/office/powerpoint/2010/main" val="3193023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1" y="4522102"/>
            <a:ext cx="169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Résultats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3" name="Sous-titre 7">
            <a:extLst>
              <a:ext uri="{FF2B5EF4-FFF2-40B4-BE49-F238E27FC236}">
                <a16:creationId xmlns:a16="http://schemas.microsoft.com/office/drawing/2014/main" id="{1FD35AAC-2E09-7085-7AED-8C74412AB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6508" y="293355"/>
            <a:ext cx="9565489" cy="699955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Résultat algorithme Optimisé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754ACC1-EA2C-7003-D7BF-48C64AC7504B}"/>
              </a:ext>
            </a:extLst>
          </p:cNvPr>
          <p:cNvSpPr txBox="1"/>
          <p:nvPr/>
        </p:nvSpPr>
        <p:spPr>
          <a:xfrm>
            <a:off x="2626507" y="2302692"/>
            <a:ext cx="95654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Il faut un tri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préalable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des actions les plus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lucratives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pour que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cette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solution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soit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viable.</a:t>
            </a:r>
          </a:p>
          <a:p>
            <a:pPr algn="l"/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Cette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nouvelle version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aborde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un type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d’algorithmes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nommé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“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glouton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”.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Il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choisit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les actions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fonction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 la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rentabilité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coût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/performance. Une action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est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rentable si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elle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profite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plus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qu’elle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ne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coûte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l"/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Les actions sont ordonnées en diminuant les coûts/performances (retour maximum pour la première action).</a:t>
            </a:r>
          </a:p>
          <a:p>
            <a:pPr algn="l"/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L’algorithme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parcourt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la liste des actions : tant que le budget le permet,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l’action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est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ajoutée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à la liste finale.</a:t>
            </a:r>
          </a:p>
        </p:txBody>
      </p:sp>
    </p:spTree>
    <p:extLst>
      <p:ext uri="{BB962C8B-B14F-4D97-AF65-F5344CB8AC3E}">
        <p14:creationId xmlns:p14="http://schemas.microsoft.com/office/powerpoint/2010/main" val="1223271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1" y="4522102"/>
            <a:ext cx="169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3" name="Sous-titre 7">
            <a:extLst>
              <a:ext uri="{FF2B5EF4-FFF2-40B4-BE49-F238E27FC236}">
                <a16:creationId xmlns:a16="http://schemas.microsoft.com/office/drawing/2014/main" id="{1FD35AAC-2E09-7085-7AED-8C74412AB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6508" y="293355"/>
            <a:ext cx="9565489" cy="699955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Conclusion algorithme Optimisé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754ACC1-EA2C-7003-D7BF-48C64AC7504B}"/>
              </a:ext>
            </a:extLst>
          </p:cNvPr>
          <p:cNvSpPr txBox="1"/>
          <p:nvPr/>
        </p:nvSpPr>
        <p:spPr>
          <a:xfrm>
            <a:off x="2626511" y="2467196"/>
            <a:ext cx="956548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Cet algorithme est de complexité temporelle </a:t>
            </a:r>
            <a:r>
              <a:rPr lang="en-US" sz="1600" b="1" i="1" dirty="0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(n*log(n))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algn="l"/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Bien que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“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glouton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”,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l’algorithme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est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moins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gourmand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mémoire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que brute force.</a:t>
            </a:r>
          </a:p>
          <a:p>
            <a:pPr algn="l"/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Une fois les données triées, il n'y a aucun besoin de comparer chaque action avec les actions précédentes.</a:t>
            </a:r>
          </a:p>
          <a:p>
            <a:pPr algn="l"/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La liste définitive des actions comprend toutes les actions pour lesquelles le coût/performance est le plus élevé et dont le coût total est le plus proche du budget.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fontAlgn="b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La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compléxité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spatiale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est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1" i="1" dirty="0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(W10n).</a:t>
            </a:r>
          </a:p>
        </p:txBody>
      </p:sp>
    </p:spTree>
    <p:extLst>
      <p:ext uri="{BB962C8B-B14F-4D97-AF65-F5344CB8AC3E}">
        <p14:creationId xmlns:p14="http://schemas.microsoft.com/office/powerpoint/2010/main" val="608442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1" y="4522102"/>
            <a:ext cx="169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Graphique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34509E66-DA5A-EF27-297D-05B2BE4F62B3}"/>
              </a:ext>
            </a:extLst>
          </p:cNvPr>
          <p:cNvSpPr txBox="1">
            <a:spLocks/>
          </p:cNvSpPr>
          <p:nvPr/>
        </p:nvSpPr>
        <p:spPr>
          <a:xfrm>
            <a:off x="3570233" y="132948"/>
            <a:ext cx="5332697" cy="6584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Graphique des complexités</a:t>
            </a:r>
            <a:endParaRPr lang="fr-F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CE0A93-AA26-48FE-AD13-50F10E7B2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775" y="1564568"/>
            <a:ext cx="5028103" cy="36265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6FC7EF-D192-4512-8174-B3DF12DD0617}"/>
              </a:ext>
            </a:extLst>
          </p:cNvPr>
          <p:cNvSpPr/>
          <p:nvPr/>
        </p:nvSpPr>
        <p:spPr>
          <a:xfrm>
            <a:off x="5116669" y="1911926"/>
            <a:ext cx="707666" cy="2244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12">
            <a:extLst>
              <a:ext uri="{FF2B5EF4-FFF2-40B4-BE49-F238E27FC236}">
                <a16:creationId xmlns:a16="http://schemas.microsoft.com/office/drawing/2014/main" id="{B64F0688-665D-4DEA-ABAE-6E1DBDE9505B}"/>
              </a:ext>
            </a:extLst>
          </p:cNvPr>
          <p:cNvCxnSpPr>
            <a:cxnSpLocks/>
          </p:cNvCxnSpPr>
          <p:nvPr/>
        </p:nvCxnSpPr>
        <p:spPr>
          <a:xfrm flipV="1">
            <a:off x="4380807" y="2024148"/>
            <a:ext cx="735862" cy="1280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8">
            <a:extLst>
              <a:ext uri="{FF2B5EF4-FFF2-40B4-BE49-F238E27FC236}">
                <a16:creationId xmlns:a16="http://schemas.microsoft.com/office/drawing/2014/main" id="{E3F55A89-2357-4012-8556-979E49D36B1F}"/>
              </a:ext>
            </a:extLst>
          </p:cNvPr>
          <p:cNvSpPr txBox="1"/>
          <p:nvPr/>
        </p:nvSpPr>
        <p:spPr>
          <a:xfrm>
            <a:off x="3338042" y="1997837"/>
            <a:ext cx="104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Brute force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id="{B50B3C13-02A5-4B31-936A-5CCB42AFBB96}"/>
              </a:ext>
            </a:extLst>
          </p:cNvPr>
          <p:cNvSpPr txBox="1"/>
          <p:nvPr/>
        </p:nvSpPr>
        <p:spPr>
          <a:xfrm>
            <a:off x="10126846" y="3995255"/>
            <a:ext cx="93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ahnschrift SemiBold Condensed" panose="020B0502040204020203" pitchFamily="34" charset="0"/>
              </a:rPr>
              <a:t>Optimisé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cxnSp>
        <p:nvCxnSpPr>
          <p:cNvPr id="16" name="Straight Arrow Connector 24">
            <a:extLst>
              <a:ext uri="{FF2B5EF4-FFF2-40B4-BE49-F238E27FC236}">
                <a16:creationId xmlns:a16="http://schemas.microsoft.com/office/drawing/2014/main" id="{EB5D71D1-36C5-4E8D-8DAE-A87F52272B7C}"/>
              </a:ext>
            </a:extLst>
          </p:cNvPr>
          <p:cNvCxnSpPr>
            <a:cxnSpLocks/>
          </p:cNvCxnSpPr>
          <p:nvPr/>
        </p:nvCxnSpPr>
        <p:spPr>
          <a:xfrm flipH="1">
            <a:off x="9112391" y="4241342"/>
            <a:ext cx="1014456" cy="9153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693A77C-7298-4755-8209-FA8031C3EEC2}"/>
              </a:ext>
            </a:extLst>
          </p:cNvPr>
          <p:cNvSpPr/>
          <p:nvPr/>
        </p:nvSpPr>
        <p:spPr>
          <a:xfrm>
            <a:off x="8568494" y="4209631"/>
            <a:ext cx="543897" cy="24649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BB0AE281-B07E-4CC4-A460-5ADF6C8A2E03}"/>
              </a:ext>
            </a:extLst>
          </p:cNvPr>
          <p:cNvSpPr txBox="1">
            <a:spLocks/>
          </p:cNvSpPr>
          <p:nvPr/>
        </p:nvSpPr>
        <p:spPr>
          <a:xfrm>
            <a:off x="2793534" y="5538486"/>
            <a:ext cx="8772417" cy="3139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L'algorithme optimisé, qui utilise le tri, a peu de complexité </a:t>
            </a:r>
            <a:r>
              <a:rPr lang="en-US" sz="1600" b="1" i="1" dirty="0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(n*log(n))</a:t>
            </a:r>
          </a:p>
        </p:txBody>
      </p:sp>
    </p:spTree>
    <p:extLst>
      <p:ext uri="{BB962C8B-B14F-4D97-AF65-F5344CB8AC3E}">
        <p14:creationId xmlns:p14="http://schemas.microsoft.com/office/powerpoint/2010/main" val="134871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52027A6-BDE9-5F7F-6C2C-7E9B4B23820B}"/>
              </a:ext>
            </a:extLst>
          </p:cNvPr>
          <p:cNvSpPr txBox="1"/>
          <p:nvPr/>
        </p:nvSpPr>
        <p:spPr>
          <a:xfrm>
            <a:off x="0" y="4526410"/>
            <a:ext cx="169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Lecture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ED30DC33-D4B7-5BCA-390C-4F28DBB1A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8658" y="272213"/>
            <a:ext cx="5970338" cy="66308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000" b="1" dirty="0">
                <a:solidFill>
                  <a:srgbClr val="271A3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Lecture</a:t>
            </a:r>
            <a:r>
              <a:rPr lang="fr-FR" sz="40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fichier .CSV</a:t>
            </a:r>
            <a:endParaRPr lang="fr-FR" sz="4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2B01CDE-C8BD-ACF7-2532-746BD63DE820}"/>
              </a:ext>
            </a:extLst>
          </p:cNvPr>
          <p:cNvSpPr txBox="1"/>
          <p:nvPr/>
        </p:nvSpPr>
        <p:spPr>
          <a:xfrm>
            <a:off x="2342525" y="931979"/>
            <a:ext cx="9838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Le format .csv (comma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</a:rPr>
              <a:t>separated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values) est un fichier dont les éléments sont séparés par des virgules. 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On doit, dans un premier temps, transformer ces données en une liste.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F64FB02-9CB0-A0D7-FE7D-073BF194245C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5749FEE-0E0D-AF44-7719-039CB2AAF40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2097B6E-EC9D-A9EE-6505-8010C87B079A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065B021-640F-EBF1-F8FA-4F8648BC7956}"/>
              </a:ext>
            </a:extLst>
          </p:cNvPr>
          <p:cNvSpPr txBox="1">
            <a:spLocks/>
          </p:cNvSpPr>
          <p:nvPr/>
        </p:nvSpPr>
        <p:spPr>
          <a:xfrm>
            <a:off x="3729866" y="2047737"/>
            <a:ext cx="6767916" cy="59950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Calcul de la performance</a:t>
            </a:r>
            <a:endParaRPr lang="fr-F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7EFCFF5-B64B-B2F6-C01E-DE86F71A4E25}"/>
              </a:ext>
            </a:extLst>
          </p:cNvPr>
          <p:cNvSpPr txBox="1"/>
          <p:nvPr/>
        </p:nvSpPr>
        <p:spPr>
          <a:xfrm>
            <a:off x="2353710" y="2609412"/>
            <a:ext cx="9838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J’ajoute le calcul de la performance de chaque élément. Ce sont ces performances qui indiquent la meilleure rentabilité des actions.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Le fichier indique le coût de chaque action et son pourcentage de profit, il suffit de faire le calcul :pourcentage / 100 * coûts.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DED4424A-98AA-538E-909F-AC971C915382}"/>
              </a:ext>
            </a:extLst>
          </p:cNvPr>
          <p:cNvSpPr txBox="1">
            <a:spLocks/>
          </p:cNvSpPr>
          <p:nvPr/>
        </p:nvSpPr>
        <p:spPr>
          <a:xfrm>
            <a:off x="3663718" y="4444628"/>
            <a:ext cx="6900211" cy="53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Tri sur les performances</a:t>
            </a:r>
            <a:endParaRPr lang="fr-F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D305C59-1E82-60C5-C812-11EF1789DF45}"/>
              </a:ext>
            </a:extLst>
          </p:cNvPr>
          <p:cNvSpPr txBox="1"/>
          <p:nvPr/>
        </p:nvSpPr>
        <p:spPr>
          <a:xfrm>
            <a:off x="2342525" y="4977523"/>
            <a:ext cx="983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Pour avoir les actions les plus rentables en premier, il faut trier les performances de façon décroissante.</a:t>
            </a:r>
          </a:p>
        </p:txBody>
      </p:sp>
    </p:spTree>
    <p:extLst>
      <p:ext uri="{BB962C8B-B14F-4D97-AF65-F5344CB8AC3E}">
        <p14:creationId xmlns:p14="http://schemas.microsoft.com/office/powerpoint/2010/main" val="394640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5" grpId="0"/>
      <p:bldP spid="6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1" y="4522102"/>
            <a:ext cx="169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5DB3E5A-F1CC-4CD9-A8EC-044B22F0A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3534" y="331377"/>
            <a:ext cx="6774536" cy="781806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Conclusions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61EEF07-811E-487F-B1E6-E17CE85F20E0}"/>
              </a:ext>
            </a:extLst>
          </p:cNvPr>
          <p:cNvSpPr txBox="1">
            <a:spLocks/>
          </p:cNvSpPr>
          <p:nvPr/>
        </p:nvSpPr>
        <p:spPr>
          <a:xfrm>
            <a:off x="2793534" y="3191035"/>
            <a:ext cx="8685417" cy="237808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Pour les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fichiers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dataset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fournis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par Trade &amp; Invest,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l’algorithme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glouton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se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révèle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être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le plus performant,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comparé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à Brute force, quant à la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maximisation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des performances des actions.</a:t>
            </a:r>
          </a:p>
          <a:p>
            <a:pPr algn="l"/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L’algorithme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glouton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semble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être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une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solution viable, tant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termes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complexité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	</a:t>
            </a:r>
          </a:p>
          <a:p>
            <a:pPr algn="l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	-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Temporelle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1" i="1" dirty="0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(n*log(n))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algn="l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	-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Spatiale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1" i="1" dirty="0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(W10n)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2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077F35F-0EB6-A27D-0B95-E9A5FD2CB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03" y="746846"/>
            <a:ext cx="1685925" cy="5364308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1EA0FE67-83B3-54D8-92B0-9031481E5202}"/>
              </a:ext>
            </a:extLst>
          </p:cNvPr>
          <p:cNvSpPr/>
          <p:nvPr/>
        </p:nvSpPr>
        <p:spPr>
          <a:xfrm>
            <a:off x="4750770" y="3186683"/>
            <a:ext cx="43362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E34B8AC-241B-9D55-4016-B71ABFFE59D8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0314148-821A-DCB7-3CDF-C79AD4DDAFF4}"/>
              </a:ext>
            </a:extLst>
          </p:cNvPr>
          <p:cNvSpPr txBox="1"/>
          <p:nvPr/>
        </p:nvSpPr>
        <p:spPr>
          <a:xfrm>
            <a:off x="0" y="4526410"/>
            <a:ext cx="169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Résultat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14DAAE8-9B68-E079-EDF4-232B23AA66A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C78C985-8C37-FD08-540F-D4207AD4C58E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graphicFrame>
        <p:nvGraphicFramePr>
          <p:cNvPr id="10" name="Tableau 6">
            <a:extLst>
              <a:ext uri="{FF2B5EF4-FFF2-40B4-BE49-F238E27FC236}">
                <a16:creationId xmlns:a16="http://schemas.microsoft.com/office/drawing/2014/main" id="{7C33868D-C165-5330-EE1F-AAE906C06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047228"/>
              </p:ext>
            </p:extLst>
          </p:nvPr>
        </p:nvGraphicFramePr>
        <p:xfrm>
          <a:off x="8265250" y="298942"/>
          <a:ext cx="3019266" cy="6260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graphicFrame>
        <p:nvGraphicFramePr>
          <p:cNvPr id="13" name="Tableau 6">
            <a:extLst>
              <a:ext uri="{FF2B5EF4-FFF2-40B4-BE49-F238E27FC236}">
                <a16:creationId xmlns:a16="http://schemas.microsoft.com/office/drawing/2014/main" id="{CC23E267-05CB-41DA-9E34-83D560DD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60721"/>
              </p:ext>
            </p:extLst>
          </p:nvPr>
        </p:nvGraphicFramePr>
        <p:xfrm>
          <a:off x="5275538" y="298942"/>
          <a:ext cx="2204619" cy="6260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19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9490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7129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51646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355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42689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4148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8354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3950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76351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9498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5471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50447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09128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950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66109"/>
                  </a:ext>
                </a:extLst>
              </a:tr>
            </a:tbl>
          </a:graphicData>
        </a:graphic>
      </p:graphicFrame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27526E35-AC69-953A-E49A-EB41F2F236E2}"/>
              </a:ext>
            </a:extLst>
          </p:cNvPr>
          <p:cNvSpPr/>
          <p:nvPr/>
        </p:nvSpPr>
        <p:spPr>
          <a:xfrm>
            <a:off x="7662441" y="3186681"/>
            <a:ext cx="43362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13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1" y="4522102"/>
            <a:ext cx="169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Complexité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3" name="Sous-titre 7">
            <a:extLst>
              <a:ext uri="{FF2B5EF4-FFF2-40B4-BE49-F238E27FC236}">
                <a16:creationId xmlns:a16="http://schemas.microsoft.com/office/drawing/2014/main" id="{1FD35AAC-2E09-7085-7AED-8C74412AB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6508" y="293355"/>
            <a:ext cx="9565489" cy="699955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Algorithme Brute force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754ACC1-EA2C-7003-D7BF-48C64AC7504B}"/>
              </a:ext>
            </a:extLst>
          </p:cNvPr>
          <p:cNvSpPr txBox="1"/>
          <p:nvPr/>
        </p:nvSpPr>
        <p:spPr>
          <a:xfrm>
            <a:off x="2626507" y="1620537"/>
            <a:ext cx="956548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C’est un algorithme qui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parcourt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l’ensemble d’une liste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d’actions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et qui teste toutes les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possibilités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afin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définir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la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valeur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 rendement maximal d’une liste finale.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	- Chaque action a la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possibilité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 figurer dans la liste,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cependant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elle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ne doit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l’intégrer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			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qu’une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seule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fois.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	- Le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coût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 chaque liste ne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peut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pas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dépasser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la somme de contrainte (500€ pour 			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l’exemple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).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     - Pour chaque liste d’action, on compare le rendement de toutes les actions. 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	- Le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résultat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 la comparaison permet de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déterminer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si chaque action doit 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		figurer,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ou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non, dans la liste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optimale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Cette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solution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parcourt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plusieurs fois certaines combinaisons, même si elles ne sont	pas optimales.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28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1" y="4522102"/>
            <a:ext cx="169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3" name="Sous-titre 7">
            <a:extLst>
              <a:ext uri="{FF2B5EF4-FFF2-40B4-BE49-F238E27FC236}">
                <a16:creationId xmlns:a16="http://schemas.microsoft.com/office/drawing/2014/main" id="{1FD35AAC-2E09-7085-7AED-8C74412AB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6508" y="293355"/>
            <a:ext cx="9565489" cy="699955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 Brute force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754ACC1-EA2C-7003-D7BF-48C64AC7504B}"/>
              </a:ext>
            </a:extLst>
          </p:cNvPr>
          <p:cNvSpPr txBox="1"/>
          <p:nvPr/>
        </p:nvSpPr>
        <p:spPr>
          <a:xfrm>
            <a:off x="2793534" y="1414669"/>
            <a:ext cx="8900208" cy="4616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def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solidFill>
                  <a:srgbClr val="FDFAB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brute_force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cost_invest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actions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final_list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None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):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"""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Create a lists that are maximum investment sum.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:param: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int: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cost_invest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(maximum cost the client wants to invest)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list: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action_list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(name, cost, profit, performance)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list: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final_list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free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:return: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list:  best actions lists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"""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final_list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 None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final_list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[]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 not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actions: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sum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en-US" sz="1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 for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final_list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final_list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cost_invest1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cost_list1 =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brute_force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cost_invest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actions[</a:t>
            </a:r>
            <a:r>
              <a:rPr lang="en-US" sz="1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:]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final_list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cost = actions[</a:t>
            </a:r>
            <a:r>
              <a:rPr lang="en-US" sz="1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cost[</a:t>
            </a:r>
            <a:r>
              <a:rPr lang="en-US" sz="1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 &lt;=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cost_invest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cost_invest2, cost_list2 =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brute_force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cost_invest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 cost[</a:t>
            </a:r>
            <a:r>
              <a:rPr lang="en-US" sz="1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],actions[</a:t>
            </a:r>
            <a:r>
              <a:rPr lang="en-US" sz="1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:]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final_list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+ [cost])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cost_invest1 &lt; cost_invest2: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cost_invest2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cost_list2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cost_invest1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cost_list1</a:t>
            </a:r>
          </a:p>
        </p:txBody>
      </p:sp>
    </p:spTree>
    <p:extLst>
      <p:ext uri="{BB962C8B-B14F-4D97-AF65-F5344CB8AC3E}">
        <p14:creationId xmlns:p14="http://schemas.microsoft.com/office/powerpoint/2010/main" val="282044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5585" y="4522102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Complexité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F37BBC-796B-3B4B-DF8E-8834BAA5E98C}"/>
              </a:ext>
            </a:extLst>
          </p:cNvPr>
          <p:cNvSpPr txBox="1">
            <a:spLocks/>
          </p:cNvSpPr>
          <p:nvPr/>
        </p:nvSpPr>
        <p:spPr>
          <a:xfrm>
            <a:off x="2194684" y="454555"/>
            <a:ext cx="9997316" cy="5649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200" dirty="0">
                <a:latin typeface="Verdana" panose="020B0604030504040204" pitchFamily="34" charset="0"/>
                <a:ea typeface="Verdana" panose="020B0604030504040204" pitchFamily="34" charset="0"/>
              </a:rPr>
              <a:t>Complexité temporelle</a:t>
            </a:r>
          </a:p>
        </p:txBody>
      </p:sp>
      <p:graphicFrame>
        <p:nvGraphicFramePr>
          <p:cNvPr id="8" name="Tableau 6">
            <a:extLst>
              <a:ext uri="{FF2B5EF4-FFF2-40B4-BE49-F238E27FC236}">
                <a16:creationId xmlns:a16="http://schemas.microsoft.com/office/drawing/2014/main" id="{48967A95-5A65-F031-7324-C410493CB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353913"/>
              </p:ext>
            </p:extLst>
          </p:nvPr>
        </p:nvGraphicFramePr>
        <p:xfrm>
          <a:off x="6938513" y="1216645"/>
          <a:ext cx="3462211" cy="2678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663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881165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823558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916825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21039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44F97BF-AC86-C840-CDBE-FF9208561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801104"/>
              </p:ext>
            </p:extLst>
          </p:nvPr>
        </p:nvGraphicFramePr>
        <p:xfrm>
          <a:off x="6938513" y="1219388"/>
          <a:ext cx="4454518" cy="5066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088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888023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817684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1002323">
                  <a:extLst>
                    <a:ext uri="{9D8B030D-6E8A-4147-A177-3AD203B41FA5}">
                      <a16:colId xmlns:a16="http://schemas.microsoft.com/office/drawing/2014/main" val="2295758501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21039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Boucle-15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</a:tbl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FD4783B9-F535-E82A-96B9-CDFB32DD56F3}"/>
              </a:ext>
            </a:extLst>
          </p:cNvPr>
          <p:cNvSpPr txBox="1"/>
          <p:nvPr/>
        </p:nvSpPr>
        <p:spPr>
          <a:xfrm>
            <a:off x="2835493" y="1216645"/>
            <a:ext cx="34622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Il suffit d’ajouter une seule action pour que le nombre de calcul double systématiquement.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Cet algorithme de complexité temporelle </a:t>
            </a:r>
            <a:r>
              <a:rPr lang="en-US" sz="1800" b="1" i="1" dirty="0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(2</a:t>
            </a:r>
            <a:r>
              <a:rPr lang="en-US" sz="1800" b="1" baseline="40000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est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une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démonstration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mathématique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par recurrence.</a:t>
            </a:r>
          </a:p>
        </p:txBody>
      </p:sp>
    </p:spTree>
    <p:extLst>
      <p:ext uri="{BB962C8B-B14F-4D97-AF65-F5344CB8AC3E}">
        <p14:creationId xmlns:p14="http://schemas.microsoft.com/office/powerpoint/2010/main" val="366263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5585" y="4522102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Résultats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A4B3718-C410-99DD-F04F-EB861CEF72EF}"/>
              </a:ext>
            </a:extLst>
          </p:cNvPr>
          <p:cNvSpPr txBox="1"/>
          <p:nvPr/>
        </p:nvSpPr>
        <p:spPr>
          <a:xfrm>
            <a:off x="2811581" y="1414669"/>
            <a:ext cx="32844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Avec cet algorithme, sur le fichier de test, j’obtiens le résultat suivant:</a:t>
            </a:r>
          </a:p>
          <a:p>
            <a:endParaRPr lang="fr-F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800" b="1" dirty="0">
                <a:latin typeface="Verdana" panose="020B0604030504040204" pitchFamily="34" charset="0"/>
                <a:ea typeface="Verdana" panose="020B0604030504040204" pitchFamily="34" charset="0"/>
              </a:rPr>
              <a:t>Total </a:t>
            </a:r>
            <a:r>
              <a:rPr lang="fr-FR" sz="18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800" b="1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fr-FR" b="1" dirty="0">
                <a:latin typeface="Verdana" panose="020B0604030504040204" pitchFamily="34" charset="0"/>
                <a:ea typeface="Verdana" panose="020B0604030504040204" pitchFamily="34" charset="0"/>
              </a:rPr>
              <a:t>500</a:t>
            </a:r>
            <a:r>
              <a:rPr lang="fr-FR" sz="1800" b="1" dirty="0">
                <a:latin typeface="Verdana" panose="020B0604030504040204" pitchFamily="34" charset="0"/>
                <a:ea typeface="Verdana" panose="020B0604030504040204" pitchFamily="34" charset="0"/>
              </a:rPr>
              <a:t>€ </a:t>
            </a:r>
          </a:p>
          <a:p>
            <a:r>
              <a:rPr lang="fr-FR" sz="1800" b="1" dirty="0">
                <a:latin typeface="Verdana" panose="020B0604030504040204" pitchFamily="34" charset="0"/>
                <a:ea typeface="Verdana" panose="020B0604030504040204" pitchFamily="34" charset="0"/>
              </a:rPr>
              <a:t>Total return: 64,32€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F37BBC-796B-3B4B-DF8E-8834BAA5E98C}"/>
              </a:ext>
            </a:extLst>
          </p:cNvPr>
          <p:cNvSpPr txBox="1">
            <a:spLocks/>
          </p:cNvSpPr>
          <p:nvPr/>
        </p:nvSpPr>
        <p:spPr>
          <a:xfrm>
            <a:off x="2194684" y="454555"/>
            <a:ext cx="9997316" cy="5649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dirty="0">
                <a:latin typeface="Verdana" panose="020B0604030504040204" pitchFamily="34" charset="0"/>
                <a:ea typeface="Verdana" panose="020B0604030504040204" pitchFamily="34" charset="0"/>
              </a:rPr>
              <a:t>Fichier </a:t>
            </a:r>
            <a:r>
              <a:rPr lang="fr-FR" sz="3500" dirty="0">
                <a:latin typeface="Verdana" panose="020B0604030504040204" pitchFamily="34" charset="0"/>
                <a:ea typeface="Verdana" panose="020B0604030504040204" pitchFamily="34" charset="0"/>
              </a:rPr>
              <a:t>action</a:t>
            </a:r>
            <a:r>
              <a:rPr lang="fr-FR" sz="3600" dirty="0">
                <a:latin typeface="Verdana" panose="020B0604030504040204" pitchFamily="34" charset="0"/>
                <a:ea typeface="Verdana" panose="020B0604030504040204" pitchFamily="34" charset="0"/>
              </a:rPr>
              <a:t>.csv </a:t>
            </a:r>
          </a:p>
        </p:txBody>
      </p:sp>
      <p:graphicFrame>
        <p:nvGraphicFramePr>
          <p:cNvPr id="3" name="Tableau 6">
            <a:extLst>
              <a:ext uri="{FF2B5EF4-FFF2-40B4-BE49-F238E27FC236}">
                <a16:creationId xmlns:a16="http://schemas.microsoft.com/office/drawing/2014/main" id="{A2C9C939-6BE3-AA7F-5585-4E3783B90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822922"/>
              </p:ext>
            </p:extLst>
          </p:nvPr>
        </p:nvGraphicFramePr>
        <p:xfrm>
          <a:off x="6529797" y="1414669"/>
          <a:ext cx="3019266" cy="4767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23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2888" y="4526410"/>
            <a:ext cx="168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Résultats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6C8E46E-4121-8529-D852-25DFE5EE24E3}"/>
              </a:ext>
            </a:extLst>
          </p:cNvPr>
          <p:cNvSpPr txBox="1"/>
          <p:nvPr/>
        </p:nvSpPr>
        <p:spPr>
          <a:xfrm>
            <a:off x="2321168" y="1582340"/>
            <a:ext cx="977411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Avec l’algorithme brute force, je n’obtiens pas de résultat sur les fichiers suivants: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	-</a:t>
            </a:r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 dataset1_Python+P7.csv</a:t>
            </a:r>
          </a:p>
          <a:p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	- dataset2_Python+P7.csv</a:t>
            </a:r>
          </a:p>
          <a:p>
            <a:endParaRPr lang="fr-F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Le côté exponentiel fait que je n’ai pas de résultat même au-delà d’une minute d’attente.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L’affichage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des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résultats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devent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être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inférieur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à 1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seconde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peu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importe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le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nombre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d’actions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cette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solution ne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peut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être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considérée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comme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valable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Cependant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elle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resterait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sûre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et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rapide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avec un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nombre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d’actions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très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restreint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mais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pas avec 1000 actions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comme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sur les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fichiers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proposés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931186B-0B9A-4E26-D3F4-9ADEBAA626E4}"/>
              </a:ext>
            </a:extLst>
          </p:cNvPr>
          <p:cNvSpPr txBox="1"/>
          <p:nvPr/>
        </p:nvSpPr>
        <p:spPr>
          <a:xfrm>
            <a:off x="3190142" y="138692"/>
            <a:ext cx="80361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Résultats algorithme Brute force</a:t>
            </a:r>
          </a:p>
        </p:txBody>
      </p:sp>
    </p:spTree>
    <p:extLst>
      <p:ext uri="{BB962C8B-B14F-4D97-AF65-F5344CB8AC3E}">
        <p14:creationId xmlns:p14="http://schemas.microsoft.com/office/powerpoint/2010/main" val="2785969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1" y="4522102"/>
            <a:ext cx="169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3" name="Sous-titre 7">
            <a:extLst>
              <a:ext uri="{FF2B5EF4-FFF2-40B4-BE49-F238E27FC236}">
                <a16:creationId xmlns:a16="http://schemas.microsoft.com/office/drawing/2014/main" id="{1FD35AAC-2E09-7085-7AED-8C74412AB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6508" y="293355"/>
            <a:ext cx="9565489" cy="699955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 </a:t>
            </a:r>
            <a:r>
              <a:rPr lang="fr-FR" sz="3200" b="1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naif</a:t>
            </a:r>
            <a:endParaRPr lang="fr-FR" sz="32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754ACC1-EA2C-7003-D7BF-48C64AC7504B}"/>
              </a:ext>
            </a:extLst>
          </p:cNvPr>
          <p:cNvSpPr txBox="1"/>
          <p:nvPr/>
        </p:nvSpPr>
        <p:spPr>
          <a:xfrm>
            <a:off x="2793534" y="2021498"/>
            <a:ext cx="8900208" cy="44012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def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 smtClean="0">
                <a:solidFill>
                  <a:srgbClr val="FDFAB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naif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(actions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final_list=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None,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i: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):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"""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Create a lists that are optimized on the maximum investment sum.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: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param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list: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action_list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(name, cost, profit, performance)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list: final_list free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0 at initialization and +1 at each recursion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:return: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list:  best actions lists </a:t>
            </a:r>
            <a:endParaRPr lang="en-US" sz="1400" dirty="0" smtClean="0">
              <a:solidFill>
                <a:schemeClr val="bg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"""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final_list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 None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final_list =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[]</a:t>
            </a:r>
          </a:p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temporary_list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actions[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:]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while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DataList.get_cost_invest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temporary_list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&gt; MAX_EXPENDITURE: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temporary_list.pop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final_list.append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temporary_list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+= </a:t>
            </a:r>
            <a:r>
              <a:rPr lang="en-US" sz="1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&lt; </a:t>
            </a:r>
            <a:r>
              <a:rPr lang="en-US" sz="14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len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temporary_list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):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brute_force(actions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final_list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final_list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793534" y="1184238"/>
            <a:ext cx="8886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Le vrai Brute force ne solutionnant pas le besoin du client, je vous propose le code suivant. Il répond à l’attente mais de façon moins précise, mais de complexité moins gourmande </a:t>
            </a:r>
            <a:r>
              <a:rPr lang="fr-FR" sz="1600" b="1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fr-FR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(n).</a:t>
            </a:r>
            <a:endParaRPr lang="fr-FR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187009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1309</TotalTime>
  <Words>3442</Words>
  <Application>Microsoft Office PowerPoint</Application>
  <PresentationFormat>Grand écran</PresentationFormat>
  <Paragraphs>1907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Arial</vt:lpstr>
      <vt:lpstr>Bahnschrift SemiBold Condensed</vt:lpstr>
      <vt:lpstr>Century Gothic</vt:lpstr>
      <vt:lpstr>Pristina</vt:lpstr>
      <vt:lpstr>Verdana</vt:lpstr>
      <vt:lpstr>Wingdings 3</vt:lpstr>
      <vt:lpstr>Brin</vt:lpstr>
      <vt:lpstr>Présentation PowerPoint</vt:lpstr>
      <vt:lpstr>Lecture fichier .CSV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 Invest &amp; Trade</dc:title>
  <dc:creator>LAURENT JOURON</dc:creator>
  <cp:lastModifiedBy>Laurent Jouron</cp:lastModifiedBy>
  <cp:revision>248</cp:revision>
  <dcterms:created xsi:type="dcterms:W3CDTF">2022-10-29T08:13:04Z</dcterms:created>
  <dcterms:modified xsi:type="dcterms:W3CDTF">2022-12-13T11:53:38Z</dcterms:modified>
</cp:coreProperties>
</file>