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256" r:id="rId2"/>
    <p:sldId id="353" r:id="rId3"/>
    <p:sldId id="321" r:id="rId4"/>
    <p:sldId id="307" r:id="rId5"/>
    <p:sldId id="274" r:id="rId6"/>
    <p:sldId id="276" r:id="rId7"/>
    <p:sldId id="283" r:id="rId8"/>
    <p:sldId id="288" r:id="rId9"/>
    <p:sldId id="339" r:id="rId10"/>
    <p:sldId id="275" r:id="rId11"/>
    <p:sldId id="277" r:id="rId12"/>
    <p:sldId id="259" r:id="rId13"/>
    <p:sldId id="289" r:id="rId14"/>
    <p:sldId id="308" r:id="rId15"/>
    <p:sldId id="305" r:id="rId16"/>
    <p:sldId id="306" r:id="rId17"/>
    <p:sldId id="300" r:id="rId18"/>
    <p:sldId id="301" r:id="rId19"/>
    <p:sldId id="302" r:id="rId20"/>
    <p:sldId id="303" r:id="rId21"/>
    <p:sldId id="309" r:id="rId22"/>
    <p:sldId id="310" r:id="rId23"/>
    <p:sldId id="311" r:id="rId24"/>
    <p:sldId id="323" r:id="rId25"/>
    <p:sldId id="312" r:id="rId26"/>
    <p:sldId id="344" r:id="rId27"/>
    <p:sldId id="304" r:id="rId28"/>
    <p:sldId id="313" r:id="rId29"/>
    <p:sldId id="316" r:id="rId30"/>
    <p:sldId id="319" r:id="rId31"/>
    <p:sldId id="320" r:id="rId32"/>
    <p:sldId id="322" r:id="rId33"/>
    <p:sldId id="326" r:id="rId34"/>
    <p:sldId id="328" r:id="rId35"/>
    <p:sldId id="327" r:id="rId36"/>
    <p:sldId id="345" r:id="rId37"/>
    <p:sldId id="346" r:id="rId38"/>
    <p:sldId id="348" r:id="rId39"/>
    <p:sldId id="349" r:id="rId40"/>
    <p:sldId id="350" r:id="rId41"/>
    <p:sldId id="333" r:id="rId42"/>
    <p:sldId id="334" r:id="rId43"/>
    <p:sldId id="352" r:id="rId44"/>
    <p:sldId id="347" r:id="rId45"/>
    <p:sldId id="330" r:id="rId46"/>
  </p:sldIdLst>
  <p:sldSz cx="12192000" cy="6858000"/>
  <p:notesSz cx="6858000" cy="9945688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1DB4"/>
    <a:srgbClr val="FE8602"/>
    <a:srgbClr val="FFFF00"/>
    <a:srgbClr val="D6DCE5"/>
    <a:srgbClr val="FFFFFF"/>
    <a:srgbClr val="BEEE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7" autoAdjust="0"/>
  </p:normalViewPr>
  <p:slideViewPr>
    <p:cSldViewPr snapToGrid="0">
      <p:cViewPr varScale="1">
        <p:scale>
          <a:sx n="107" d="100"/>
          <a:sy n="107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E3028D-68C2-4CAA-AAF8-9F9F5AD8315E}" type="datetimeFigureOut">
              <a:rPr lang="nl-BE" smtClean="0"/>
              <a:t>14/04/2018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4EB4B-D218-4BAD-88BF-D5D47CE4248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807825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456636-293E-4260-A8B8-2C0C4EF6AE17}" type="datetimeFigureOut">
              <a:rPr lang="nl-BE" smtClean="0"/>
              <a:t>14/04/2018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444500" y="1243013"/>
            <a:ext cx="5969000" cy="33575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786362"/>
            <a:ext cx="5486400" cy="391611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8F3335-383E-4D03-9D1D-C921A4A931A2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49012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F3335-383E-4D03-9D1D-C921A4A931A2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197683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F3335-383E-4D03-9D1D-C921A4A931A2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25266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l-BE" altLang="nl-BE"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FDF16FF-1EA2-44AB-B663-BF1502E7AD31}" type="slidenum">
              <a:rPr lang="nl-NL" altLang="nl-BE" sz="1200">
                <a:solidFill>
                  <a:schemeClr val="tx1"/>
                </a:solidFill>
              </a:rPr>
              <a:pPr eaLnBrk="1" hangingPunct="1"/>
              <a:t>17</a:t>
            </a:fld>
            <a:endParaRPr lang="nl-NL" altLang="nl-BE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01524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l-BE" altLang="nl-BE"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B46D09F-AB41-4C5C-B82B-E4EE4485C0F0}" type="slidenum">
              <a:rPr lang="nl-NL" altLang="nl-BE" sz="1200">
                <a:solidFill>
                  <a:schemeClr val="tx1"/>
                </a:solidFill>
              </a:rPr>
              <a:pPr eaLnBrk="1" hangingPunct="1"/>
              <a:t>18</a:t>
            </a:fld>
            <a:endParaRPr lang="nl-NL" altLang="nl-BE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10664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l-BE" altLang="nl-BE"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B4C43D32-D087-46DD-8CF1-BACA21C4AB78}" type="slidenum">
              <a:rPr lang="nl-NL" altLang="nl-BE" sz="1200">
                <a:solidFill>
                  <a:schemeClr val="tx1"/>
                </a:solidFill>
              </a:rPr>
              <a:pPr algn="r" eaLnBrk="1" hangingPunct="1"/>
              <a:t>19</a:t>
            </a:fld>
            <a:endParaRPr lang="nl-NL" altLang="nl-BE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8701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l-BE" altLang="nl-BE"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26CD7D4C-3637-42C7-B437-6C14CCEA4652}" type="slidenum">
              <a:rPr lang="nl-NL" altLang="nl-BE" sz="1200">
                <a:solidFill>
                  <a:schemeClr val="tx1"/>
                </a:solidFill>
              </a:rPr>
              <a:pPr algn="r" eaLnBrk="1" hangingPunct="1"/>
              <a:t>20</a:t>
            </a:fld>
            <a:endParaRPr lang="nl-NL" altLang="nl-BE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39289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l-BE" altLang="nl-BE"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FDF16FF-1EA2-44AB-B663-BF1502E7AD31}" type="slidenum">
              <a:rPr lang="nl-NL" altLang="nl-BE" sz="1200">
                <a:solidFill>
                  <a:schemeClr val="tx1"/>
                </a:solidFill>
              </a:rPr>
              <a:pPr eaLnBrk="1" hangingPunct="1"/>
              <a:t>22</a:t>
            </a:fld>
            <a:endParaRPr lang="nl-NL" altLang="nl-BE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5742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F3335-383E-4D03-9D1D-C921A4A931A2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027500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F3335-383E-4D03-9D1D-C921A4A931A2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925127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l-BE" altLang="nl-BE"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FDF16FF-1EA2-44AB-B663-BF1502E7AD31}" type="slidenum">
              <a:rPr lang="nl-NL" altLang="nl-BE" sz="1200">
                <a:solidFill>
                  <a:schemeClr val="tx1"/>
                </a:solidFill>
              </a:rPr>
              <a:pPr eaLnBrk="1" hangingPunct="1"/>
              <a:t>25</a:t>
            </a:fld>
            <a:endParaRPr lang="nl-NL" altLang="nl-BE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2022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l-BE" altLang="nl-BE"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F1D2501-E161-4F61-B92B-0F69D85F8136}" type="slidenum">
              <a:rPr lang="nl-NL" altLang="nl-BE" sz="1200">
                <a:solidFill>
                  <a:schemeClr val="tx1"/>
                </a:solidFill>
              </a:rPr>
              <a:pPr eaLnBrk="1" hangingPunct="1"/>
              <a:t>27</a:t>
            </a:fld>
            <a:endParaRPr lang="nl-NL" altLang="nl-BE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93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F3335-383E-4D03-9D1D-C921A4A931A2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765327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D: </a:t>
            </a:r>
            <a:r>
              <a:rPr lang="nl-BE" dirty="0" err="1"/>
              <a:t>not</a:t>
            </a:r>
            <a:r>
              <a:rPr lang="nl-BE" baseline="0" dirty="0"/>
              <a:t> </a:t>
            </a:r>
            <a:r>
              <a:rPr lang="nl-BE" baseline="0" dirty="0" err="1"/>
              <a:t>same</a:t>
            </a:r>
            <a:r>
              <a:rPr lang="nl-BE" baseline="0" dirty="0"/>
              <a:t> as D1 </a:t>
            </a:r>
            <a:r>
              <a:rPr lang="nl-BE" baseline="0" dirty="0" err="1"/>
              <a:t>to</a:t>
            </a:r>
            <a:r>
              <a:rPr lang="nl-BE" baseline="0" dirty="0"/>
              <a:t> account </a:t>
            </a:r>
            <a:r>
              <a:rPr lang="nl-BE" baseline="0" dirty="0" err="1"/>
              <a:t>for</a:t>
            </a:r>
            <a:r>
              <a:rPr lang="nl-BE" baseline="0" dirty="0"/>
              <a:t> component </a:t>
            </a:r>
            <a:r>
              <a:rPr lang="nl-BE" baseline="0" dirty="0" err="1"/>
              <a:t>specific</a:t>
            </a:r>
            <a:r>
              <a:rPr lang="nl-BE" baseline="0" dirty="0"/>
              <a:t> </a:t>
            </a:r>
            <a:r>
              <a:rPr lang="nl-BE" baseline="0" dirty="0" err="1"/>
              <a:t>value</a:t>
            </a:r>
            <a:r>
              <a:rPr lang="nl-BE" baseline="0" dirty="0"/>
              <a:t> of </a:t>
            </a:r>
            <a:r>
              <a:rPr lang="nl-BE" baseline="0" dirty="0" err="1"/>
              <a:t>the</a:t>
            </a:r>
            <a:r>
              <a:rPr lang="nl-BE" baseline="0" dirty="0"/>
              <a:t> penalty </a:t>
            </a:r>
            <a:r>
              <a:rPr lang="nl-BE" baseline="0" dirty="0" err="1"/>
              <a:t>tuning</a:t>
            </a:r>
            <a:r>
              <a:rPr lang="nl-BE" baseline="0" dirty="0"/>
              <a:t> parameter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F3335-383E-4D03-9D1D-C921A4A931A2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467657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F3335-383E-4D03-9D1D-C921A4A931A2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81090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F3335-383E-4D03-9D1D-C921A4A931A2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47881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F3335-383E-4D03-9D1D-C921A4A931A2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561147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F3335-383E-4D03-9D1D-C921A4A931A2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439871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F3335-383E-4D03-9D1D-C921A4A931A2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5783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F3335-383E-4D03-9D1D-C921A4A931A2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58476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/>
              <a:t>Decline</a:t>
            </a:r>
            <a:r>
              <a:rPr lang="nl-BE" dirty="0"/>
              <a:t> in </a:t>
            </a:r>
            <a:r>
              <a:rPr lang="nl-BE" dirty="0" err="1"/>
              <a:t>cognitive</a:t>
            </a:r>
            <a:r>
              <a:rPr lang="nl-BE" dirty="0"/>
              <a:t> health: gene-environment </a:t>
            </a:r>
            <a:r>
              <a:rPr lang="nl-BE" dirty="0" err="1"/>
              <a:t>interactions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F3335-383E-4D03-9D1D-C921A4A931A2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25869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/>
              <a:t>Decline</a:t>
            </a:r>
            <a:r>
              <a:rPr lang="nl-BE" dirty="0"/>
              <a:t> in </a:t>
            </a:r>
            <a:r>
              <a:rPr lang="nl-BE" dirty="0" err="1"/>
              <a:t>cognitive</a:t>
            </a:r>
            <a:r>
              <a:rPr lang="nl-BE" dirty="0"/>
              <a:t> health: gene-environment </a:t>
            </a:r>
            <a:r>
              <a:rPr lang="nl-BE" dirty="0" err="1"/>
              <a:t>interactions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F3335-383E-4D03-9D1D-C921A4A931A2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62621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46FC3-7DFE-46C8-99F2-42F2BA5C658B}" type="datetime1">
              <a:rPr lang="nl-BE" smtClean="0"/>
              <a:t>14/04/2018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methods for multi-source high-dimensional data</a:t>
            </a:r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DE1BC-ACFE-473E-8F8C-B52EF75A2EA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11412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AC8E4-D2B7-4034-8229-DDFF9C194BD7}" type="datetime1">
              <a:rPr lang="nl-BE" smtClean="0"/>
              <a:t>14/04/2018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methods for multi-source high-dimensional data</a:t>
            </a:r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DE1BC-ACFE-473E-8F8C-B52EF75A2EA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3668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BE7BE-48E4-44A6-A040-91B674318B17}" type="datetime1">
              <a:rPr lang="nl-BE" smtClean="0"/>
              <a:t>14/04/2018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methods for multi-source high-dimensional data</a:t>
            </a:r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DE1BC-ACFE-473E-8F8C-B52EF75A2EA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5082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A3E30-03FF-4B73-BE92-E4B2A3A66B16}" type="datetime1">
              <a:rPr lang="nl-BE" smtClean="0"/>
              <a:t>14/04/2018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methods for multi-source high-dimensional data</a:t>
            </a:r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DE1BC-ACFE-473E-8F8C-B52EF75A2EA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2570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DC645-D7F9-47B9-8F92-7ABF73B13B21}" type="datetime1">
              <a:rPr lang="nl-BE" smtClean="0"/>
              <a:t>14/04/2018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methods for multi-source high-dimensional data</a:t>
            </a:r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DE1BC-ACFE-473E-8F8C-B52EF75A2EA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5410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73C82-46DB-4839-AFAE-B6F44B3B0DD7}" type="datetime1">
              <a:rPr lang="nl-BE" smtClean="0"/>
              <a:t>14/04/2018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methods for multi-source high-dimensional data</a:t>
            </a:r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DE1BC-ACFE-473E-8F8C-B52EF75A2EA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37258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8E0F8-B3FC-470A-8A4D-C7C76D72E170}" type="datetime1">
              <a:rPr lang="nl-BE" smtClean="0"/>
              <a:t>14/04/2018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methods for multi-source high-dimensional data</a:t>
            </a:r>
            <a:endParaRPr lang="nl-B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DE1BC-ACFE-473E-8F8C-B52EF75A2EA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7830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F20B1-5A16-4A7A-85FC-94CB608375F3}" type="datetime1">
              <a:rPr lang="nl-BE" smtClean="0"/>
              <a:t>14/04/2018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methods for multi-source high-dimensional data</a:t>
            </a:r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DE1BC-ACFE-473E-8F8C-B52EF75A2EA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15296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9F4B4-B5B9-466B-B114-621FB8C7DC1D}" type="datetime1">
              <a:rPr lang="nl-BE" smtClean="0"/>
              <a:t>14/04/2018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methods for multi-source high-dimensional data</a:t>
            </a:r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DE1BC-ACFE-473E-8F8C-B52EF75A2EA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98891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26BF7-0E51-4A78-90A7-1DEB5A12748B}" type="datetime1">
              <a:rPr lang="nl-BE" smtClean="0"/>
              <a:t>14/04/2018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methods for multi-source high-dimensional data</a:t>
            </a:r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DE1BC-ACFE-473E-8F8C-B52EF75A2EA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20954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C3926-D080-48D9-805C-7EF4482D19CE}" type="datetime1">
              <a:rPr lang="nl-BE" smtClean="0"/>
              <a:t>14/04/2018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methods for multi-source high-dimensional data</a:t>
            </a:r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DE1BC-ACFE-473E-8F8C-B52EF75A2EA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13887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7C094-37D6-46B0-9148-D073F42EC769}" type="datetime1">
              <a:rPr lang="nl-BE" smtClean="0"/>
              <a:t>14/04/2018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Statistical methods for multi-source high-dimensional data</a:t>
            </a:r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DE1BC-ACFE-473E-8F8C-B52EF75A2EA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4402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1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4.png"/><Relationship Id="rId10" Type="http://schemas.openxmlformats.org/officeDocument/2006/relationships/image" Target="../media/image33.png"/><Relationship Id="rId9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g"/><Relationship Id="rId5" Type="http://schemas.openxmlformats.org/officeDocument/2006/relationships/image" Target="../media/image25.jpg"/><Relationship Id="rId4" Type="http://schemas.openxmlformats.org/officeDocument/2006/relationships/image" Target="../media/image24.jp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/>
              <a:t>Regularized</a:t>
            </a:r>
            <a:r>
              <a:rPr lang="nl-BE" dirty="0"/>
              <a:t> </a:t>
            </a:r>
            <a:r>
              <a:rPr lang="nl-BE" dirty="0" err="1"/>
              <a:t>Simultaneous</a:t>
            </a:r>
            <a:r>
              <a:rPr lang="nl-BE" dirty="0"/>
              <a:t> Component Analysis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 dirty="0"/>
          </a:p>
          <a:p>
            <a:r>
              <a:rPr lang="nl-BE" dirty="0"/>
              <a:t>Katrijn Van Deun, Tilburg University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6410" y="1755648"/>
            <a:ext cx="481590" cy="481590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8780" y="5870448"/>
            <a:ext cx="1234440" cy="493776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485" y="2453100"/>
            <a:ext cx="560515" cy="560515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578" y="4300453"/>
            <a:ext cx="594033" cy="840613"/>
          </a:xfrm>
          <a:prstGeom prst="rect">
            <a:avLst/>
          </a:prstGeom>
        </p:spPr>
      </p:pic>
      <p:pic>
        <p:nvPicPr>
          <p:cNvPr id="10" name="Afbeelding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7688" y="509715"/>
            <a:ext cx="1047496" cy="455661"/>
          </a:xfrm>
          <a:prstGeom prst="rect">
            <a:avLst/>
          </a:prstGeom>
        </p:spPr>
      </p:pic>
      <p:pic>
        <p:nvPicPr>
          <p:cNvPr id="12" name="Afbeelding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1131" y="4625996"/>
            <a:ext cx="975279" cy="1030139"/>
          </a:xfrm>
          <a:prstGeom prst="rect">
            <a:avLst/>
          </a:prstGeom>
        </p:spPr>
      </p:pic>
      <p:pic>
        <p:nvPicPr>
          <p:cNvPr id="13" name="Afbeelding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3462" y="466245"/>
            <a:ext cx="998262" cy="998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795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531223"/>
            <a:ext cx="10515600" cy="5645740"/>
          </a:xfrm>
        </p:spPr>
        <p:txBody>
          <a:bodyPr>
            <a:normAutofit lnSpcReduction="10000"/>
          </a:bodyPr>
          <a:lstStyle/>
          <a:p>
            <a:endParaRPr lang="nl-BE" dirty="0"/>
          </a:p>
          <a:p>
            <a:pPr>
              <a:buFont typeface="Symbol" panose="05050102010706020507" pitchFamily="18" charset="2"/>
              <a:buChar char="Þ"/>
            </a:pPr>
            <a:r>
              <a:rPr lang="nl-BE" dirty="0"/>
              <a:t> </a:t>
            </a:r>
            <a:r>
              <a:rPr lang="nl-BE" dirty="0" err="1"/>
              <a:t>Extremely</a:t>
            </a:r>
            <a:r>
              <a:rPr lang="nl-BE" dirty="0"/>
              <a:t> information-</a:t>
            </a:r>
            <a:r>
              <a:rPr lang="nl-BE" dirty="0" err="1"/>
              <a:t>rich</a:t>
            </a:r>
            <a:r>
              <a:rPr lang="nl-BE" dirty="0"/>
              <a:t> data</a:t>
            </a:r>
          </a:p>
          <a:p>
            <a:pPr lvl="1"/>
            <a:endParaRPr lang="nl-BE" dirty="0"/>
          </a:p>
          <a:p>
            <a:pPr lvl="1"/>
            <a:r>
              <a:rPr lang="nl-BE" dirty="0"/>
              <a:t>1) </a:t>
            </a:r>
            <a:r>
              <a:rPr lang="nl-BE" dirty="0" err="1"/>
              <a:t>Adds</a:t>
            </a:r>
            <a:r>
              <a:rPr lang="nl-BE" dirty="0"/>
              <a:t> context, detail =&gt; </a:t>
            </a:r>
            <a:r>
              <a:rPr lang="nl-BE" dirty="0" err="1"/>
              <a:t>deeper</a:t>
            </a:r>
            <a:r>
              <a:rPr lang="nl-BE" dirty="0"/>
              <a:t> </a:t>
            </a:r>
            <a:r>
              <a:rPr lang="nl-BE" dirty="0" err="1"/>
              <a:t>understanding</a:t>
            </a:r>
            <a:r>
              <a:rPr lang="nl-BE" dirty="0"/>
              <a:t> + more accurate </a:t>
            </a:r>
            <a:r>
              <a:rPr lang="nl-BE" dirty="0" err="1"/>
              <a:t>prediction</a:t>
            </a:r>
            <a:endParaRPr lang="nl-BE" dirty="0"/>
          </a:p>
          <a:p>
            <a:pPr lvl="1"/>
            <a:endParaRPr lang="nl-BE" dirty="0"/>
          </a:p>
          <a:p>
            <a:pPr marL="457200" lvl="1" indent="0">
              <a:buNone/>
            </a:pPr>
            <a:r>
              <a:rPr lang="nl-BE" dirty="0"/>
              <a:t>Eg. Same </a:t>
            </a:r>
            <a:r>
              <a:rPr lang="nl-BE" dirty="0" err="1"/>
              <a:t>income</a:t>
            </a:r>
            <a:r>
              <a:rPr lang="nl-BE" dirty="0"/>
              <a:t>, </a:t>
            </a:r>
            <a:r>
              <a:rPr lang="nl-BE" dirty="0" err="1"/>
              <a:t>social</a:t>
            </a:r>
            <a:r>
              <a:rPr lang="nl-BE" dirty="0"/>
              <a:t> </a:t>
            </a:r>
            <a:r>
              <a:rPr lang="nl-BE" dirty="0" err="1"/>
              <a:t>network</a:t>
            </a:r>
            <a:r>
              <a:rPr lang="nl-BE" dirty="0"/>
              <a:t>, health but </a:t>
            </a:r>
            <a:r>
              <a:rPr lang="nl-BE" dirty="0" err="1"/>
              <a:t>difference</a:t>
            </a:r>
            <a:r>
              <a:rPr lang="nl-BE" dirty="0"/>
              <a:t> in well-</a:t>
            </a:r>
            <a:r>
              <a:rPr lang="nl-BE" dirty="0" err="1"/>
              <a:t>being</a:t>
            </a:r>
            <a:r>
              <a:rPr lang="nl-BE" dirty="0"/>
              <a:t>?</a:t>
            </a:r>
          </a:p>
          <a:p>
            <a:pPr marL="457200" lvl="1" indent="0">
              <a:buNone/>
            </a:pPr>
            <a:endParaRPr lang="nl-BE" dirty="0"/>
          </a:p>
          <a:p>
            <a:pPr lvl="1"/>
            <a:r>
              <a:rPr lang="nl-BE" dirty="0"/>
              <a:t>2) </a:t>
            </a:r>
            <a:r>
              <a:rPr lang="nl-BE" dirty="0" err="1"/>
              <a:t>Gives</a:t>
            </a:r>
            <a:r>
              <a:rPr lang="nl-BE" dirty="0"/>
              <a:t> </a:t>
            </a:r>
            <a:r>
              <a:rPr lang="nl-BE" dirty="0" err="1"/>
              <a:t>insight</a:t>
            </a:r>
            <a:r>
              <a:rPr lang="nl-BE" dirty="0"/>
              <a:t> in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interplay</a:t>
            </a:r>
            <a:r>
              <a:rPr lang="nl-BE" dirty="0"/>
              <a:t> </a:t>
            </a:r>
            <a:r>
              <a:rPr lang="nl-BE" dirty="0" err="1"/>
              <a:t>between</a:t>
            </a:r>
            <a:r>
              <a:rPr lang="nl-BE" dirty="0"/>
              <a:t> multiple factors / system point of view</a:t>
            </a:r>
          </a:p>
          <a:p>
            <a:pPr marL="457200" lvl="1" indent="0">
              <a:buNone/>
            </a:pPr>
            <a:endParaRPr lang="nl-BE" dirty="0"/>
          </a:p>
          <a:p>
            <a:pPr marL="457200" lvl="1" indent="0">
              <a:buNone/>
            </a:pPr>
            <a:r>
              <a:rPr lang="nl-BE" dirty="0"/>
              <a:t>Eg. gene-environment </a:t>
            </a:r>
            <a:r>
              <a:rPr lang="nl-BE" dirty="0" err="1"/>
              <a:t>interactions</a:t>
            </a:r>
            <a:r>
              <a:rPr lang="nl-BE" dirty="0"/>
              <a:t>: </a:t>
            </a:r>
            <a:r>
              <a:rPr lang="nl-BE" dirty="0" err="1"/>
              <a:t>find</a:t>
            </a:r>
            <a:r>
              <a:rPr lang="nl-BE" dirty="0"/>
              <a:t> (epi-)</a:t>
            </a:r>
            <a:r>
              <a:rPr lang="nl-BE" dirty="0" err="1"/>
              <a:t>genetic</a:t>
            </a:r>
            <a:r>
              <a:rPr lang="nl-BE" dirty="0"/>
              <a:t> markers </a:t>
            </a:r>
            <a:r>
              <a:rPr lang="nl-BE" dirty="0" err="1"/>
              <a:t>that</a:t>
            </a:r>
            <a:r>
              <a:rPr lang="nl-BE" dirty="0"/>
              <a:t> make </a:t>
            </a:r>
            <a:r>
              <a:rPr lang="nl-BE" dirty="0" err="1"/>
              <a:t>someone</a:t>
            </a:r>
            <a:r>
              <a:rPr lang="nl-BE" dirty="0"/>
              <a:t> </a:t>
            </a:r>
            <a:r>
              <a:rPr lang="nl-BE" dirty="0" err="1"/>
              <a:t>susceptible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obesity</a:t>
            </a:r>
            <a:r>
              <a:rPr lang="nl-BE" dirty="0"/>
              <a:t> </a:t>
            </a:r>
            <a:r>
              <a:rPr lang="nl-BE" dirty="0" err="1"/>
              <a:t>together</a:t>
            </a:r>
            <a:r>
              <a:rPr lang="nl-BE" dirty="0"/>
              <a:t> </a:t>
            </a:r>
            <a:r>
              <a:rPr lang="nl-BE" dirty="0" err="1"/>
              <a:t>with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protective</a:t>
            </a:r>
            <a:r>
              <a:rPr lang="nl-BE" dirty="0"/>
              <a:t>/risk-</a:t>
            </a:r>
            <a:r>
              <a:rPr lang="nl-BE" dirty="0" err="1"/>
              <a:t>provoking</a:t>
            </a:r>
            <a:r>
              <a:rPr lang="nl-BE" dirty="0"/>
              <a:t> </a:t>
            </a:r>
            <a:r>
              <a:rPr lang="nl-BE" dirty="0" err="1"/>
              <a:t>environmental</a:t>
            </a:r>
            <a:r>
              <a:rPr lang="nl-BE" dirty="0"/>
              <a:t> </a:t>
            </a:r>
            <a:r>
              <a:rPr lang="nl-BE" dirty="0" err="1"/>
              <a:t>conditions</a:t>
            </a:r>
            <a:r>
              <a:rPr lang="nl-BE" dirty="0"/>
              <a:t> </a:t>
            </a:r>
            <a:r>
              <a:rPr lang="nl-BE" dirty="0" err="1"/>
              <a:t>associated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these markers</a:t>
            </a:r>
          </a:p>
          <a:p>
            <a:pPr marL="457200" lvl="1" indent="0">
              <a:buNone/>
            </a:pPr>
            <a:endParaRPr lang="nl-BE" dirty="0"/>
          </a:p>
          <a:p>
            <a:pPr marL="0" indent="0">
              <a:buNone/>
            </a:pPr>
            <a:r>
              <a:rPr lang="nl-BE" dirty="0" err="1"/>
              <a:t>However</a:t>
            </a:r>
            <a:r>
              <a:rPr lang="nl-BE" dirty="0"/>
              <a:t>, </a:t>
            </a:r>
            <a:r>
              <a:rPr lang="nl-BE" dirty="0" err="1"/>
              <a:t>statistical</a:t>
            </a:r>
            <a:r>
              <a:rPr lang="nl-BE" dirty="0"/>
              <a:t> tools </a:t>
            </a:r>
            <a:r>
              <a:rPr lang="nl-BE" dirty="0" err="1"/>
              <a:t>fall</a:t>
            </a:r>
            <a:r>
              <a:rPr lang="nl-BE" dirty="0"/>
              <a:t> short …</a:t>
            </a:r>
          </a:p>
          <a:p>
            <a:pPr lvl="1">
              <a:buFont typeface="Symbol" panose="05050102010706020507" pitchFamily="18" charset="2"/>
              <a:buChar char="Þ"/>
            </a:pPr>
            <a:endParaRPr lang="nl-BE" dirty="0">
              <a:solidFill>
                <a:schemeClr val="bg1">
                  <a:lumMod val="65000"/>
                </a:schemeClr>
              </a:solidFill>
            </a:endParaRPr>
          </a:p>
          <a:p>
            <a:pPr marL="457200" lvl="1" indent="0">
              <a:buNone/>
            </a:pPr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>
                <a:solidFill>
                  <a:srgbClr val="FFC000"/>
                </a:solidFill>
              </a:rPr>
              <a:t>Statistical methods for multi-source high-dimensional data</a:t>
            </a:r>
            <a:endParaRPr lang="nl-BE" b="1" dirty="0">
              <a:solidFill>
                <a:srgbClr val="FFC000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DE1BC-ACFE-473E-8F8C-B52EF75A2EA5}" type="slidenum">
              <a:rPr lang="nl-BE" smtClean="0"/>
              <a:t>10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845192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rgbClr val="FFC000"/>
                </a:solidFill>
              </a:rPr>
              <a:t>Statistical methods for multi-source high-dimensional data</a:t>
            </a:r>
            <a:endParaRPr lang="nl-BE" b="1" dirty="0">
              <a:solidFill>
                <a:srgbClr val="FFC000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DE1BC-ACFE-473E-8F8C-B52EF75A2EA5}" type="slidenum">
              <a:rPr lang="nl-BE" smtClean="0"/>
              <a:t>11</a:t>
            </a:fld>
            <a:endParaRPr lang="nl-BE" dirty="0"/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4550" y="521208"/>
            <a:ext cx="9319240" cy="539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957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>
                <a:solidFill>
                  <a:srgbClr val="FFC000"/>
                </a:solidFill>
              </a:rPr>
              <a:t>Statistical methods for multi-source high-dimensional data</a:t>
            </a:r>
            <a:endParaRPr lang="nl-BE" b="1" dirty="0">
              <a:solidFill>
                <a:srgbClr val="FFC000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DE1BC-ACFE-473E-8F8C-B52EF75A2EA5}" type="slidenum">
              <a:rPr lang="nl-BE" smtClean="0"/>
              <a:t>12</a:t>
            </a:fld>
            <a:endParaRPr lang="nl-BE" dirty="0"/>
          </a:p>
        </p:txBody>
      </p:sp>
      <p:sp>
        <p:nvSpPr>
          <p:cNvPr id="8" name="Tijdelijke aanduiding voor inhoud 2"/>
          <p:cNvSpPr txBox="1">
            <a:spLocks/>
          </p:cNvSpPr>
          <p:nvPr/>
        </p:nvSpPr>
        <p:spPr>
          <a:xfrm>
            <a:off x="962297" y="365760"/>
            <a:ext cx="10132423" cy="56425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b="1" dirty="0"/>
              <a:t>First </a:t>
            </a:r>
            <a:r>
              <a:rPr lang="nl-BE" b="1" dirty="0" err="1"/>
              <a:t>challenge</a:t>
            </a:r>
            <a:r>
              <a:rPr lang="nl-BE" b="1" dirty="0"/>
              <a:t> = Data </a:t>
            </a:r>
            <a:r>
              <a:rPr lang="nl-BE" b="1" dirty="0" err="1"/>
              <a:t>fusion</a:t>
            </a:r>
            <a:r>
              <a:rPr lang="nl-BE" b="1" dirty="0"/>
              <a:t>? </a:t>
            </a:r>
          </a:p>
          <a:p>
            <a:endParaRPr lang="nl-BE" b="1" dirty="0"/>
          </a:p>
          <a:p>
            <a:pPr lvl="1"/>
            <a:r>
              <a:rPr lang="nl-BE" dirty="0"/>
              <a:t>How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guarantee</a:t>
            </a:r>
            <a:r>
              <a:rPr lang="nl-BE" dirty="0"/>
              <a:t> </a:t>
            </a:r>
            <a:r>
              <a:rPr lang="nl-BE" dirty="0" err="1"/>
              <a:t>that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different sources of </a:t>
            </a:r>
            <a:r>
              <a:rPr lang="nl-BE" dirty="0" err="1"/>
              <a:t>variation</a:t>
            </a:r>
            <a:r>
              <a:rPr lang="nl-BE" dirty="0"/>
              <a:t> complement </a:t>
            </a:r>
            <a:r>
              <a:rPr lang="nl-BE" dirty="0" err="1"/>
              <a:t>each</a:t>
            </a:r>
            <a:r>
              <a:rPr lang="nl-BE" dirty="0"/>
              <a:t> </a:t>
            </a:r>
            <a:r>
              <a:rPr lang="nl-BE" dirty="0" err="1"/>
              <a:t>other</a:t>
            </a:r>
            <a:r>
              <a:rPr lang="nl-BE" dirty="0"/>
              <a:t>?</a:t>
            </a:r>
          </a:p>
          <a:p>
            <a:pPr lvl="1"/>
            <a:endParaRPr lang="nl-BE" dirty="0"/>
          </a:p>
          <a:p>
            <a:pPr lvl="2"/>
            <a:r>
              <a:rPr lang="nl-BE" sz="2400" dirty="0" err="1"/>
              <a:t>Find</a:t>
            </a:r>
            <a:r>
              <a:rPr lang="nl-BE" sz="2400" dirty="0"/>
              <a:t> </a:t>
            </a:r>
            <a:r>
              <a:rPr lang="nl-BE" sz="2400" b="1" dirty="0"/>
              <a:t>common sources of </a:t>
            </a:r>
            <a:r>
              <a:rPr lang="nl-BE" sz="2400" b="1" dirty="0" err="1"/>
              <a:t>structural</a:t>
            </a:r>
            <a:r>
              <a:rPr lang="nl-BE" sz="2400" b="1" dirty="0"/>
              <a:t> </a:t>
            </a:r>
            <a:r>
              <a:rPr lang="nl-BE" sz="2400" b="1" dirty="0" err="1"/>
              <a:t>variation</a:t>
            </a:r>
            <a:r>
              <a:rPr lang="nl-BE" sz="2400" dirty="0"/>
              <a:t>? </a:t>
            </a:r>
          </a:p>
          <a:p>
            <a:pPr lvl="2"/>
            <a:endParaRPr lang="nl-BE" sz="2400" dirty="0"/>
          </a:p>
          <a:p>
            <a:pPr lvl="2"/>
            <a:r>
              <a:rPr lang="nl-BE" sz="2400" dirty="0" err="1"/>
              <a:t>Yet</a:t>
            </a:r>
            <a:r>
              <a:rPr lang="nl-BE" sz="2400" dirty="0"/>
              <a:t>, </a:t>
            </a:r>
            <a:r>
              <a:rPr lang="nl-BE" sz="2400" b="1" dirty="0" err="1"/>
              <a:t>heterogeneous</a:t>
            </a:r>
            <a:r>
              <a:rPr lang="nl-BE" sz="2400" dirty="0"/>
              <a:t> data sources; </a:t>
            </a:r>
            <a:r>
              <a:rPr lang="nl-BE" sz="2400" dirty="0" err="1"/>
              <a:t>often</a:t>
            </a:r>
            <a:r>
              <a:rPr lang="nl-BE" sz="2400" dirty="0"/>
              <a:t> common sources of </a:t>
            </a:r>
            <a:r>
              <a:rPr lang="nl-BE" sz="2400" dirty="0" err="1"/>
              <a:t>variation</a:t>
            </a:r>
            <a:r>
              <a:rPr lang="nl-BE" sz="2400" dirty="0"/>
              <a:t> are </a:t>
            </a:r>
            <a:r>
              <a:rPr lang="nl-BE" sz="2400" b="1" dirty="0" err="1"/>
              <a:t>subtle</a:t>
            </a:r>
            <a:r>
              <a:rPr lang="nl-BE" sz="2400" dirty="0"/>
              <a:t> </a:t>
            </a:r>
            <a:r>
              <a:rPr lang="nl-BE" sz="2400" dirty="0" err="1"/>
              <a:t>while</a:t>
            </a:r>
            <a:r>
              <a:rPr lang="nl-BE" sz="2400" dirty="0"/>
              <a:t> source-</a:t>
            </a:r>
            <a:r>
              <a:rPr lang="nl-BE" sz="2400" dirty="0" err="1"/>
              <a:t>specific</a:t>
            </a:r>
            <a:r>
              <a:rPr lang="nl-BE" sz="2400" dirty="0"/>
              <a:t> </a:t>
            </a:r>
            <a:r>
              <a:rPr lang="nl-BE" sz="2400" dirty="0" err="1"/>
              <a:t>variation</a:t>
            </a:r>
            <a:r>
              <a:rPr lang="nl-BE" sz="2400" dirty="0"/>
              <a:t> is dominant</a:t>
            </a:r>
          </a:p>
          <a:p>
            <a:pPr lvl="3"/>
            <a:endParaRPr lang="nl-BE" sz="2200" dirty="0"/>
          </a:p>
          <a:p>
            <a:pPr lvl="3"/>
            <a:r>
              <a:rPr lang="nl-BE" sz="2200" dirty="0" err="1"/>
              <a:t>Often</a:t>
            </a:r>
            <a:r>
              <a:rPr lang="nl-BE" sz="2200" dirty="0"/>
              <a:t> different </a:t>
            </a:r>
            <a:r>
              <a:rPr lang="nl-BE" sz="2200" dirty="0" err="1"/>
              <a:t>measurement</a:t>
            </a:r>
            <a:r>
              <a:rPr lang="nl-BE" sz="2200" dirty="0"/>
              <a:t> levels, </a:t>
            </a:r>
            <a:r>
              <a:rPr lang="nl-BE" sz="2200" dirty="0" err="1"/>
              <a:t>very</a:t>
            </a:r>
            <a:r>
              <a:rPr lang="nl-BE" sz="2200" dirty="0"/>
              <a:t> different </a:t>
            </a:r>
            <a:r>
              <a:rPr lang="nl-BE" sz="2200" dirty="0" err="1"/>
              <a:t>sizes</a:t>
            </a:r>
            <a:r>
              <a:rPr lang="nl-BE" sz="2200" dirty="0"/>
              <a:t> of data </a:t>
            </a:r>
            <a:r>
              <a:rPr lang="nl-BE" sz="2200" dirty="0" err="1"/>
              <a:t>blocks</a:t>
            </a:r>
            <a:endParaRPr lang="nl-BE" sz="2200" dirty="0"/>
          </a:p>
          <a:p>
            <a:pPr lvl="3"/>
            <a:r>
              <a:rPr lang="nl-BE" sz="2200" dirty="0" err="1"/>
              <a:t>Stronger</a:t>
            </a:r>
            <a:r>
              <a:rPr lang="nl-BE" sz="2200" dirty="0"/>
              <a:t> </a:t>
            </a:r>
            <a:r>
              <a:rPr lang="nl-BE" sz="2200" dirty="0" err="1"/>
              <a:t>correlations</a:t>
            </a:r>
            <a:r>
              <a:rPr lang="nl-BE" sz="2200" dirty="0"/>
              <a:t> of variables </a:t>
            </a:r>
            <a:r>
              <a:rPr lang="nl-BE" sz="2200" dirty="0" err="1"/>
              <a:t>within</a:t>
            </a:r>
            <a:r>
              <a:rPr lang="nl-BE" sz="2200" dirty="0"/>
              <a:t> </a:t>
            </a:r>
            <a:r>
              <a:rPr lang="nl-BE" sz="2200" dirty="0" err="1"/>
              <a:t>blocks</a:t>
            </a:r>
            <a:r>
              <a:rPr lang="nl-BE" sz="2200" dirty="0"/>
              <a:t> </a:t>
            </a:r>
            <a:r>
              <a:rPr lang="nl-BE" sz="2200" dirty="0" err="1"/>
              <a:t>than</a:t>
            </a:r>
            <a:r>
              <a:rPr lang="nl-BE" sz="2200" dirty="0"/>
              <a:t> </a:t>
            </a:r>
            <a:r>
              <a:rPr lang="nl-BE" sz="2200" dirty="0" err="1"/>
              <a:t>between</a:t>
            </a:r>
            <a:r>
              <a:rPr lang="nl-BE" sz="2200" dirty="0"/>
              <a:t> </a:t>
            </a:r>
            <a:r>
              <a:rPr lang="nl-BE" sz="2200" dirty="0" err="1"/>
              <a:t>blocks</a:t>
            </a:r>
            <a:endParaRPr lang="nl-BE" sz="2200" dirty="0"/>
          </a:p>
          <a:p>
            <a:pPr lvl="4"/>
            <a:r>
              <a:rPr lang="nl-BE" sz="2200" dirty="0"/>
              <a:t>Eg, response </a:t>
            </a:r>
            <a:r>
              <a:rPr lang="nl-BE" sz="2200" dirty="0" err="1"/>
              <a:t>tendencies</a:t>
            </a:r>
            <a:r>
              <a:rPr lang="nl-BE" sz="2200" dirty="0"/>
              <a:t>, </a:t>
            </a:r>
            <a:r>
              <a:rPr lang="nl-BE" sz="2200" dirty="0" err="1"/>
              <a:t>general</a:t>
            </a:r>
            <a:r>
              <a:rPr lang="nl-BE" sz="2200" dirty="0"/>
              <a:t> </a:t>
            </a:r>
            <a:r>
              <a:rPr lang="nl-BE" sz="2200" dirty="0" err="1"/>
              <a:t>psychological</a:t>
            </a:r>
            <a:r>
              <a:rPr lang="nl-BE" sz="2200" dirty="0"/>
              <a:t> </a:t>
            </a:r>
            <a:r>
              <a:rPr lang="nl-BE" sz="2200" dirty="0" err="1"/>
              <a:t>processes</a:t>
            </a:r>
            <a:endParaRPr lang="nl-BE" sz="2200" dirty="0"/>
          </a:p>
          <a:p>
            <a:pPr lvl="4"/>
            <a:r>
              <a:rPr lang="nl-BE" sz="2200" dirty="0"/>
              <a:t>Eg, (</a:t>
            </a:r>
            <a:r>
              <a:rPr lang="nl-BE" sz="2200" dirty="0" err="1"/>
              <a:t>general</a:t>
            </a:r>
            <a:r>
              <a:rPr lang="nl-BE" sz="2200" dirty="0"/>
              <a:t>) </a:t>
            </a:r>
            <a:r>
              <a:rPr lang="nl-BE" sz="2200" dirty="0" err="1"/>
              <a:t>biological</a:t>
            </a:r>
            <a:r>
              <a:rPr lang="nl-BE" sz="2200" dirty="0"/>
              <a:t> </a:t>
            </a:r>
            <a:r>
              <a:rPr lang="nl-BE" sz="2200" dirty="0" err="1"/>
              <a:t>processes</a:t>
            </a:r>
            <a:r>
              <a:rPr lang="nl-BE" sz="2200" dirty="0"/>
              <a:t> </a:t>
            </a:r>
          </a:p>
          <a:p>
            <a:pPr lvl="1"/>
            <a:endParaRPr lang="nl-BE" dirty="0"/>
          </a:p>
          <a:p>
            <a:pPr lvl="1"/>
            <a:endParaRPr lang="nl-BE" dirty="0"/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4045480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>
                <a:solidFill>
                  <a:srgbClr val="FFC000"/>
                </a:solidFill>
              </a:rPr>
              <a:t>Statistical methods for multi-source high-dimensional data</a:t>
            </a:r>
            <a:endParaRPr lang="nl-BE" b="1" dirty="0">
              <a:solidFill>
                <a:srgbClr val="FFC000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DE1BC-ACFE-473E-8F8C-B52EF75A2EA5}" type="slidenum">
              <a:rPr lang="nl-BE" smtClean="0"/>
              <a:t>13</a:t>
            </a:fld>
            <a:endParaRPr lang="nl-BE" dirty="0"/>
          </a:p>
        </p:txBody>
      </p:sp>
      <p:sp>
        <p:nvSpPr>
          <p:cNvPr id="8" name="Tijdelijke aanduiding voor inhoud 2"/>
          <p:cNvSpPr txBox="1">
            <a:spLocks/>
          </p:cNvSpPr>
          <p:nvPr/>
        </p:nvSpPr>
        <p:spPr>
          <a:xfrm>
            <a:off x="962297" y="365760"/>
            <a:ext cx="10132423" cy="564256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b="1" dirty="0"/>
              <a:t>Second </a:t>
            </a:r>
            <a:r>
              <a:rPr lang="nl-BE" b="1" dirty="0" err="1"/>
              <a:t>challenge</a:t>
            </a:r>
            <a:r>
              <a:rPr lang="nl-BE" b="1" dirty="0"/>
              <a:t> = Relevant variables? </a:t>
            </a:r>
          </a:p>
          <a:p>
            <a:endParaRPr lang="nl-BE" b="1" dirty="0"/>
          </a:p>
          <a:p>
            <a:pPr lvl="1"/>
            <a:r>
              <a:rPr lang="nl-BE" dirty="0" err="1"/>
              <a:t>Find</a:t>
            </a:r>
            <a:r>
              <a:rPr lang="nl-BE" dirty="0"/>
              <a:t> </a:t>
            </a:r>
            <a:r>
              <a:rPr lang="nl-BE" b="1" dirty="0"/>
              <a:t>relevant variables</a:t>
            </a:r>
          </a:p>
          <a:p>
            <a:pPr lvl="2"/>
            <a:endParaRPr lang="nl-BE" sz="2400" dirty="0"/>
          </a:p>
          <a:p>
            <a:pPr lvl="2"/>
            <a:r>
              <a:rPr lang="nl-BE" sz="2400" dirty="0"/>
              <a:t>Information </a:t>
            </a:r>
            <a:r>
              <a:rPr lang="nl-BE" sz="2400" dirty="0" err="1"/>
              <a:t>may</a:t>
            </a:r>
            <a:r>
              <a:rPr lang="nl-BE" sz="2400" dirty="0"/>
              <a:t> </a:t>
            </a:r>
            <a:r>
              <a:rPr lang="nl-BE" sz="2400" dirty="0" err="1"/>
              <a:t>be</a:t>
            </a:r>
            <a:r>
              <a:rPr lang="nl-BE" sz="2400" dirty="0"/>
              <a:t> </a:t>
            </a:r>
            <a:r>
              <a:rPr lang="nl-BE" sz="2400" dirty="0" err="1"/>
              <a:t>hidden</a:t>
            </a:r>
            <a:r>
              <a:rPr lang="nl-BE" sz="2400" dirty="0"/>
              <a:t> in a bulk of irrelevant variables</a:t>
            </a:r>
          </a:p>
          <a:p>
            <a:pPr marL="914400" lvl="2" indent="0">
              <a:buNone/>
            </a:pPr>
            <a:r>
              <a:rPr lang="nl-BE" sz="2400" dirty="0"/>
              <a:t>e.g., </a:t>
            </a:r>
            <a:r>
              <a:rPr lang="nl-BE" sz="2400" dirty="0" err="1"/>
              <a:t>genetic</a:t>
            </a:r>
            <a:r>
              <a:rPr lang="nl-BE" sz="2400" dirty="0"/>
              <a:t> markers </a:t>
            </a:r>
            <a:r>
              <a:rPr lang="nl-BE" sz="2400" dirty="0" err="1"/>
              <a:t>for</a:t>
            </a:r>
            <a:r>
              <a:rPr lang="nl-BE" sz="2400" dirty="0"/>
              <a:t> </a:t>
            </a:r>
            <a:r>
              <a:rPr lang="nl-BE" sz="2400" dirty="0" err="1"/>
              <a:t>obesity</a:t>
            </a:r>
            <a:r>
              <a:rPr lang="nl-BE" sz="2400" dirty="0"/>
              <a:t> </a:t>
            </a:r>
            <a:r>
              <a:rPr lang="nl-BE" sz="2400" dirty="0" err="1"/>
              <a:t>hidden</a:t>
            </a:r>
            <a:r>
              <a:rPr lang="nl-BE" sz="2400" dirty="0"/>
              <a:t> in a bulk of irrelevant markers</a:t>
            </a:r>
          </a:p>
          <a:p>
            <a:pPr marL="914400" lvl="2" indent="0">
              <a:buNone/>
            </a:pPr>
            <a:endParaRPr lang="nl-BE" sz="2400" dirty="0"/>
          </a:p>
          <a:p>
            <a:pPr lvl="2"/>
            <a:r>
              <a:rPr lang="nl-BE" sz="2400" dirty="0" err="1"/>
              <a:t>Interpretation</a:t>
            </a:r>
            <a:r>
              <a:rPr lang="nl-BE" sz="2400" dirty="0"/>
              <a:t> </a:t>
            </a:r>
            <a:r>
              <a:rPr lang="nl-BE" sz="2400" dirty="0" err="1"/>
              <a:t>based</a:t>
            </a:r>
            <a:r>
              <a:rPr lang="nl-BE" sz="2400" dirty="0"/>
              <a:t> on </a:t>
            </a:r>
            <a:r>
              <a:rPr lang="nl-BE" sz="2400" dirty="0" err="1"/>
              <a:t>many</a:t>
            </a:r>
            <a:r>
              <a:rPr lang="nl-BE" sz="2400" dirty="0"/>
              <a:t> variables is </a:t>
            </a:r>
            <a:r>
              <a:rPr lang="nl-BE" sz="2400" dirty="0" err="1"/>
              <a:t>not</a:t>
            </a:r>
            <a:r>
              <a:rPr lang="nl-BE" sz="2400" dirty="0"/>
              <a:t> </a:t>
            </a:r>
            <a:r>
              <a:rPr lang="nl-BE" sz="2400" dirty="0" err="1"/>
              <a:t>very</a:t>
            </a:r>
            <a:r>
              <a:rPr lang="nl-BE" sz="2400" dirty="0"/>
              <a:t> </a:t>
            </a:r>
            <a:r>
              <a:rPr lang="nl-BE" sz="2400" dirty="0" err="1"/>
              <a:t>insightful</a:t>
            </a:r>
            <a:endParaRPr lang="nl-BE" sz="2400" dirty="0"/>
          </a:p>
          <a:p>
            <a:pPr lvl="2"/>
            <a:endParaRPr lang="nl-BE" sz="2400" dirty="0"/>
          </a:p>
          <a:p>
            <a:pPr lvl="2"/>
            <a:r>
              <a:rPr lang="nl-BE" sz="2400" dirty="0" err="1"/>
              <a:t>Note</a:t>
            </a:r>
            <a:r>
              <a:rPr lang="nl-BE" sz="2400" dirty="0"/>
              <a:t>: in </a:t>
            </a:r>
            <a:r>
              <a:rPr lang="nl-BE" sz="2400" dirty="0" err="1"/>
              <a:t>general</a:t>
            </a:r>
            <a:r>
              <a:rPr lang="nl-BE" sz="2400" dirty="0"/>
              <a:t>, we do </a:t>
            </a:r>
            <a:r>
              <a:rPr lang="nl-BE" sz="2400" dirty="0" err="1"/>
              <a:t>not</a:t>
            </a:r>
            <a:r>
              <a:rPr lang="nl-BE" sz="2400" dirty="0"/>
              <a:t> </a:t>
            </a:r>
            <a:r>
              <a:rPr lang="nl-BE" sz="2400" dirty="0" err="1"/>
              <a:t>know</a:t>
            </a:r>
            <a:r>
              <a:rPr lang="nl-BE" sz="2400" dirty="0"/>
              <a:t> </a:t>
            </a:r>
            <a:r>
              <a:rPr lang="nl-BE" sz="2400" dirty="0" err="1"/>
              <a:t>which</a:t>
            </a:r>
            <a:r>
              <a:rPr lang="nl-BE" sz="2400" dirty="0"/>
              <a:t> variables are relevant </a:t>
            </a:r>
            <a:r>
              <a:rPr lang="nl-BE" sz="2400" dirty="0" err="1"/>
              <a:t>and</a:t>
            </a:r>
            <a:r>
              <a:rPr lang="nl-BE" sz="2400" dirty="0"/>
              <a:t> </a:t>
            </a:r>
            <a:r>
              <a:rPr lang="nl-BE" sz="2400" dirty="0" err="1"/>
              <a:t>which</a:t>
            </a:r>
            <a:r>
              <a:rPr lang="nl-BE" sz="2400" dirty="0"/>
              <a:t> are </a:t>
            </a:r>
            <a:r>
              <a:rPr lang="nl-BE" sz="2400" dirty="0" err="1"/>
              <a:t>not</a:t>
            </a:r>
            <a:endParaRPr lang="nl-BE" sz="2400" dirty="0"/>
          </a:p>
          <a:p>
            <a:pPr lvl="2"/>
            <a:endParaRPr lang="nl-BE" dirty="0"/>
          </a:p>
          <a:p>
            <a:pPr lvl="1"/>
            <a:r>
              <a:rPr lang="nl-BE" dirty="0">
                <a:solidFill>
                  <a:schemeClr val="bg1">
                    <a:lumMod val="85000"/>
                  </a:schemeClr>
                </a:solidFill>
              </a:rPr>
              <a:t>S-O-A: </a:t>
            </a:r>
            <a:r>
              <a:rPr lang="nl-BE" dirty="0" err="1">
                <a:solidFill>
                  <a:schemeClr val="bg1">
                    <a:lumMod val="85000"/>
                  </a:schemeClr>
                </a:solidFill>
              </a:rPr>
              <a:t>penalties</a:t>
            </a:r>
            <a:r>
              <a:rPr lang="nl-BE" dirty="0">
                <a:solidFill>
                  <a:schemeClr val="bg1">
                    <a:lumMod val="85000"/>
                  </a:schemeClr>
                </a:solidFill>
              </a:rPr>
              <a:t>, eg lasso</a:t>
            </a:r>
          </a:p>
          <a:p>
            <a:pPr lvl="2"/>
            <a:r>
              <a:rPr lang="nl-BE" sz="2400" dirty="0" err="1">
                <a:solidFill>
                  <a:schemeClr val="bg1">
                    <a:lumMod val="85000"/>
                  </a:schemeClr>
                </a:solidFill>
              </a:rPr>
              <a:t>However</a:t>
            </a:r>
            <a:r>
              <a:rPr lang="nl-BE" sz="2400" dirty="0">
                <a:solidFill>
                  <a:schemeClr val="bg1">
                    <a:lumMod val="85000"/>
                  </a:schemeClr>
                </a:solidFill>
              </a:rPr>
              <a:t>: </a:t>
            </a:r>
            <a:r>
              <a:rPr lang="en-GB" sz="2400" dirty="0">
                <a:solidFill>
                  <a:schemeClr val="bg1">
                    <a:lumMod val="85000"/>
                  </a:schemeClr>
                </a:solidFill>
              </a:rPr>
              <a:t>selects only one variable out of a group of correlated variables </a:t>
            </a:r>
          </a:p>
          <a:p>
            <a:pPr lvl="3"/>
            <a:r>
              <a:rPr lang="en-GB" sz="2400" b="1" dirty="0">
                <a:solidFill>
                  <a:schemeClr val="bg1">
                    <a:lumMod val="85000"/>
                  </a:schemeClr>
                </a:solidFill>
              </a:rPr>
              <a:t>(</a:t>
            </a:r>
            <a:r>
              <a:rPr lang="en-GB" sz="2400" b="1" dirty="0" err="1">
                <a:solidFill>
                  <a:schemeClr val="bg1">
                    <a:lumMod val="85000"/>
                  </a:schemeClr>
                </a:solidFill>
              </a:rPr>
              <a:t>i</a:t>
            </a:r>
            <a:r>
              <a:rPr lang="en-GB" sz="2400" b="1" dirty="0">
                <a:solidFill>
                  <a:schemeClr val="bg1">
                    <a:lumMod val="85000"/>
                  </a:schemeClr>
                </a:solidFill>
              </a:rPr>
              <a:t>) have  a high risk of not selecting the most relevant variable, </a:t>
            </a:r>
          </a:p>
          <a:p>
            <a:pPr lvl="3"/>
            <a:r>
              <a:rPr lang="en-GB" sz="2400" b="1" dirty="0">
                <a:solidFill>
                  <a:schemeClr val="bg1">
                    <a:lumMod val="85000"/>
                  </a:schemeClr>
                </a:solidFill>
              </a:rPr>
              <a:t>(ii) are highly instable, and </a:t>
            </a:r>
          </a:p>
          <a:p>
            <a:pPr lvl="3"/>
            <a:r>
              <a:rPr lang="en-GB" sz="2400" b="1" dirty="0">
                <a:solidFill>
                  <a:schemeClr val="bg1">
                    <a:lumMod val="85000"/>
                  </a:schemeClr>
                </a:solidFill>
              </a:rPr>
              <a:t>(iii) tend to also select variables of irrelevant groups</a:t>
            </a:r>
            <a:r>
              <a:rPr lang="en-GB" sz="22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endParaRPr lang="nl-BE" sz="2200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endParaRPr lang="nl-BE" dirty="0"/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534683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2875" y="2705989"/>
            <a:ext cx="11782425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nl-BE" sz="6000" b="1" dirty="0">
                <a:solidFill>
                  <a:srgbClr val="FFC000"/>
                </a:solidFill>
              </a:rPr>
              <a:t>Method:</a:t>
            </a:r>
            <a:br>
              <a:rPr lang="nl-BE" sz="6000" b="1" dirty="0">
                <a:solidFill>
                  <a:srgbClr val="FFC000"/>
                </a:solidFill>
              </a:rPr>
            </a:br>
            <a:r>
              <a:rPr lang="nl-BE" sz="6000" b="1" dirty="0" err="1">
                <a:solidFill>
                  <a:srgbClr val="FFC000"/>
                </a:solidFill>
              </a:rPr>
              <a:t>Sparse</a:t>
            </a:r>
            <a:r>
              <a:rPr lang="nl-BE" sz="6000" b="1" dirty="0">
                <a:solidFill>
                  <a:srgbClr val="FFC000"/>
                </a:solidFill>
              </a:rPr>
              <a:t> common </a:t>
            </a:r>
            <a:r>
              <a:rPr lang="nl-BE" sz="6000" b="1" dirty="0" err="1">
                <a:solidFill>
                  <a:srgbClr val="FFC000"/>
                </a:solidFill>
              </a:rPr>
              <a:t>and</a:t>
            </a:r>
            <a:r>
              <a:rPr lang="nl-BE" sz="6000" b="1" dirty="0">
                <a:solidFill>
                  <a:srgbClr val="FFC000"/>
                </a:solidFill>
              </a:rPr>
              <a:t> </a:t>
            </a:r>
            <a:r>
              <a:rPr lang="nl-BE" sz="6000" b="1" dirty="0" err="1">
                <a:solidFill>
                  <a:srgbClr val="FFC000"/>
                </a:solidFill>
              </a:rPr>
              <a:t>specific</a:t>
            </a:r>
            <a:r>
              <a:rPr lang="nl-BE" sz="6000" b="1" dirty="0">
                <a:solidFill>
                  <a:srgbClr val="FFC000"/>
                </a:solidFill>
              </a:rPr>
              <a:t> </a:t>
            </a:r>
            <a:r>
              <a:rPr lang="nl-BE" sz="6000" b="1" dirty="0" err="1">
                <a:solidFill>
                  <a:srgbClr val="FFC000"/>
                </a:solidFill>
              </a:rPr>
              <a:t>components</a:t>
            </a:r>
            <a:endParaRPr lang="nl-BE" sz="6000" b="1" dirty="0">
              <a:solidFill>
                <a:srgbClr val="FFC000"/>
              </a:solidFill>
            </a:endParaRP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methods for multi-source high-dimensional data</a:t>
            </a:r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DE1BC-ACFE-473E-8F8C-B52EF75A2EA5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411913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65603" y="-82016"/>
            <a:ext cx="11210650" cy="1325563"/>
          </a:xfrm>
        </p:spPr>
        <p:txBody>
          <a:bodyPr/>
          <a:lstStyle/>
          <a:p>
            <a:r>
              <a:rPr lang="nl-BE" dirty="0"/>
              <a:t>Method: </a:t>
            </a:r>
            <a:r>
              <a:rPr lang="nl-BE" dirty="0" err="1"/>
              <a:t>Sparse</a:t>
            </a:r>
            <a:r>
              <a:rPr lang="nl-BE" dirty="0"/>
              <a:t> common &amp; </a:t>
            </a:r>
            <a:r>
              <a:rPr lang="nl-BE" dirty="0" err="1"/>
              <a:t>specific</a:t>
            </a:r>
            <a:r>
              <a:rPr lang="nl-BE" dirty="0"/>
              <a:t> </a:t>
            </a:r>
            <a:r>
              <a:rPr lang="nl-BE" dirty="0" err="1"/>
              <a:t>components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5603" y="1306483"/>
            <a:ext cx="10515600" cy="2620988"/>
          </a:xfrm>
        </p:spPr>
        <p:txBody>
          <a:bodyPr>
            <a:normAutofit/>
          </a:bodyPr>
          <a:lstStyle/>
          <a:p>
            <a:pPr marL="0">
              <a:spcBef>
                <a:spcPts val="0"/>
              </a:spcBef>
              <a:spcAft>
                <a:spcPts val="600"/>
              </a:spcAft>
            </a:pPr>
            <a:r>
              <a:rPr lang="nl-BE" dirty="0" err="1"/>
              <a:t>Structured</a:t>
            </a:r>
            <a:r>
              <a:rPr lang="nl-BE" dirty="0"/>
              <a:t> analysis</a:t>
            </a:r>
          </a:p>
          <a:p>
            <a:pPr lvl="1"/>
            <a:r>
              <a:rPr lang="nl-BE" dirty="0"/>
              <a:t>Data </a:t>
            </a:r>
            <a:r>
              <a:rPr lang="nl-BE" dirty="0" err="1"/>
              <a:t>fusion</a:t>
            </a:r>
            <a:r>
              <a:rPr lang="nl-BE" dirty="0"/>
              <a:t>: </a:t>
            </a:r>
            <a:r>
              <a:rPr lang="nl-BE" b="1" dirty="0"/>
              <a:t>Common </a:t>
            </a:r>
            <a:r>
              <a:rPr lang="nl-BE" b="1" dirty="0" err="1"/>
              <a:t>components</a:t>
            </a:r>
            <a:endParaRPr lang="nl-BE" b="1" dirty="0"/>
          </a:p>
          <a:p>
            <a:pPr lvl="1"/>
            <a:endParaRPr lang="nl-BE" dirty="0"/>
          </a:p>
          <a:p>
            <a:pPr lvl="1"/>
            <a:r>
              <a:rPr lang="nl-BE" dirty="0" err="1"/>
              <a:t>Detection</a:t>
            </a:r>
            <a:r>
              <a:rPr lang="nl-BE" dirty="0"/>
              <a:t> of relevant variables: </a:t>
            </a:r>
            <a:r>
              <a:rPr lang="nl-BE" b="1" dirty="0" err="1"/>
              <a:t>Penalties</a:t>
            </a:r>
            <a:r>
              <a:rPr lang="nl-BE" dirty="0"/>
              <a:t> (eg lasso)</a:t>
            </a:r>
          </a:p>
          <a:p>
            <a:pPr lvl="1"/>
            <a:endParaRPr lang="nl-BE" dirty="0"/>
          </a:p>
          <a:p>
            <a:pPr marL="457200" lvl="1" indent="0">
              <a:buNone/>
            </a:pPr>
            <a:r>
              <a:rPr lang="nl-BE" dirty="0"/>
              <a:t>=&gt; </a:t>
            </a:r>
            <a:r>
              <a:rPr lang="nl-BE" dirty="0" err="1"/>
              <a:t>Selection</a:t>
            </a:r>
            <a:r>
              <a:rPr lang="nl-BE" dirty="0"/>
              <a:t> of </a:t>
            </a:r>
            <a:r>
              <a:rPr lang="nl-BE" b="1" dirty="0" err="1"/>
              <a:t>linked</a:t>
            </a:r>
            <a:r>
              <a:rPr lang="nl-BE" b="1" dirty="0"/>
              <a:t> </a:t>
            </a:r>
            <a:r>
              <a:rPr lang="nl-BE" dirty="0"/>
              <a:t> variables (</a:t>
            </a:r>
            <a:r>
              <a:rPr lang="nl-BE" dirty="0" err="1"/>
              <a:t>between</a:t>
            </a:r>
            <a:r>
              <a:rPr lang="nl-BE" dirty="0"/>
              <a:t> </a:t>
            </a:r>
            <a:r>
              <a:rPr lang="nl-BE" dirty="0" err="1"/>
              <a:t>blocks</a:t>
            </a:r>
            <a:r>
              <a:rPr lang="nl-BE" dirty="0"/>
              <a:t>)</a:t>
            </a:r>
            <a:endParaRPr lang="nl-BE" b="1" dirty="0"/>
          </a:p>
          <a:p>
            <a:pPr marL="457200" lvl="1" indent="0">
              <a:buNone/>
            </a:pPr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>
          <a:xfrm>
            <a:off x="8610600" y="6151954"/>
            <a:ext cx="2743200" cy="365125"/>
          </a:xfrm>
        </p:spPr>
        <p:txBody>
          <a:bodyPr/>
          <a:lstStyle/>
          <a:p>
            <a:fld id="{2D3DE1BC-ACFE-473E-8F8C-B52EF75A2EA5}" type="slidenum">
              <a:rPr lang="nl-BE" smtClean="0"/>
              <a:t>15</a:t>
            </a:fld>
            <a:endParaRPr lang="nl-BE" dirty="0"/>
          </a:p>
        </p:txBody>
      </p:sp>
      <p:grpSp>
        <p:nvGrpSpPr>
          <p:cNvPr id="6" name="Groep 5"/>
          <p:cNvGrpSpPr/>
          <p:nvPr/>
        </p:nvGrpSpPr>
        <p:grpSpPr>
          <a:xfrm>
            <a:off x="554086" y="3567917"/>
            <a:ext cx="10975398" cy="2579298"/>
            <a:chOff x="544293" y="4142177"/>
            <a:chExt cx="10975398" cy="2579298"/>
          </a:xfrm>
        </p:grpSpPr>
        <p:grpSp>
          <p:nvGrpSpPr>
            <p:cNvPr id="33" name="Groep 32"/>
            <p:cNvGrpSpPr/>
            <p:nvPr/>
          </p:nvGrpSpPr>
          <p:grpSpPr>
            <a:xfrm>
              <a:off x="544293" y="4142177"/>
              <a:ext cx="10975398" cy="2579298"/>
              <a:chOff x="608301" y="1830722"/>
              <a:chExt cx="10975398" cy="2579298"/>
            </a:xfrm>
          </p:grpSpPr>
          <p:grpSp>
            <p:nvGrpSpPr>
              <p:cNvPr id="34" name="Groep 33"/>
              <p:cNvGrpSpPr/>
              <p:nvPr/>
            </p:nvGrpSpPr>
            <p:grpSpPr>
              <a:xfrm>
                <a:off x="608301" y="1830722"/>
                <a:ext cx="10975398" cy="2579298"/>
                <a:chOff x="608301" y="1830722"/>
                <a:chExt cx="10975398" cy="2579298"/>
              </a:xfrm>
            </p:grpSpPr>
            <p:grpSp>
              <p:nvGrpSpPr>
                <p:cNvPr id="36" name="Groep 35"/>
                <p:cNvGrpSpPr/>
                <p:nvPr/>
              </p:nvGrpSpPr>
              <p:grpSpPr>
                <a:xfrm>
                  <a:off x="608301" y="1830722"/>
                  <a:ext cx="10975398" cy="2579298"/>
                  <a:chOff x="136323" y="1790966"/>
                  <a:chExt cx="10975398" cy="2579298"/>
                </a:xfrm>
              </p:grpSpPr>
              <p:grpSp>
                <p:nvGrpSpPr>
                  <p:cNvPr id="39" name="Groep 38"/>
                  <p:cNvGrpSpPr/>
                  <p:nvPr/>
                </p:nvGrpSpPr>
                <p:grpSpPr>
                  <a:xfrm>
                    <a:off x="136323" y="1790966"/>
                    <a:ext cx="10975398" cy="2579298"/>
                    <a:chOff x="136323" y="1790966"/>
                    <a:chExt cx="10975398" cy="2579298"/>
                  </a:xfrm>
                </p:grpSpPr>
                <p:grpSp>
                  <p:nvGrpSpPr>
                    <p:cNvPr id="41" name="Groep 40"/>
                    <p:cNvGrpSpPr/>
                    <p:nvPr/>
                  </p:nvGrpSpPr>
                  <p:grpSpPr>
                    <a:xfrm>
                      <a:off x="136323" y="1790966"/>
                      <a:ext cx="10389577" cy="2579298"/>
                      <a:chOff x="438215" y="2038795"/>
                      <a:chExt cx="10389577" cy="2579298"/>
                    </a:xfrm>
                  </p:grpSpPr>
                  <p:sp>
                    <p:nvSpPr>
                      <p:cNvPr id="45" name="Rechthoek 44"/>
                      <p:cNvSpPr/>
                      <p:nvPr/>
                    </p:nvSpPr>
                    <p:spPr>
                      <a:xfrm>
                        <a:off x="3293740" y="2580303"/>
                        <a:ext cx="7437489" cy="1440611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nl-BE"/>
                      </a:p>
                    </p:txBody>
                  </p:sp>
                  <p:sp>
                    <p:nvSpPr>
                      <p:cNvPr id="46" name="Tekstvak 45"/>
                      <p:cNvSpPr txBox="1"/>
                      <p:nvPr/>
                    </p:nvSpPr>
                    <p:spPr>
                      <a:xfrm rot="16200000">
                        <a:off x="-666768" y="3143778"/>
                        <a:ext cx="2579298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nl-BE" dirty="0" err="1"/>
                          <a:t>Respondents</a:t>
                        </a:r>
                        <a:endParaRPr lang="nl-BE" dirty="0"/>
                      </a:p>
                    </p:txBody>
                  </p:sp>
                  <p:sp>
                    <p:nvSpPr>
                      <p:cNvPr id="47" name="Tekstvak 46"/>
                      <p:cNvSpPr txBox="1"/>
                      <p:nvPr/>
                    </p:nvSpPr>
                    <p:spPr>
                      <a:xfrm>
                        <a:off x="3149835" y="2249615"/>
                        <a:ext cx="7677957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nl-BE" dirty="0"/>
                          <a:t>501                                                         …                                                             50 000</a:t>
                        </a:r>
                      </a:p>
                    </p:txBody>
                  </p:sp>
                  <p:sp>
                    <p:nvSpPr>
                      <p:cNvPr id="48" name="Tekstvak 47"/>
                      <p:cNvSpPr txBox="1"/>
                      <p:nvPr/>
                    </p:nvSpPr>
                    <p:spPr>
                      <a:xfrm>
                        <a:off x="6077955" y="3115941"/>
                        <a:ext cx="1869058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nl-BE" dirty="0"/>
                          <a:t>Nieuw soort data</a:t>
                        </a:r>
                      </a:p>
                    </p:txBody>
                  </p:sp>
                </p:grpSp>
                <p:grpSp>
                  <p:nvGrpSpPr>
                    <p:cNvPr id="42" name="Groep 41"/>
                    <p:cNvGrpSpPr/>
                    <p:nvPr/>
                  </p:nvGrpSpPr>
                  <p:grpSpPr>
                    <a:xfrm>
                      <a:off x="10690121" y="2025771"/>
                      <a:ext cx="421600" cy="2039446"/>
                      <a:chOff x="10724629" y="2181039"/>
                      <a:chExt cx="421600" cy="2039446"/>
                    </a:xfrm>
                  </p:grpSpPr>
                  <p:sp>
                    <p:nvSpPr>
                      <p:cNvPr id="43" name="Rechthoek 42"/>
                      <p:cNvSpPr/>
                      <p:nvPr/>
                    </p:nvSpPr>
                    <p:spPr>
                      <a:xfrm>
                        <a:off x="10724629" y="2487742"/>
                        <a:ext cx="421600" cy="1440611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nl-BE"/>
                      </a:p>
                    </p:txBody>
                  </p:sp>
                  <p:sp>
                    <p:nvSpPr>
                      <p:cNvPr id="44" name="Tekstvak 43"/>
                      <p:cNvSpPr txBox="1"/>
                      <p:nvPr/>
                    </p:nvSpPr>
                    <p:spPr>
                      <a:xfrm rot="5400000">
                        <a:off x="9941840" y="3031485"/>
                        <a:ext cx="2039446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nl-BE" sz="1600" b="1" dirty="0">
                            <a:solidFill>
                              <a:schemeClr val="bg1"/>
                            </a:solidFill>
                          </a:rPr>
                          <a:t>Well </a:t>
                        </a:r>
                        <a:r>
                          <a:rPr lang="nl-BE" sz="1600" b="1" dirty="0" err="1">
                            <a:solidFill>
                              <a:schemeClr val="bg1"/>
                            </a:solidFill>
                          </a:rPr>
                          <a:t>being</a:t>
                        </a:r>
                        <a:endParaRPr lang="nl-BE" sz="1600" dirty="0"/>
                      </a:p>
                    </p:txBody>
                  </p:sp>
                </p:grpSp>
              </p:grpSp>
              <p:sp>
                <p:nvSpPr>
                  <p:cNvPr id="40" name="Tekstvak 39"/>
                  <p:cNvSpPr txBox="1"/>
                  <p:nvPr/>
                </p:nvSpPr>
                <p:spPr>
                  <a:xfrm>
                    <a:off x="362313" y="2268750"/>
                    <a:ext cx="569344" cy="160043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nl-BE" sz="1400" dirty="0"/>
                      <a:t>1</a:t>
                    </a:r>
                  </a:p>
                  <a:p>
                    <a:pPr algn="ctr"/>
                    <a:r>
                      <a:rPr lang="nl-BE" sz="1400" dirty="0"/>
                      <a:t>.</a:t>
                    </a:r>
                  </a:p>
                  <a:p>
                    <a:pPr algn="ctr"/>
                    <a:r>
                      <a:rPr lang="nl-BE" sz="1400" dirty="0"/>
                      <a:t>.</a:t>
                    </a:r>
                  </a:p>
                  <a:p>
                    <a:pPr algn="ctr"/>
                    <a:r>
                      <a:rPr lang="nl-BE" sz="1400" dirty="0"/>
                      <a:t>.</a:t>
                    </a:r>
                  </a:p>
                  <a:p>
                    <a:pPr algn="ctr"/>
                    <a:r>
                      <a:rPr lang="nl-BE" sz="1400" dirty="0"/>
                      <a:t>.</a:t>
                    </a:r>
                  </a:p>
                  <a:p>
                    <a:pPr algn="ctr"/>
                    <a:r>
                      <a:rPr lang="nl-BE" sz="1400" dirty="0"/>
                      <a:t>.</a:t>
                    </a:r>
                  </a:p>
                  <a:p>
                    <a:pPr algn="ctr"/>
                    <a:r>
                      <a:rPr lang="nl-BE" sz="1400" dirty="0"/>
                      <a:t>1000</a:t>
                    </a:r>
                  </a:p>
                </p:txBody>
              </p:sp>
            </p:grpSp>
            <p:sp>
              <p:nvSpPr>
                <p:cNvPr id="37" name="Rechthoek 36"/>
                <p:cNvSpPr/>
                <p:nvPr/>
              </p:nvSpPr>
              <p:spPr>
                <a:xfrm>
                  <a:off x="1413261" y="2372229"/>
                  <a:ext cx="2051629" cy="1440611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 dirty="0">
                    <a:solidFill>
                      <a:srgbClr val="FFC000"/>
                    </a:solidFill>
                  </a:endParaRPr>
                </a:p>
              </p:txBody>
            </p:sp>
            <p:sp>
              <p:nvSpPr>
                <p:cNvPr id="38" name="Tekstvak 37"/>
                <p:cNvSpPr txBox="1"/>
                <p:nvPr/>
              </p:nvSpPr>
              <p:spPr>
                <a:xfrm>
                  <a:off x="1923837" y="2785559"/>
                  <a:ext cx="1029413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nl-BE" dirty="0"/>
                    <a:t>Survey </a:t>
                  </a:r>
                </a:p>
                <a:p>
                  <a:pPr algn="ctr"/>
                  <a:r>
                    <a:rPr lang="nl-BE" dirty="0"/>
                    <a:t>data</a:t>
                  </a:r>
                </a:p>
              </p:txBody>
            </p:sp>
          </p:grpSp>
          <p:sp>
            <p:nvSpPr>
              <p:cNvPr id="35" name="Tekstvak 34"/>
              <p:cNvSpPr txBox="1"/>
              <p:nvPr/>
            </p:nvSpPr>
            <p:spPr>
              <a:xfrm>
                <a:off x="1270987" y="2041543"/>
                <a:ext cx="22897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dirty="0"/>
                  <a:t>1            …             500</a:t>
                </a:r>
              </a:p>
            </p:txBody>
          </p:sp>
        </p:grpSp>
        <p:sp>
          <p:nvSpPr>
            <p:cNvPr id="25" name="Rechthoek 24"/>
            <p:cNvSpPr/>
            <p:nvPr/>
          </p:nvSpPr>
          <p:spPr>
            <a:xfrm>
              <a:off x="5660923" y="4683684"/>
              <a:ext cx="1157888" cy="144506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7" name="Rechthoek 26"/>
            <p:cNvSpPr/>
            <p:nvPr/>
          </p:nvSpPr>
          <p:spPr>
            <a:xfrm>
              <a:off x="7179166" y="4683231"/>
              <a:ext cx="3356509" cy="143635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4" name="Rechthoek 23"/>
            <p:cNvSpPr/>
            <p:nvPr/>
          </p:nvSpPr>
          <p:spPr>
            <a:xfrm>
              <a:off x="3400365" y="4679230"/>
              <a:ext cx="1984320" cy="144952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8" name="Rechthoek 27"/>
            <p:cNvSpPr/>
            <p:nvPr/>
          </p:nvSpPr>
          <p:spPr>
            <a:xfrm>
              <a:off x="1386593" y="4679230"/>
              <a:ext cx="454575" cy="144035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9" name="Rechthoek 28"/>
            <p:cNvSpPr/>
            <p:nvPr/>
          </p:nvSpPr>
          <p:spPr>
            <a:xfrm>
              <a:off x="3007563" y="4683230"/>
              <a:ext cx="203348" cy="143636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0" name="Rechthoek 29"/>
            <p:cNvSpPr/>
            <p:nvPr/>
          </p:nvSpPr>
          <p:spPr>
            <a:xfrm>
              <a:off x="1970467" y="4675991"/>
              <a:ext cx="197044" cy="144510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1" name="Rechthoek 30"/>
            <p:cNvSpPr/>
            <p:nvPr/>
          </p:nvSpPr>
          <p:spPr>
            <a:xfrm>
              <a:off x="2350072" y="4683230"/>
              <a:ext cx="197044" cy="143636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2" name="Rechthoek 31"/>
            <p:cNvSpPr/>
            <p:nvPr/>
          </p:nvSpPr>
          <p:spPr>
            <a:xfrm>
              <a:off x="2692475" y="4683230"/>
              <a:ext cx="201800" cy="143635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4" name="Linkeraccolade 3"/>
          <p:cNvSpPr/>
          <p:nvPr/>
        </p:nvSpPr>
        <p:spPr>
          <a:xfrm rot="16200000">
            <a:off x="2226904" y="4746828"/>
            <a:ext cx="329759" cy="203566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3" name="Linkeraccolade 52"/>
          <p:cNvSpPr/>
          <p:nvPr/>
        </p:nvSpPr>
        <p:spPr>
          <a:xfrm rot="16200000">
            <a:off x="7927242" y="2978628"/>
            <a:ext cx="387100" cy="5452621"/>
          </a:xfrm>
          <a:prstGeom prst="leftBrac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methods for multi-source high-dimensional data</a:t>
            </a:r>
            <a:endParaRPr lang="nl-BE"/>
          </a:p>
        </p:txBody>
      </p:sp>
      <p:sp>
        <p:nvSpPr>
          <p:cNvPr id="49" name="Vierkante haak links 48"/>
          <p:cNvSpPr/>
          <p:nvPr/>
        </p:nvSpPr>
        <p:spPr>
          <a:xfrm rot="16200000">
            <a:off x="5076862" y="3246610"/>
            <a:ext cx="353360" cy="5761617"/>
          </a:xfrm>
          <a:prstGeom prst="leftBracket">
            <a:avLst>
              <a:gd name="adj" fmla="val 27941"/>
            </a:avLst>
          </a:prstGeom>
          <a:ln w="41275">
            <a:solidFill>
              <a:srgbClr val="00B05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326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19328" y="362585"/>
            <a:ext cx="10515600" cy="4351338"/>
          </a:xfrm>
        </p:spPr>
        <p:txBody>
          <a:bodyPr>
            <a:normAutofit/>
          </a:bodyPr>
          <a:lstStyle/>
          <a:p>
            <a:r>
              <a:rPr lang="nl-BE" dirty="0" err="1"/>
              <a:t>Notation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naming</a:t>
            </a:r>
            <a:r>
              <a:rPr lang="nl-BE" dirty="0"/>
              <a:t> </a:t>
            </a:r>
            <a:r>
              <a:rPr lang="nl-BE" dirty="0" err="1"/>
              <a:t>conventions</a:t>
            </a:r>
            <a:endParaRPr lang="nl-BE" dirty="0"/>
          </a:p>
          <a:p>
            <a:pPr lvl="1"/>
            <a:endParaRPr lang="nl-BE" dirty="0"/>
          </a:p>
          <a:p>
            <a:pPr lvl="1"/>
            <a:r>
              <a:rPr lang="nl-BE" i="1" dirty="0"/>
              <a:t>data block</a:t>
            </a:r>
            <a:r>
              <a:rPr lang="nl-BE" dirty="0"/>
              <a:t>: </a:t>
            </a:r>
            <a:r>
              <a:rPr lang="nl-BE" dirty="0" err="1"/>
              <a:t>denotes</a:t>
            </a:r>
            <a:r>
              <a:rPr lang="nl-BE" dirty="0"/>
              <a:t> the different data sources </a:t>
            </a:r>
            <a:r>
              <a:rPr lang="nl-BE" dirty="0" err="1"/>
              <a:t>forming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i="1" dirty="0" err="1"/>
              <a:t>multiblock</a:t>
            </a:r>
            <a:r>
              <a:rPr lang="nl-BE" dirty="0"/>
              <a:t> data</a:t>
            </a:r>
          </a:p>
          <a:p>
            <a:pPr lvl="1"/>
            <a:endParaRPr lang="nl-BE" dirty="0"/>
          </a:p>
          <a:p>
            <a:pPr lvl="1"/>
            <a:r>
              <a:rPr lang="nl-BE" b="1" dirty="0" err="1"/>
              <a:t>X</a:t>
            </a:r>
            <a:r>
              <a:rPr lang="nl-BE" i="1" baseline="-25000" dirty="0" err="1"/>
              <a:t>k</a:t>
            </a:r>
            <a:r>
              <a:rPr lang="nl-BE" i="1" baseline="-25000" dirty="0"/>
              <a:t> </a:t>
            </a:r>
            <a:r>
              <a:rPr lang="nl-BE" dirty="0"/>
              <a:t>: data block </a:t>
            </a:r>
            <a:r>
              <a:rPr lang="nl-BE" i="1" dirty="0"/>
              <a:t>k</a:t>
            </a:r>
            <a:r>
              <a:rPr lang="nl-BE" dirty="0"/>
              <a:t> (</a:t>
            </a:r>
            <a:r>
              <a:rPr lang="nl-BE" dirty="0" err="1"/>
              <a:t>with</a:t>
            </a:r>
            <a:r>
              <a:rPr lang="nl-BE" dirty="0"/>
              <a:t> </a:t>
            </a:r>
            <a:r>
              <a:rPr lang="nl-BE" i="1" dirty="0"/>
              <a:t>k</a:t>
            </a:r>
            <a:r>
              <a:rPr lang="nl-BE" dirty="0"/>
              <a:t>=1,…,</a:t>
            </a:r>
            <a:r>
              <a:rPr lang="nl-BE" i="1" dirty="0"/>
              <a:t>K ); 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outcome</a:t>
            </a:r>
            <a:r>
              <a:rPr lang="nl-BE" dirty="0"/>
              <a:t>(s) is </a:t>
            </a:r>
            <a:r>
              <a:rPr lang="nl-BE" dirty="0" err="1"/>
              <a:t>denoted</a:t>
            </a:r>
            <a:r>
              <a:rPr lang="nl-BE" dirty="0"/>
              <a:t> </a:t>
            </a:r>
            <a:r>
              <a:rPr lang="nl-BE" dirty="0" err="1"/>
              <a:t>by</a:t>
            </a:r>
            <a:r>
              <a:rPr lang="nl-BE" dirty="0"/>
              <a:t> </a:t>
            </a:r>
            <a:r>
              <a:rPr lang="nl-BE" b="1" dirty="0"/>
              <a:t>Y</a:t>
            </a:r>
            <a:r>
              <a:rPr lang="nl-BE" dirty="0"/>
              <a:t> (</a:t>
            </a:r>
            <a:r>
              <a:rPr lang="nl-BE" b="1" dirty="0"/>
              <a:t>y </a:t>
            </a:r>
            <a:r>
              <a:rPr lang="nl-BE" dirty="0" err="1"/>
              <a:t>if</a:t>
            </a:r>
            <a:r>
              <a:rPr lang="nl-BE" dirty="0"/>
              <a:t> </a:t>
            </a:r>
            <a:r>
              <a:rPr lang="nl-BE" dirty="0" err="1"/>
              <a:t>univariate</a:t>
            </a:r>
            <a:r>
              <a:rPr lang="nl-BE" dirty="0"/>
              <a:t>)</a:t>
            </a:r>
            <a:endParaRPr lang="nl-BE" i="1" dirty="0"/>
          </a:p>
          <a:p>
            <a:pPr lvl="1"/>
            <a:endParaRPr lang="nl-BE" i="1" baseline="-25000" dirty="0"/>
          </a:p>
          <a:p>
            <a:pPr lvl="1"/>
            <a:r>
              <a:rPr lang="nl-BE" dirty="0" err="1"/>
              <a:t>Each</a:t>
            </a:r>
            <a:r>
              <a:rPr lang="nl-BE" dirty="0"/>
              <a:t> of </a:t>
            </a:r>
            <a:r>
              <a:rPr lang="nl-BE" dirty="0" err="1"/>
              <a:t>the</a:t>
            </a:r>
            <a:r>
              <a:rPr lang="nl-BE" dirty="0"/>
              <a:t> data </a:t>
            </a:r>
            <a:r>
              <a:rPr lang="nl-BE" dirty="0" err="1"/>
              <a:t>blocks</a:t>
            </a:r>
            <a:r>
              <a:rPr lang="nl-BE" dirty="0"/>
              <a:t>: </a:t>
            </a:r>
            <a:r>
              <a:rPr lang="nl-BE" dirty="0" err="1"/>
              <a:t>same</a:t>
            </a:r>
            <a:r>
              <a:rPr lang="nl-BE" dirty="0"/>
              <a:t> set of </a:t>
            </a:r>
            <a:r>
              <a:rPr lang="nl-BE" dirty="0" err="1"/>
              <a:t>observation</a:t>
            </a:r>
            <a:r>
              <a:rPr lang="nl-BE" dirty="0"/>
              <a:t> units (</a:t>
            </a:r>
            <a:r>
              <a:rPr lang="nl-BE" dirty="0" err="1"/>
              <a:t>respondents</a:t>
            </a:r>
            <a:r>
              <a:rPr lang="nl-BE" dirty="0"/>
              <a:t>)</a:t>
            </a:r>
          </a:p>
          <a:p>
            <a:endParaRPr lang="nl-BE" dirty="0"/>
          </a:p>
        </p:txBody>
      </p:sp>
      <p:sp>
        <p:nvSpPr>
          <p:cNvPr id="8" name="Tijdelijke aanduiding voor dianumm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DE1BC-ACFE-473E-8F8C-B52EF75A2EA5}" type="slidenum">
              <a:rPr lang="nl-BE" smtClean="0"/>
              <a:t>16</a:t>
            </a:fld>
            <a:endParaRPr lang="nl-BE"/>
          </a:p>
        </p:txBody>
      </p:sp>
      <p:grpSp>
        <p:nvGrpSpPr>
          <p:cNvPr id="9" name="Groep 8"/>
          <p:cNvGrpSpPr/>
          <p:nvPr/>
        </p:nvGrpSpPr>
        <p:grpSpPr>
          <a:xfrm>
            <a:off x="378402" y="4056452"/>
            <a:ext cx="10975398" cy="2579298"/>
            <a:chOff x="608301" y="1830722"/>
            <a:chExt cx="10975398" cy="2579298"/>
          </a:xfrm>
        </p:grpSpPr>
        <p:grpSp>
          <p:nvGrpSpPr>
            <p:cNvPr id="10" name="Groep 9"/>
            <p:cNvGrpSpPr/>
            <p:nvPr/>
          </p:nvGrpSpPr>
          <p:grpSpPr>
            <a:xfrm>
              <a:off x="608301" y="1830722"/>
              <a:ext cx="10975398" cy="2579298"/>
              <a:chOff x="608301" y="1830722"/>
              <a:chExt cx="10975398" cy="2579298"/>
            </a:xfrm>
          </p:grpSpPr>
          <p:grpSp>
            <p:nvGrpSpPr>
              <p:cNvPr id="12" name="Groep 11"/>
              <p:cNvGrpSpPr/>
              <p:nvPr/>
            </p:nvGrpSpPr>
            <p:grpSpPr>
              <a:xfrm>
                <a:off x="608301" y="1830722"/>
                <a:ext cx="10975398" cy="2579298"/>
                <a:chOff x="136323" y="1790966"/>
                <a:chExt cx="10975398" cy="2579298"/>
              </a:xfrm>
            </p:grpSpPr>
            <p:grpSp>
              <p:nvGrpSpPr>
                <p:cNvPr id="15" name="Groep 14"/>
                <p:cNvGrpSpPr/>
                <p:nvPr/>
              </p:nvGrpSpPr>
              <p:grpSpPr>
                <a:xfrm>
                  <a:off x="136323" y="1790966"/>
                  <a:ext cx="10975398" cy="2579298"/>
                  <a:chOff x="136323" y="1790966"/>
                  <a:chExt cx="10975398" cy="2579298"/>
                </a:xfrm>
              </p:grpSpPr>
              <p:grpSp>
                <p:nvGrpSpPr>
                  <p:cNvPr id="17" name="Groep 16"/>
                  <p:cNvGrpSpPr/>
                  <p:nvPr/>
                </p:nvGrpSpPr>
                <p:grpSpPr>
                  <a:xfrm>
                    <a:off x="136323" y="1790966"/>
                    <a:ext cx="10389577" cy="2579298"/>
                    <a:chOff x="438215" y="2038795"/>
                    <a:chExt cx="10389577" cy="2579298"/>
                  </a:xfrm>
                </p:grpSpPr>
                <p:sp>
                  <p:nvSpPr>
                    <p:cNvPr id="21" name="Rechthoek 20"/>
                    <p:cNvSpPr/>
                    <p:nvPr/>
                  </p:nvSpPr>
                  <p:spPr>
                    <a:xfrm>
                      <a:off x="3293740" y="2580303"/>
                      <a:ext cx="7437489" cy="1440611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BE"/>
                    </a:p>
                  </p:txBody>
                </p:sp>
                <p:sp>
                  <p:nvSpPr>
                    <p:cNvPr id="22" name="Tekstvak 21"/>
                    <p:cNvSpPr txBox="1"/>
                    <p:nvPr/>
                  </p:nvSpPr>
                  <p:spPr>
                    <a:xfrm rot="16200000">
                      <a:off x="-666768" y="3143778"/>
                      <a:ext cx="257929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nl-BE" dirty="0" err="1"/>
                        <a:t>Respondents</a:t>
                      </a:r>
                      <a:endParaRPr lang="nl-BE" dirty="0"/>
                    </a:p>
                  </p:txBody>
                </p:sp>
                <p:sp>
                  <p:nvSpPr>
                    <p:cNvPr id="23" name="Tekstvak 22"/>
                    <p:cNvSpPr txBox="1"/>
                    <p:nvPr/>
                  </p:nvSpPr>
                  <p:spPr>
                    <a:xfrm>
                      <a:off x="3149835" y="2249615"/>
                      <a:ext cx="767795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nl-BE" dirty="0"/>
                        <a:t>501                                                         …                                                             50 000</a:t>
                      </a:r>
                    </a:p>
                  </p:txBody>
                </p:sp>
                <p:sp>
                  <p:nvSpPr>
                    <p:cNvPr id="24" name="Tekstvak 23"/>
                    <p:cNvSpPr txBox="1"/>
                    <p:nvPr/>
                  </p:nvSpPr>
                  <p:spPr>
                    <a:xfrm>
                      <a:off x="6077954" y="3115941"/>
                      <a:ext cx="226632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nl-BE" b="1" dirty="0"/>
                        <a:t>X</a:t>
                      </a:r>
                      <a:r>
                        <a:rPr lang="nl-BE" baseline="-25000" dirty="0"/>
                        <a:t>2</a:t>
                      </a:r>
                      <a:r>
                        <a:rPr lang="nl-BE" dirty="0"/>
                        <a:t>: </a:t>
                      </a:r>
                      <a:r>
                        <a:rPr lang="nl-BE" dirty="0" err="1"/>
                        <a:t>Novel</a:t>
                      </a:r>
                      <a:r>
                        <a:rPr lang="nl-BE" dirty="0"/>
                        <a:t> kind of data</a:t>
                      </a:r>
                    </a:p>
                  </p:txBody>
                </p:sp>
              </p:grpSp>
              <p:grpSp>
                <p:nvGrpSpPr>
                  <p:cNvPr id="18" name="Groep 17"/>
                  <p:cNvGrpSpPr/>
                  <p:nvPr/>
                </p:nvGrpSpPr>
                <p:grpSpPr>
                  <a:xfrm>
                    <a:off x="10690121" y="2025771"/>
                    <a:ext cx="421600" cy="2039446"/>
                    <a:chOff x="10724629" y="2181039"/>
                    <a:chExt cx="421600" cy="2039446"/>
                  </a:xfrm>
                </p:grpSpPr>
                <p:sp>
                  <p:nvSpPr>
                    <p:cNvPr id="19" name="Rechthoek 18"/>
                    <p:cNvSpPr/>
                    <p:nvPr/>
                  </p:nvSpPr>
                  <p:spPr>
                    <a:xfrm>
                      <a:off x="10724629" y="2487742"/>
                      <a:ext cx="421600" cy="1440611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BE"/>
                    </a:p>
                  </p:txBody>
                </p:sp>
                <p:sp>
                  <p:nvSpPr>
                    <p:cNvPr id="20" name="Tekstvak 19"/>
                    <p:cNvSpPr txBox="1"/>
                    <p:nvPr/>
                  </p:nvSpPr>
                  <p:spPr>
                    <a:xfrm rot="5400000">
                      <a:off x="9941840" y="3031485"/>
                      <a:ext cx="2039446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nl-BE" sz="1600" b="1" dirty="0">
                          <a:solidFill>
                            <a:schemeClr val="bg1"/>
                          </a:solidFill>
                        </a:rPr>
                        <a:t>Y: Well </a:t>
                      </a:r>
                      <a:r>
                        <a:rPr lang="nl-BE" sz="1600" b="1" dirty="0" err="1">
                          <a:solidFill>
                            <a:schemeClr val="bg1"/>
                          </a:solidFill>
                        </a:rPr>
                        <a:t>being</a:t>
                      </a:r>
                      <a:endParaRPr lang="nl-BE" sz="1600" dirty="0"/>
                    </a:p>
                  </p:txBody>
                </p:sp>
              </p:grpSp>
            </p:grpSp>
            <p:sp>
              <p:nvSpPr>
                <p:cNvPr id="16" name="Tekstvak 15"/>
                <p:cNvSpPr txBox="1"/>
                <p:nvPr/>
              </p:nvSpPr>
              <p:spPr>
                <a:xfrm>
                  <a:off x="362313" y="2268750"/>
                  <a:ext cx="569344" cy="16004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nl-BE" sz="1400" dirty="0"/>
                    <a:t>1</a:t>
                  </a:r>
                </a:p>
                <a:p>
                  <a:pPr algn="ctr"/>
                  <a:r>
                    <a:rPr lang="nl-BE" sz="1400" dirty="0"/>
                    <a:t>.</a:t>
                  </a:r>
                </a:p>
                <a:p>
                  <a:pPr algn="ctr"/>
                  <a:r>
                    <a:rPr lang="nl-BE" sz="1400" dirty="0"/>
                    <a:t>.</a:t>
                  </a:r>
                </a:p>
                <a:p>
                  <a:pPr algn="ctr"/>
                  <a:r>
                    <a:rPr lang="nl-BE" sz="1400" dirty="0"/>
                    <a:t>.</a:t>
                  </a:r>
                </a:p>
                <a:p>
                  <a:pPr algn="ctr"/>
                  <a:r>
                    <a:rPr lang="nl-BE" sz="1400" dirty="0"/>
                    <a:t>.</a:t>
                  </a:r>
                </a:p>
                <a:p>
                  <a:pPr algn="ctr"/>
                  <a:r>
                    <a:rPr lang="nl-BE" sz="1400" dirty="0"/>
                    <a:t>.</a:t>
                  </a:r>
                </a:p>
                <a:p>
                  <a:pPr algn="ctr"/>
                  <a:r>
                    <a:rPr lang="nl-BE" sz="1400" dirty="0"/>
                    <a:t>1000</a:t>
                  </a:r>
                </a:p>
              </p:txBody>
            </p:sp>
          </p:grpSp>
          <p:sp>
            <p:nvSpPr>
              <p:cNvPr id="13" name="Rechthoek 12"/>
              <p:cNvSpPr/>
              <p:nvPr/>
            </p:nvSpPr>
            <p:spPr>
              <a:xfrm>
                <a:off x="1413261" y="2372229"/>
                <a:ext cx="2051629" cy="1440611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14" name="Tekstvak 13"/>
              <p:cNvSpPr txBox="1"/>
              <p:nvPr/>
            </p:nvSpPr>
            <p:spPr>
              <a:xfrm>
                <a:off x="1923837" y="2785559"/>
                <a:ext cx="111398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b="1" dirty="0"/>
                  <a:t>X</a:t>
                </a:r>
                <a:r>
                  <a:rPr lang="nl-BE" baseline="-25000" dirty="0"/>
                  <a:t>1</a:t>
                </a:r>
                <a:r>
                  <a:rPr lang="nl-BE" dirty="0"/>
                  <a:t>: Survey </a:t>
                </a:r>
              </a:p>
              <a:p>
                <a:pPr algn="ctr"/>
                <a:r>
                  <a:rPr lang="nl-BE" dirty="0"/>
                  <a:t>data</a:t>
                </a:r>
              </a:p>
            </p:txBody>
          </p:sp>
        </p:grpSp>
        <p:sp>
          <p:nvSpPr>
            <p:cNvPr id="11" name="Tekstvak 10"/>
            <p:cNvSpPr txBox="1"/>
            <p:nvPr/>
          </p:nvSpPr>
          <p:spPr>
            <a:xfrm>
              <a:off x="1270987" y="2041543"/>
              <a:ext cx="22897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BE" dirty="0"/>
                <a:t>1            …             500</a:t>
              </a:r>
            </a:p>
          </p:txBody>
        </p:sp>
      </p:grpSp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methods for multi-source high-dimensional data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424151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8"/>
          <p:cNvSpPr txBox="1">
            <a:spLocks noChangeArrowheads="1"/>
          </p:cNvSpPr>
          <p:nvPr/>
        </p:nvSpPr>
        <p:spPr bwMode="auto">
          <a:xfrm>
            <a:off x="978408" y="2340863"/>
            <a:ext cx="9619487" cy="3237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nl-BE" altLang="nl-BE" dirty="0">
                <a:solidFill>
                  <a:schemeClr val="tx1"/>
                </a:solidFill>
              </a:rPr>
              <a:t>Point of </a:t>
            </a:r>
            <a:r>
              <a:rPr lang="nl-BE" altLang="nl-BE" dirty="0" err="1">
                <a:solidFill>
                  <a:schemeClr val="tx1"/>
                </a:solidFill>
              </a:rPr>
              <a:t>departure</a:t>
            </a:r>
            <a:r>
              <a:rPr lang="nl-BE" altLang="nl-BE" dirty="0">
                <a:solidFill>
                  <a:schemeClr val="tx1"/>
                </a:solidFill>
              </a:rPr>
              <a:t> = </a:t>
            </a:r>
            <a:r>
              <a:rPr lang="nl-BE" altLang="nl-BE" dirty="0" err="1">
                <a:solidFill>
                  <a:schemeClr val="tx1"/>
                </a:solidFill>
              </a:rPr>
              <a:t>Simultaneous</a:t>
            </a:r>
            <a:r>
              <a:rPr lang="nl-BE" altLang="nl-BE" dirty="0">
                <a:solidFill>
                  <a:schemeClr val="tx1"/>
                </a:solidFill>
              </a:rPr>
              <a:t> component analysis (SCA)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endParaRPr lang="nl-BE" altLang="nl-BE" sz="2000" dirty="0">
              <a:solidFill>
                <a:schemeClr val="tx1"/>
              </a:solidFill>
            </a:endParaRP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nl-BE" altLang="nl-BE" sz="2000" dirty="0">
                <a:solidFill>
                  <a:schemeClr val="tx1"/>
                </a:solidFill>
              </a:rPr>
              <a:t>Extension of PCA </a:t>
            </a:r>
            <a:r>
              <a:rPr lang="nl-BE" altLang="nl-BE" sz="2000" dirty="0" err="1">
                <a:solidFill>
                  <a:schemeClr val="tx1"/>
                </a:solidFill>
              </a:rPr>
              <a:t>to</a:t>
            </a:r>
            <a:r>
              <a:rPr lang="nl-BE" altLang="nl-BE" sz="2000" dirty="0">
                <a:solidFill>
                  <a:schemeClr val="tx1"/>
                </a:solidFill>
              </a:rPr>
              <a:t> </a:t>
            </a:r>
            <a:r>
              <a:rPr lang="nl-BE" altLang="nl-BE" sz="2000" dirty="0" err="1">
                <a:solidFill>
                  <a:schemeClr val="tx1"/>
                </a:solidFill>
              </a:rPr>
              <a:t>the</a:t>
            </a:r>
            <a:r>
              <a:rPr lang="nl-BE" altLang="nl-BE" sz="2000" dirty="0">
                <a:solidFill>
                  <a:schemeClr val="tx1"/>
                </a:solidFill>
              </a:rPr>
              <a:t> </a:t>
            </a:r>
            <a:r>
              <a:rPr lang="nl-BE" altLang="nl-BE" sz="2000" dirty="0" err="1">
                <a:solidFill>
                  <a:schemeClr val="tx1"/>
                </a:solidFill>
              </a:rPr>
              <a:t>multiblock</a:t>
            </a:r>
            <a:r>
              <a:rPr lang="nl-BE" altLang="nl-BE" sz="2000" dirty="0">
                <a:solidFill>
                  <a:schemeClr val="tx1"/>
                </a:solidFill>
              </a:rPr>
              <a:t> case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endParaRPr lang="nl-BE" altLang="nl-BE" sz="2000" dirty="0">
              <a:solidFill>
                <a:schemeClr val="tx1"/>
              </a:solidFill>
            </a:endParaRP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nl-BE" altLang="nl-BE" sz="2000" dirty="0" err="1">
                <a:solidFill>
                  <a:schemeClr val="tx1"/>
                </a:solidFill>
              </a:rPr>
              <a:t>Promising</a:t>
            </a:r>
            <a:r>
              <a:rPr lang="nl-BE" altLang="nl-BE" sz="2000" dirty="0">
                <a:solidFill>
                  <a:schemeClr val="tx1"/>
                </a:solidFill>
              </a:rPr>
              <a:t> </a:t>
            </a:r>
            <a:r>
              <a:rPr lang="nl-BE" altLang="nl-BE" sz="2000" dirty="0" err="1">
                <a:solidFill>
                  <a:schemeClr val="tx1"/>
                </a:solidFill>
              </a:rPr>
              <a:t>method</a:t>
            </a:r>
            <a:r>
              <a:rPr lang="nl-BE" altLang="nl-BE" sz="2000" dirty="0">
                <a:solidFill>
                  <a:schemeClr val="tx1"/>
                </a:solidFill>
              </a:rPr>
              <a:t> </a:t>
            </a:r>
            <a:r>
              <a:rPr lang="nl-BE" altLang="nl-BE" sz="2000" dirty="0" err="1">
                <a:solidFill>
                  <a:schemeClr val="tx1"/>
                </a:solidFill>
              </a:rPr>
              <a:t>for</a:t>
            </a:r>
            <a:r>
              <a:rPr lang="nl-BE" altLang="nl-BE" sz="2000" dirty="0">
                <a:solidFill>
                  <a:schemeClr val="tx1"/>
                </a:solidFill>
              </a:rPr>
              <a:t> data </a:t>
            </a:r>
            <a:r>
              <a:rPr lang="nl-BE" altLang="nl-BE" sz="2000" dirty="0" err="1">
                <a:solidFill>
                  <a:schemeClr val="tx1"/>
                </a:solidFill>
              </a:rPr>
              <a:t>integration</a:t>
            </a:r>
            <a:endParaRPr lang="nl-BE" altLang="nl-BE" sz="2000" dirty="0">
              <a:solidFill>
                <a:schemeClr val="tx1"/>
              </a:solidFill>
            </a:endParaRP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endParaRPr lang="nl-BE" altLang="nl-BE" sz="2000" dirty="0">
              <a:solidFill>
                <a:srgbClr val="182B52"/>
              </a:solidFill>
            </a:endParaRP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endParaRPr lang="nl-BE" altLang="nl-BE" sz="2000" dirty="0">
              <a:solidFill>
                <a:srgbClr val="182B52"/>
              </a:solidFill>
            </a:endParaRPr>
          </a:p>
          <a:p>
            <a:pPr eaLnBrk="1" hangingPunct="1">
              <a:spcBef>
                <a:spcPct val="20000"/>
              </a:spcBef>
              <a:buFontTx/>
              <a:buChar char="•"/>
            </a:pPr>
            <a:endParaRPr lang="nl-BE" altLang="nl-BE" sz="2000" dirty="0">
              <a:solidFill>
                <a:srgbClr val="182B52"/>
              </a:solidFill>
            </a:endParaRPr>
          </a:p>
          <a:p>
            <a:pPr eaLnBrk="1" hangingPunct="1">
              <a:spcBef>
                <a:spcPct val="20000"/>
              </a:spcBef>
              <a:buFontTx/>
              <a:buChar char="•"/>
            </a:pPr>
            <a:endParaRPr lang="nl-BE" altLang="nl-BE" sz="2000" dirty="0">
              <a:solidFill>
                <a:srgbClr val="182B52"/>
              </a:solidFill>
            </a:endParaRP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endParaRPr lang="nl-BE" altLang="nl-BE" sz="1800" dirty="0">
              <a:solidFill>
                <a:srgbClr val="182B52"/>
              </a:solidFill>
            </a:endParaRPr>
          </a:p>
          <a:p>
            <a:pPr eaLnBrk="1" hangingPunct="1">
              <a:spcBef>
                <a:spcPct val="20000"/>
              </a:spcBef>
              <a:buFontTx/>
              <a:buChar char="•"/>
            </a:pPr>
            <a:endParaRPr lang="nl-BE" altLang="nl-BE" sz="2000" dirty="0">
              <a:solidFill>
                <a:srgbClr val="182B52"/>
              </a:solidFill>
            </a:endParaRPr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819425" y="192024"/>
            <a:ext cx="10515600" cy="1325563"/>
          </a:xfrm>
        </p:spPr>
        <p:txBody>
          <a:bodyPr/>
          <a:lstStyle/>
          <a:p>
            <a:r>
              <a:rPr lang="nl-BE" dirty="0"/>
              <a:t>Method: Data </a:t>
            </a:r>
            <a:r>
              <a:rPr lang="nl-BE" dirty="0" err="1"/>
              <a:t>fusion</a:t>
            </a:r>
            <a:endParaRPr lang="nl-BE" dirty="0"/>
          </a:p>
        </p:txBody>
      </p:sp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methods for multi-source high-dimensional data</a:t>
            </a:r>
            <a:endParaRPr lang="nl-BE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DE1BC-ACFE-473E-8F8C-B52EF75A2EA5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0108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411" name="Rectangle 28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838200" y="740664"/>
                <a:ext cx="10515600" cy="5436299"/>
              </a:xfrm>
            </p:spPr>
            <p:txBody>
              <a:bodyPr>
                <a:normAutofit/>
              </a:bodyPr>
              <a:lstStyle/>
              <a:p>
                <a:pPr eaLnBrk="1" hangingPunct="1"/>
                <a:r>
                  <a:rPr lang="nl-BE" altLang="nl-BE" b="1" dirty="0">
                    <a:solidFill>
                      <a:srgbClr val="0070C0"/>
                    </a:solidFill>
                  </a:rPr>
                  <a:t>Principal</a:t>
                </a:r>
                <a:r>
                  <a:rPr lang="nl-BE" altLang="nl-BE" dirty="0">
                    <a:solidFill>
                      <a:srgbClr val="0070C0"/>
                    </a:solidFill>
                  </a:rPr>
                  <a:t> </a:t>
                </a:r>
                <a:r>
                  <a:rPr lang="nl-BE" altLang="nl-BE" dirty="0"/>
                  <a:t>component </a:t>
                </a:r>
                <a:r>
                  <a:rPr lang="nl-BE" altLang="nl-BE" dirty="0" err="1"/>
                  <a:t>model</a:t>
                </a:r>
                <a:r>
                  <a:rPr lang="nl-BE" altLang="nl-BE" u="sng" dirty="0" err="1">
                    <a:solidFill>
                      <a:srgbClr val="FF0000"/>
                    </a:solidFill>
                  </a:rPr>
                  <a:t>s</a:t>
                </a:r>
                <a:endParaRPr lang="nl-BE" altLang="nl-BE" u="sng" dirty="0">
                  <a:solidFill>
                    <a:srgbClr val="FF0000"/>
                  </a:solidFill>
                </a:endParaRPr>
              </a:p>
              <a:p>
                <a:pPr lvl="1" eaLnBrk="1" hangingPunct="1"/>
                <a:endParaRPr lang="nl-NL" altLang="nl-BE" baseline="-25000" dirty="0"/>
              </a:p>
              <a:p>
                <a:pPr lvl="1" eaLnBrk="1" hangingPunct="1"/>
                <a:r>
                  <a:rPr lang="nl-BE" altLang="nl-BE" dirty="0" err="1">
                    <a:solidFill>
                      <a:srgbClr val="FF0000"/>
                    </a:solidFill>
                  </a:rPr>
                  <a:t>Weight</a:t>
                </a:r>
                <a:r>
                  <a:rPr lang="nl-BE" altLang="nl-BE" dirty="0">
                    <a:solidFill>
                      <a:srgbClr val="FF0000"/>
                    </a:solidFill>
                  </a:rPr>
                  <a:t> </a:t>
                </a:r>
                <a:r>
                  <a:rPr lang="nl-BE" altLang="nl-BE" dirty="0" err="1">
                    <a:solidFill>
                      <a:srgbClr val="FF0000"/>
                    </a:solidFill>
                  </a:rPr>
                  <a:t>based</a:t>
                </a:r>
                <a:r>
                  <a:rPr lang="nl-BE" altLang="nl-BE" dirty="0">
                    <a:solidFill>
                      <a:srgbClr val="FF0000"/>
                    </a:solidFill>
                  </a:rPr>
                  <a:t> variant</a:t>
                </a:r>
                <a:r>
                  <a:rPr lang="nl-BE" altLang="nl-BE" dirty="0"/>
                  <a:t>:</a:t>
                </a:r>
              </a:p>
              <a:p>
                <a:pPr lvl="1" eaLnBrk="1" hangingPunct="1"/>
                <a:endParaRPr lang="nl-BE" altLang="nl-BE" dirty="0"/>
              </a:p>
              <a:p>
                <a:pPr lvl="1" eaLnBrk="1" hangingPunct="1">
                  <a:buFontTx/>
                  <a:buNone/>
                </a:pPr>
                <a:r>
                  <a:rPr lang="nl-NL" altLang="nl-BE" b="1" dirty="0" err="1"/>
                  <a:t>X</a:t>
                </a:r>
                <a:r>
                  <a:rPr lang="nl-NL" altLang="nl-BE" baseline="-25000" dirty="0" err="1"/>
                  <a:t>k</a:t>
                </a:r>
                <a:r>
                  <a:rPr lang="nl-NL" altLang="nl-BE" dirty="0"/>
                  <a:t> = </a:t>
                </a:r>
                <a:r>
                  <a:rPr lang="nl-NL" altLang="nl-BE" b="1" dirty="0" err="1"/>
                  <a:t>X</a:t>
                </a:r>
                <a:r>
                  <a:rPr lang="nl-NL" altLang="nl-BE" baseline="-25000" dirty="0" err="1"/>
                  <a:t>k</a:t>
                </a:r>
                <a:r>
                  <a:rPr lang="nl-NL" altLang="nl-BE" dirty="0"/>
                  <a:t> </a:t>
                </a:r>
                <a:r>
                  <a:rPr lang="nl-NL" altLang="nl-BE" b="1" dirty="0" err="1">
                    <a:solidFill>
                      <a:srgbClr val="FF0000"/>
                    </a:solidFill>
                  </a:rPr>
                  <a:t>W</a:t>
                </a:r>
                <a:r>
                  <a:rPr lang="nl-NL" altLang="nl-BE" baseline="-25000" dirty="0" err="1">
                    <a:solidFill>
                      <a:srgbClr val="FF0000"/>
                    </a:solidFill>
                  </a:rPr>
                  <a:t>k</a:t>
                </a:r>
                <a:r>
                  <a:rPr lang="nl-NL" altLang="nl-BE" b="1" dirty="0" err="1"/>
                  <a:t>P</a:t>
                </a:r>
                <a:r>
                  <a:rPr lang="nl-NL" altLang="nl-BE" baseline="-25000" dirty="0" err="1"/>
                  <a:t>k</a:t>
                </a:r>
                <a:r>
                  <a:rPr lang="nl-NL" altLang="nl-BE" baseline="30000" dirty="0" err="1"/>
                  <a:t>T</a:t>
                </a:r>
                <a:r>
                  <a:rPr lang="nl-NL" altLang="nl-BE" dirty="0"/>
                  <a:t> + </a:t>
                </a:r>
                <a:r>
                  <a:rPr lang="nl-NL" altLang="nl-BE" b="1" dirty="0"/>
                  <a:t>E</a:t>
                </a:r>
                <a:r>
                  <a:rPr lang="nl-NL" altLang="nl-BE" baseline="-25000" dirty="0"/>
                  <a:t>k</a:t>
                </a:r>
                <a:r>
                  <a:rPr lang="nl-NL" altLang="nl-BE" dirty="0"/>
                  <a:t>    s.t. </a:t>
                </a:r>
                <a:r>
                  <a:rPr lang="nl-NL" altLang="nl-BE" b="1" dirty="0" err="1"/>
                  <a:t>W</a:t>
                </a:r>
                <a:r>
                  <a:rPr lang="nl-NL" altLang="nl-BE" baseline="-25000" dirty="0" err="1"/>
                  <a:t>k</a:t>
                </a:r>
                <a:r>
                  <a:rPr lang="nl-NL" altLang="nl-BE" baseline="30000" dirty="0" err="1"/>
                  <a:t>T</a:t>
                </a:r>
                <a:r>
                  <a:rPr lang="nl-NL" altLang="nl-BE" b="1" dirty="0" err="1"/>
                  <a:t>W</a:t>
                </a:r>
                <a:r>
                  <a:rPr lang="nl-NL" altLang="nl-BE" baseline="-25000" dirty="0" err="1"/>
                  <a:t>k</a:t>
                </a:r>
                <a:r>
                  <a:rPr lang="nl-NL" altLang="nl-BE" dirty="0"/>
                  <a:t> = </a:t>
                </a:r>
                <a:r>
                  <a:rPr lang="nl-NL" altLang="nl-BE" b="1" dirty="0"/>
                  <a:t>I,                       (1)</a:t>
                </a:r>
                <a:endParaRPr lang="nl-NL" altLang="nl-BE" dirty="0"/>
              </a:p>
              <a:p>
                <a:pPr lvl="1" eaLnBrk="1" hangingPunct="1">
                  <a:buFontTx/>
                  <a:buNone/>
                </a:pPr>
                <a:r>
                  <a:rPr lang="nl-BE" altLang="nl-BE" dirty="0"/>
                  <a:t>    </a:t>
                </a:r>
              </a:p>
              <a:p>
                <a:pPr lvl="1" eaLnBrk="1" hangingPunct="1">
                  <a:buFontTx/>
                  <a:buNone/>
                </a:pPr>
                <a:r>
                  <a:rPr lang="nl-BE" altLang="nl-BE" dirty="0"/>
                  <a:t>     =</a:t>
                </a:r>
                <a:r>
                  <a:rPr lang="nl-NL" altLang="nl-BE" dirty="0"/>
                  <a:t> </a:t>
                </a:r>
                <a:r>
                  <a:rPr lang="nl-NL" altLang="nl-BE" b="1" dirty="0" err="1"/>
                  <a:t>T</a:t>
                </a:r>
                <a:r>
                  <a:rPr lang="nl-NL" altLang="nl-BE" baseline="-25000" dirty="0" err="1"/>
                  <a:t>k</a:t>
                </a:r>
                <a:r>
                  <a:rPr lang="nl-NL" altLang="nl-BE" dirty="0"/>
                  <a:t> </a:t>
                </a:r>
                <a:r>
                  <a:rPr lang="nl-NL" altLang="nl-BE" b="1" dirty="0" err="1"/>
                  <a:t>P</a:t>
                </a:r>
                <a:r>
                  <a:rPr lang="nl-NL" altLang="nl-BE" baseline="-25000" dirty="0" err="1"/>
                  <a:t>k</a:t>
                </a:r>
                <a:r>
                  <a:rPr lang="nl-NL" altLang="nl-BE" baseline="30000" dirty="0" err="1"/>
                  <a:t>T</a:t>
                </a:r>
                <a:r>
                  <a:rPr lang="nl-NL" altLang="nl-BE" dirty="0"/>
                  <a:t> + </a:t>
                </a:r>
                <a:r>
                  <a:rPr lang="nl-NL" altLang="nl-BE" b="1" dirty="0"/>
                  <a:t>E</a:t>
                </a:r>
                <a:r>
                  <a:rPr lang="nl-NL" altLang="nl-BE" baseline="-25000" dirty="0"/>
                  <a:t>k</a:t>
                </a:r>
              </a:p>
              <a:p>
                <a:pPr lvl="1" eaLnBrk="1" hangingPunct="1">
                  <a:buFontTx/>
                  <a:buNone/>
                </a:pPr>
                <a:r>
                  <a:rPr lang="nl-BE" altLang="nl-BE" dirty="0"/>
                  <a:t>   </a:t>
                </a:r>
              </a:p>
              <a:p>
                <a:pPr lvl="1" eaLnBrk="1" hangingPunct="1">
                  <a:buFontTx/>
                  <a:buNone/>
                </a:pPr>
                <a:r>
                  <a:rPr lang="nl-BE" altLang="nl-BE" dirty="0"/>
                  <a:t> </a:t>
                </a:r>
                <a:r>
                  <a:rPr lang="nl-BE" altLang="nl-BE" dirty="0" err="1"/>
                  <a:t>with</a:t>
                </a:r>
                <a:r>
                  <a:rPr lang="nl-BE" altLang="nl-BE" dirty="0"/>
                  <a:t> </a:t>
                </a:r>
                <a:r>
                  <a:rPr lang="nl-BE" altLang="nl-BE" b="1" dirty="0" err="1"/>
                  <a:t>W</a:t>
                </a:r>
                <a:r>
                  <a:rPr lang="nl-BE" altLang="nl-BE" baseline="-25000" dirty="0" err="1"/>
                  <a:t>k</a:t>
                </a:r>
                <a:r>
                  <a:rPr lang="nl-BE" altLang="nl-BE" dirty="0"/>
                  <a:t> (</a:t>
                </a:r>
                <a:r>
                  <a:rPr lang="nl-BE" altLang="nl-BE" i="1" dirty="0" err="1"/>
                  <a:t>J</a:t>
                </a:r>
                <a:r>
                  <a:rPr lang="nl-BE" altLang="nl-BE" baseline="-25000" dirty="0" err="1"/>
                  <a:t>k</a:t>
                </a:r>
                <a:r>
                  <a:rPr lang="nl-BE" altLang="nl-BE" dirty="0" err="1">
                    <a:cs typeface="Arial" panose="020B0604020202020204" pitchFamily="34" charset="0"/>
                  </a:rPr>
                  <a:t>×</a:t>
                </a:r>
                <a:r>
                  <a:rPr lang="nl-BE" altLang="nl-BE" i="1" dirty="0" err="1"/>
                  <a:t>R</a:t>
                </a:r>
                <a:r>
                  <a:rPr lang="nl-BE" altLang="nl-BE" dirty="0"/>
                  <a:t>) </a:t>
                </a:r>
                <a:r>
                  <a:rPr lang="nl-BE" altLang="nl-BE" dirty="0" err="1"/>
                  <a:t>the</a:t>
                </a:r>
                <a:r>
                  <a:rPr lang="nl-BE" altLang="nl-BE" dirty="0"/>
                  <a:t> component </a:t>
                </a:r>
                <a:r>
                  <a:rPr lang="nl-BE" altLang="nl-BE" dirty="0" err="1"/>
                  <a:t>weights</a:t>
                </a:r>
                <a:r>
                  <a:rPr lang="nl-BE" altLang="nl-BE" dirty="0"/>
                  <a:t>, </a:t>
                </a:r>
                <a:r>
                  <a:rPr lang="nl-BE" altLang="nl-BE" b="1" dirty="0" err="1"/>
                  <a:t>T</a:t>
                </a:r>
                <a:r>
                  <a:rPr lang="nl-BE" altLang="nl-BE" baseline="-25000" dirty="0" err="1"/>
                  <a:t>k</a:t>
                </a:r>
                <a:r>
                  <a:rPr lang="nl-BE" altLang="nl-BE" dirty="0"/>
                  <a:t> (</a:t>
                </a:r>
                <a:r>
                  <a:rPr lang="nl-BE" altLang="nl-BE" i="1" dirty="0"/>
                  <a:t>I</a:t>
                </a:r>
                <a:r>
                  <a:rPr lang="nl-BE" altLang="nl-BE" dirty="0">
                    <a:cs typeface="Arial" panose="020B0604020202020204" pitchFamily="34" charset="0"/>
                  </a:rPr>
                  <a:t>×</a:t>
                </a:r>
                <a:r>
                  <a:rPr lang="nl-BE" altLang="nl-BE" i="1" dirty="0"/>
                  <a:t>R</a:t>
                </a:r>
                <a:r>
                  <a:rPr lang="nl-BE" altLang="nl-BE" dirty="0"/>
                  <a:t>) </a:t>
                </a:r>
                <a:r>
                  <a:rPr lang="nl-BE" altLang="nl-BE" dirty="0" err="1"/>
                  <a:t>the</a:t>
                </a:r>
                <a:r>
                  <a:rPr lang="nl-BE" altLang="nl-BE" dirty="0"/>
                  <a:t> component scores, </a:t>
                </a:r>
                <a:r>
                  <a:rPr lang="nl-BE" altLang="nl-BE" dirty="0" err="1"/>
                  <a:t>and</a:t>
                </a:r>
                <a:r>
                  <a:rPr lang="nl-BE" altLang="nl-BE" dirty="0"/>
                  <a:t> </a:t>
                </a:r>
                <a:r>
                  <a:rPr lang="nl-BE" altLang="nl-BE" b="1" dirty="0"/>
                  <a:t>P</a:t>
                </a:r>
                <a:r>
                  <a:rPr lang="nl-BE" altLang="nl-BE" baseline="-25000" dirty="0"/>
                  <a:t>k</a:t>
                </a:r>
                <a:r>
                  <a:rPr lang="nl-BE" altLang="nl-BE" dirty="0"/>
                  <a:t> (</a:t>
                </a:r>
                <a:r>
                  <a:rPr lang="nl-BE" altLang="nl-BE" i="1" dirty="0" err="1"/>
                  <a:t>J</a:t>
                </a:r>
                <a:r>
                  <a:rPr lang="nl-BE" altLang="nl-BE" baseline="-25000" dirty="0" err="1"/>
                  <a:t>k</a:t>
                </a:r>
                <a:r>
                  <a:rPr lang="nl-BE" altLang="nl-BE" dirty="0" err="1">
                    <a:cs typeface="Arial" panose="020B0604020202020204" pitchFamily="34" charset="0"/>
                  </a:rPr>
                  <a:t>×</a:t>
                </a:r>
                <a:r>
                  <a:rPr lang="nl-BE" altLang="nl-BE" i="1" dirty="0" err="1"/>
                  <a:t>R</a:t>
                </a:r>
                <a:r>
                  <a:rPr lang="nl-BE" altLang="nl-BE" dirty="0"/>
                  <a:t>) </a:t>
                </a:r>
                <a:r>
                  <a:rPr lang="nl-BE" altLang="nl-BE" dirty="0" err="1"/>
                  <a:t>the</a:t>
                </a:r>
                <a:r>
                  <a:rPr lang="nl-BE" altLang="nl-BE" dirty="0"/>
                  <a:t> component </a:t>
                </a:r>
                <a:r>
                  <a:rPr lang="nl-BE" altLang="nl-BE" dirty="0" err="1"/>
                  <a:t>loadings</a:t>
                </a:r>
                <a:endParaRPr lang="nl-BE" altLang="nl-BE" dirty="0"/>
              </a:p>
              <a:p>
                <a:pPr lvl="1" eaLnBrk="1" hangingPunct="1">
                  <a:buFontTx/>
                  <a:buNone/>
                </a:pPr>
                <a:endParaRPr lang="nl-BE" altLang="nl-BE" dirty="0"/>
              </a:p>
              <a:p>
                <a:pPr lvl="1" eaLnBrk="1" hangingPunct="1">
                  <a:buFontTx/>
                  <a:buNone/>
                </a:pPr>
                <a:r>
                  <a:rPr lang="nl-BE" altLang="nl-BE" dirty="0" err="1"/>
                  <a:t>Interpretation</a:t>
                </a:r>
                <a:r>
                  <a:rPr lang="nl-BE" altLang="nl-BE" dirty="0"/>
                  <a:t> of component </a:t>
                </a:r>
                <a:r>
                  <a:rPr lang="nl-BE" altLang="nl-BE" b="1" dirty="0" err="1"/>
                  <a:t>t</a:t>
                </a:r>
                <a:r>
                  <a:rPr lang="nl-BE" altLang="nl-BE" baseline="-25000" dirty="0" err="1"/>
                  <a:t>rk</a:t>
                </a:r>
                <a:r>
                  <a:rPr lang="nl-BE" altLang="nl-BE" dirty="0"/>
                  <a:t> </a:t>
                </a:r>
                <a:r>
                  <a:rPr lang="nl-BE" altLang="nl-BE" dirty="0" err="1"/>
                  <a:t>based</a:t>
                </a:r>
                <a:r>
                  <a:rPr lang="nl-BE" altLang="nl-BE" dirty="0"/>
                  <a:t> on </a:t>
                </a:r>
                <a:r>
                  <a:rPr lang="nl-BE" altLang="nl-BE" i="1" dirty="0" err="1"/>
                  <a:t>J</a:t>
                </a:r>
                <a:r>
                  <a:rPr lang="nl-BE" altLang="nl-BE" baseline="-25000" dirty="0" err="1"/>
                  <a:t>k</a:t>
                </a:r>
                <a:r>
                  <a:rPr lang="nl-BE" altLang="nl-BE" dirty="0"/>
                  <a:t> (!) </a:t>
                </a:r>
                <a:r>
                  <a:rPr lang="nl-BE" altLang="nl-BE" dirty="0" err="1"/>
                  <a:t>regression</a:t>
                </a:r>
                <a:r>
                  <a:rPr lang="nl-BE" altLang="nl-BE" dirty="0"/>
                  <a:t> </a:t>
                </a:r>
                <a:r>
                  <a:rPr lang="nl-BE" altLang="nl-BE" dirty="0" err="1"/>
                  <a:t>weights</a:t>
                </a:r>
                <a:r>
                  <a:rPr lang="nl-BE" altLang="nl-BE" dirty="0"/>
                  <a:t>:                	</a:t>
                </a:r>
                <a:r>
                  <a:rPr lang="nl-BE" altLang="nl-BE" i="1" dirty="0" err="1"/>
                  <a:t>t</a:t>
                </a:r>
                <a:r>
                  <a:rPr lang="nl-BE" altLang="nl-BE" baseline="-25000" dirty="0" err="1"/>
                  <a:t>irk</a:t>
                </a:r>
                <a:r>
                  <a:rPr lang="nl-BE" altLang="nl-BE" dirty="0"/>
                  <a:t>=</a:t>
                </a:r>
                <a:r>
                  <a:rPr lang="nl-BE" altLang="nl-BE" dirty="0" err="1">
                    <a:latin typeface="Symbol" panose="05050102010706020507" pitchFamily="18" charset="2"/>
                  </a:rPr>
                  <a:t>S</a:t>
                </a:r>
                <a:r>
                  <a:rPr lang="nl-BE" altLang="nl-BE" baseline="-25000" dirty="0" err="1"/>
                  <a:t>j</a:t>
                </a:r>
                <a:r>
                  <a:rPr lang="nl-BE" altLang="nl-BE" i="1" dirty="0" err="1"/>
                  <a:t>w</a:t>
                </a:r>
                <a:r>
                  <a:rPr lang="nl-BE" altLang="nl-BE" baseline="-25000" dirty="0" err="1"/>
                  <a:t>jrk</a:t>
                </a:r>
                <a:r>
                  <a:rPr lang="nl-BE" altLang="nl-BE" i="1" dirty="0" err="1"/>
                  <a:t>x</a:t>
                </a:r>
                <a:r>
                  <a:rPr lang="nl-BE" altLang="nl-BE" baseline="-25000" dirty="0" err="1"/>
                  <a:t>ijk</a:t>
                </a:r>
                <a:r>
                  <a:rPr lang="nl-BE" altLang="nl-BE" dirty="0"/>
                  <a:t> 			(</a:t>
                </a:r>
                <a14:m>
                  <m:oMath xmlns:m="http://schemas.openxmlformats.org/officeDocument/2006/math">
                    <m:r>
                      <a:rPr lang="nl-BE" altLang="nl-BE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nl-BE" alt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nl-BE" alt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altLang="nl-BE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𝐗</m:t>
                        </m:r>
                      </m:e>
                      <m:sub>
                        <m:r>
                          <a:rPr lang="nl-BE" alt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nl-BE" altLang="nl-BE" dirty="0"/>
                  <a:t> -&gt; high-</a:t>
                </a:r>
                <a:r>
                  <a:rPr lang="nl-BE" altLang="nl-BE" dirty="0" err="1"/>
                  <a:t>dimensional</a:t>
                </a:r>
                <a:r>
                  <a:rPr lang="nl-BE" altLang="nl-BE" dirty="0"/>
                  <a:t> </a:t>
                </a:r>
                <a:r>
                  <a:rPr lang="nl-BE" altLang="nl-BE" dirty="0" err="1"/>
                  <a:t>regression</a:t>
                </a:r>
                <a:r>
                  <a:rPr lang="nl-BE" altLang="nl-BE" dirty="0"/>
                  <a:t>)</a:t>
                </a:r>
              </a:p>
              <a:p>
                <a:pPr lvl="1" eaLnBrk="1" hangingPunct="1">
                  <a:buFontTx/>
                  <a:buNone/>
                </a:pPr>
                <a:endParaRPr lang="nl-BE" altLang="nl-BE" dirty="0"/>
              </a:p>
            </p:txBody>
          </p:sp>
        </mc:Choice>
        <mc:Fallback xmlns="">
          <p:sp>
            <p:nvSpPr>
              <p:cNvPr id="17411" name="Rectangle 2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838200" y="740664"/>
                <a:ext cx="10515600" cy="5436299"/>
              </a:xfrm>
              <a:blipFill rotWithShape="0">
                <a:blip r:embed="rId3"/>
                <a:stretch>
                  <a:fillRect l="-1043" t="-19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methods for multi-source high-dimensional data</a:t>
            </a:r>
            <a:endParaRPr lang="nl-BE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DE1BC-ACFE-473E-8F8C-B52EF75A2EA5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245479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435" name="Rectangle 28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838200" y="932688"/>
                <a:ext cx="10515600" cy="5244275"/>
              </a:xfrm>
            </p:spPr>
            <p:txBody>
              <a:bodyPr>
                <a:normAutofit/>
              </a:bodyPr>
              <a:lstStyle/>
              <a:p>
                <a:r>
                  <a:rPr lang="nl-BE" altLang="nl-BE" dirty="0"/>
                  <a:t>Principal component </a:t>
                </a:r>
                <a:r>
                  <a:rPr lang="nl-BE" altLang="nl-BE" dirty="0" err="1"/>
                  <a:t>model</a:t>
                </a:r>
                <a:r>
                  <a:rPr lang="nl-BE" altLang="nl-BE" dirty="0" err="1">
                    <a:solidFill>
                      <a:srgbClr val="FF0000"/>
                    </a:solidFill>
                  </a:rPr>
                  <a:t>s</a:t>
                </a:r>
                <a:endParaRPr lang="nl-BE" altLang="nl-BE" dirty="0">
                  <a:solidFill>
                    <a:srgbClr val="FF0000"/>
                  </a:solidFill>
                </a:endParaRPr>
              </a:p>
              <a:p>
                <a:pPr lvl="1"/>
                <a:endParaRPr lang="nl-NL" altLang="nl-BE" baseline="-25000" dirty="0"/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nl-BE" altLang="nl-BE" dirty="0" err="1">
                    <a:solidFill>
                      <a:srgbClr val="FF0000"/>
                    </a:solidFill>
                  </a:rPr>
                  <a:t>Loading</a:t>
                </a:r>
                <a:r>
                  <a:rPr lang="nl-BE" altLang="nl-BE" dirty="0">
                    <a:solidFill>
                      <a:srgbClr val="FF0000"/>
                    </a:solidFill>
                  </a:rPr>
                  <a:t> </a:t>
                </a:r>
                <a:r>
                  <a:rPr lang="nl-BE" altLang="nl-BE" dirty="0" err="1">
                    <a:solidFill>
                      <a:srgbClr val="FF0000"/>
                    </a:solidFill>
                  </a:rPr>
                  <a:t>based</a:t>
                </a:r>
                <a:r>
                  <a:rPr lang="nl-BE" altLang="nl-BE" dirty="0">
                    <a:solidFill>
                      <a:srgbClr val="FF0000"/>
                    </a:solidFill>
                  </a:rPr>
                  <a:t> variant</a:t>
                </a:r>
              </a:p>
              <a:p>
                <a:pPr lvl="1" eaLnBrk="1" hangingPunct="1">
                  <a:lnSpc>
                    <a:spcPct val="90000"/>
                  </a:lnSpc>
                </a:pPr>
                <a:endParaRPr lang="nl-BE" altLang="nl-BE" dirty="0"/>
              </a:p>
              <a:p>
                <a:pPr lvl="1" eaLnBrk="1" hangingPunct="1">
                  <a:lnSpc>
                    <a:spcPct val="90000"/>
                  </a:lnSpc>
                  <a:buFontTx/>
                  <a:buNone/>
                </a:pPr>
                <a:r>
                  <a:rPr lang="nl-NL" altLang="nl-BE" b="1" dirty="0" err="1"/>
                  <a:t>X</a:t>
                </a:r>
                <a:r>
                  <a:rPr lang="nl-NL" altLang="nl-BE" baseline="-25000" dirty="0" err="1"/>
                  <a:t>k</a:t>
                </a:r>
                <a:r>
                  <a:rPr lang="nl-NL" altLang="nl-BE" dirty="0"/>
                  <a:t> = </a:t>
                </a:r>
                <a:r>
                  <a:rPr lang="nl-NL" altLang="nl-BE" b="1" dirty="0" err="1"/>
                  <a:t>T</a:t>
                </a:r>
                <a:r>
                  <a:rPr lang="nl-NL" altLang="nl-BE" baseline="-25000" dirty="0" err="1"/>
                  <a:t>k</a:t>
                </a:r>
                <a:r>
                  <a:rPr lang="nl-NL" altLang="nl-BE" b="1" dirty="0" err="1">
                    <a:solidFill>
                      <a:srgbClr val="FF0000"/>
                    </a:solidFill>
                  </a:rPr>
                  <a:t>P</a:t>
                </a:r>
                <a:r>
                  <a:rPr lang="nl-NL" altLang="nl-BE" baseline="-25000" dirty="0" err="1">
                    <a:solidFill>
                      <a:srgbClr val="FF0000"/>
                    </a:solidFill>
                  </a:rPr>
                  <a:t>k</a:t>
                </a:r>
                <a:r>
                  <a:rPr lang="nl-NL" altLang="nl-BE" baseline="30000" dirty="0" err="1"/>
                  <a:t>T</a:t>
                </a:r>
                <a:r>
                  <a:rPr lang="nl-NL" altLang="nl-BE" dirty="0"/>
                  <a:t> + </a:t>
                </a:r>
                <a:r>
                  <a:rPr lang="nl-NL" altLang="nl-BE" b="1" dirty="0"/>
                  <a:t>E</a:t>
                </a:r>
                <a:r>
                  <a:rPr lang="nl-NL" altLang="nl-BE" baseline="-25000" dirty="0"/>
                  <a:t>k           </a:t>
                </a:r>
                <a:r>
                  <a:rPr lang="nl-NL" altLang="nl-BE" dirty="0"/>
                  <a:t>   s.t. </a:t>
                </a:r>
                <a:r>
                  <a:rPr lang="nl-NL" altLang="nl-BE" b="1" dirty="0" err="1"/>
                  <a:t>T</a:t>
                </a:r>
                <a:r>
                  <a:rPr lang="nl-NL" altLang="nl-BE" baseline="-25000" dirty="0" err="1"/>
                  <a:t>k</a:t>
                </a:r>
                <a:r>
                  <a:rPr lang="nl-NL" altLang="nl-BE" baseline="30000" dirty="0" err="1"/>
                  <a:t>T</a:t>
                </a:r>
                <a:r>
                  <a:rPr lang="nl-NL" altLang="nl-BE" b="1" dirty="0" err="1"/>
                  <a:t>T</a:t>
                </a:r>
                <a:r>
                  <a:rPr lang="nl-NL" altLang="nl-BE" baseline="-25000" dirty="0" err="1"/>
                  <a:t>k</a:t>
                </a:r>
                <a:r>
                  <a:rPr lang="nl-NL" altLang="nl-BE" dirty="0"/>
                  <a:t> = </a:t>
                </a:r>
                <a:r>
                  <a:rPr lang="nl-NL" altLang="nl-BE" b="1" dirty="0"/>
                  <a:t>I,                         (2)</a:t>
                </a:r>
                <a:endParaRPr lang="nl-NL" altLang="nl-BE" baseline="-25000" dirty="0"/>
              </a:p>
              <a:p>
                <a:pPr lvl="1" eaLnBrk="1" hangingPunct="1">
                  <a:lnSpc>
                    <a:spcPct val="90000"/>
                  </a:lnSpc>
                  <a:buFontTx/>
                  <a:buNone/>
                </a:pPr>
                <a:r>
                  <a:rPr lang="nl-NL" altLang="nl-BE" dirty="0"/>
                  <a:t>    </a:t>
                </a:r>
              </a:p>
              <a:p>
                <a:pPr lvl="1" eaLnBrk="1" hangingPunct="1">
                  <a:lnSpc>
                    <a:spcPct val="90000"/>
                  </a:lnSpc>
                  <a:buFontTx/>
                  <a:buNone/>
                </a:pPr>
                <a:r>
                  <a:rPr lang="nl-BE" altLang="nl-BE" dirty="0" err="1"/>
                  <a:t>Interpretation</a:t>
                </a:r>
                <a:r>
                  <a:rPr lang="nl-BE" altLang="nl-BE" dirty="0"/>
                  <a:t> of component </a:t>
                </a:r>
                <a:r>
                  <a:rPr lang="nl-BE" altLang="nl-BE" b="1" dirty="0" err="1"/>
                  <a:t>t</a:t>
                </a:r>
                <a:r>
                  <a:rPr lang="nl-BE" altLang="nl-BE" baseline="-25000" dirty="0" err="1"/>
                  <a:t>rk</a:t>
                </a:r>
                <a:r>
                  <a:rPr lang="nl-BE" altLang="nl-BE" dirty="0"/>
                  <a:t> </a:t>
                </a:r>
                <a:r>
                  <a:rPr lang="nl-BE" altLang="nl-BE" dirty="0" err="1"/>
                  <a:t>based</a:t>
                </a:r>
                <a:r>
                  <a:rPr lang="nl-BE" altLang="nl-BE" dirty="0"/>
                  <a:t> on </a:t>
                </a:r>
                <a:r>
                  <a:rPr lang="nl-BE" altLang="nl-BE" i="1" dirty="0" err="1"/>
                  <a:t>J</a:t>
                </a:r>
                <a:r>
                  <a:rPr lang="nl-BE" altLang="nl-BE" baseline="-25000" dirty="0" err="1"/>
                  <a:t>k</a:t>
                </a:r>
                <a:r>
                  <a:rPr lang="nl-BE" altLang="nl-BE" dirty="0"/>
                  <a:t> (!) </a:t>
                </a:r>
                <a:r>
                  <a:rPr lang="nl-BE" altLang="nl-BE" dirty="0" err="1"/>
                  <a:t>correlations</a:t>
                </a:r>
                <a:r>
                  <a:rPr lang="nl-BE" altLang="nl-BE" dirty="0"/>
                  <a:t>:</a:t>
                </a:r>
              </a:p>
              <a:p>
                <a:pPr lvl="1">
                  <a:buNone/>
                </a:pPr>
                <a:r>
                  <a:rPr lang="nl-BE" altLang="nl-BE" dirty="0"/>
                  <a:t>      </a:t>
                </a:r>
                <a:r>
                  <a:rPr lang="nl-BE" altLang="nl-BE" i="1" dirty="0"/>
                  <a:t>r</a:t>
                </a:r>
                <a:r>
                  <a:rPr lang="nl-BE" altLang="nl-BE" dirty="0"/>
                  <a:t>(</a:t>
                </a:r>
                <a:r>
                  <a:rPr lang="nl-BE" altLang="nl-BE" b="1" dirty="0" err="1"/>
                  <a:t>x</a:t>
                </a:r>
                <a:r>
                  <a:rPr lang="nl-BE" altLang="nl-BE" baseline="-25000" dirty="0" err="1"/>
                  <a:t>jk</a:t>
                </a:r>
                <a:r>
                  <a:rPr lang="nl-BE" altLang="nl-BE" dirty="0" err="1"/>
                  <a:t>,</a:t>
                </a:r>
                <a:r>
                  <a:rPr lang="nl-BE" altLang="nl-BE" b="1" dirty="0" err="1"/>
                  <a:t>t</a:t>
                </a:r>
                <a:r>
                  <a:rPr lang="nl-BE" altLang="nl-BE" baseline="-25000" dirty="0" err="1"/>
                  <a:t>rk</a:t>
                </a:r>
                <a:r>
                  <a:rPr lang="nl-BE" altLang="nl-BE" dirty="0"/>
                  <a:t>)=</a:t>
                </a:r>
                <a:r>
                  <a:rPr lang="nl-BE" altLang="nl-BE" i="1" dirty="0" err="1"/>
                  <a:t>p</a:t>
                </a:r>
                <a:r>
                  <a:rPr lang="nl-BE" altLang="nl-BE" baseline="-25000" dirty="0" err="1"/>
                  <a:t>jrk</a:t>
                </a:r>
                <a:r>
                  <a:rPr lang="nl-BE" altLang="nl-BE" dirty="0"/>
                  <a:t>			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BE" altLang="nl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altLang="nl-BE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nl-BE" alt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𝑗𝑘</m:t>
                        </m:r>
                      </m:sub>
                    </m:sSub>
                    <m:r>
                      <a:rPr lang="nl-BE" altLang="nl-B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nl-BE" altLang="nl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alt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nl-BE" alt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nl-BE" altLang="nl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nl-BE" altLang="nl-BE" dirty="0"/>
                  <a:t> -&gt; low-dim. </a:t>
                </a:r>
                <a:r>
                  <a:rPr lang="nl-BE" altLang="nl-BE" dirty="0" err="1"/>
                  <a:t>regression</a:t>
                </a:r>
                <a:r>
                  <a:rPr lang="nl-BE" altLang="nl-BE" dirty="0"/>
                  <a:t>, </a:t>
                </a:r>
                <a:r>
                  <a:rPr lang="nl-BE" altLang="nl-BE" dirty="0" err="1"/>
                  <a:t>indep</a:t>
                </a:r>
                <a:r>
                  <a:rPr lang="nl-BE" altLang="nl-BE" dirty="0"/>
                  <a:t>. </a:t>
                </a:r>
                <a:r>
                  <a:rPr lang="nl-BE" altLang="nl-BE" dirty="0" err="1"/>
                  <a:t>pred.</a:t>
                </a:r>
                <a:r>
                  <a:rPr lang="nl-BE" altLang="nl-BE" dirty="0"/>
                  <a:t>)</a:t>
                </a:r>
                <a:endParaRPr lang="nl-BE" altLang="nl-BE" baseline="-25000" dirty="0"/>
              </a:p>
              <a:p>
                <a:pPr lvl="1" eaLnBrk="1" hangingPunct="1">
                  <a:lnSpc>
                    <a:spcPct val="90000"/>
                  </a:lnSpc>
                  <a:buFontTx/>
                  <a:buNone/>
                </a:pPr>
                <a:endParaRPr lang="nl-BE" altLang="nl-BE" baseline="-25000" dirty="0"/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nl-BE" altLang="nl-BE" dirty="0" err="1"/>
                  <a:t>Note</a:t>
                </a:r>
                <a:r>
                  <a:rPr lang="nl-BE" altLang="nl-BE" dirty="0"/>
                  <a:t>: In a </a:t>
                </a:r>
                <a:r>
                  <a:rPr lang="nl-BE" altLang="nl-BE" dirty="0" err="1"/>
                  <a:t>least</a:t>
                </a:r>
                <a:r>
                  <a:rPr lang="nl-BE" altLang="nl-BE" dirty="0"/>
                  <a:t> squares approach subject </a:t>
                </a:r>
                <a:r>
                  <a:rPr lang="nl-BE" altLang="nl-BE" dirty="0" err="1"/>
                  <a:t>to</a:t>
                </a:r>
                <a:r>
                  <a:rPr lang="nl-BE" altLang="nl-BE" dirty="0"/>
                  <a:t> </a:t>
                </a:r>
                <a:r>
                  <a:rPr lang="nl-BE" altLang="nl-BE" b="1" dirty="0" err="1"/>
                  <a:t>P</a:t>
                </a:r>
                <a:r>
                  <a:rPr lang="nl-BE" altLang="nl-BE" baseline="-25000" dirty="0" err="1"/>
                  <a:t>k</a:t>
                </a:r>
                <a:r>
                  <a:rPr lang="nl-BE" altLang="nl-BE" baseline="30000" dirty="0" err="1"/>
                  <a:t>T</a:t>
                </a:r>
                <a:r>
                  <a:rPr lang="nl-BE" altLang="nl-BE" b="1" dirty="0" err="1"/>
                  <a:t>P</a:t>
                </a:r>
                <a:r>
                  <a:rPr lang="nl-BE" altLang="nl-BE" baseline="-25000" dirty="0" err="1"/>
                  <a:t>k</a:t>
                </a:r>
                <a:r>
                  <a:rPr lang="nl-BE" altLang="nl-BE" dirty="0"/>
                  <a:t>=</a:t>
                </a:r>
                <a:r>
                  <a:rPr lang="nl-BE" altLang="nl-BE" b="1" dirty="0"/>
                  <a:t>I, </a:t>
                </a:r>
                <a:r>
                  <a:rPr lang="nl-BE" altLang="nl-BE" dirty="0"/>
                  <a:t>we have </a:t>
                </a:r>
                <a:r>
                  <a:rPr lang="nl-BE" altLang="nl-BE" b="1" dirty="0" err="1"/>
                  <a:t>W</a:t>
                </a:r>
                <a:r>
                  <a:rPr lang="nl-BE" altLang="nl-BE" baseline="-25000" dirty="0" err="1"/>
                  <a:t>k</a:t>
                </a:r>
                <a:r>
                  <a:rPr lang="nl-BE" altLang="nl-BE" dirty="0"/>
                  <a:t>=</a:t>
                </a:r>
                <a:r>
                  <a:rPr lang="nl-BE" altLang="nl-BE" b="1" dirty="0"/>
                  <a:t>P</a:t>
                </a:r>
                <a:r>
                  <a:rPr lang="nl-BE" altLang="nl-BE" baseline="-25000" dirty="0"/>
                  <a:t>k</a:t>
                </a:r>
                <a:endParaRPr lang="nl-NL" altLang="nl-BE" baseline="-25000" dirty="0"/>
              </a:p>
            </p:txBody>
          </p:sp>
        </mc:Choice>
        <mc:Fallback xmlns="">
          <p:sp>
            <p:nvSpPr>
              <p:cNvPr id="18435" name="Rectangle 2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838200" y="932688"/>
                <a:ext cx="10515600" cy="5244275"/>
              </a:xfrm>
              <a:blipFill rotWithShape="0">
                <a:blip r:embed="rId3"/>
                <a:stretch>
                  <a:fillRect l="-1043" t="-1860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methods for multi-source high-dimensional data</a:t>
            </a:r>
            <a:endParaRPr lang="nl-BE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DE1BC-ACFE-473E-8F8C-B52EF75A2EA5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76740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methods for multi-source high-dimensional data</a:t>
            </a:r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DE1BC-ACFE-473E-8F8C-B52EF75A2EA5}" type="slidenum">
              <a:rPr lang="nl-BE" smtClean="0"/>
              <a:t>2</a:t>
            </a:fld>
            <a:endParaRPr lang="nl-BE"/>
          </a:p>
        </p:txBody>
      </p:sp>
      <p:pic>
        <p:nvPicPr>
          <p:cNvPr id="8" name="Tijdelijke aanduiding voor inhoud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89904" y="340878"/>
            <a:ext cx="8527085" cy="6015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77121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/>
          <p:cNvSpPr txBox="1"/>
          <p:nvPr/>
        </p:nvSpPr>
        <p:spPr>
          <a:xfrm>
            <a:off x="978408" y="1755648"/>
            <a:ext cx="5980176" cy="594360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8900000" scaled="1"/>
            <a:tileRect/>
          </a:gradFill>
        </p:spPr>
        <p:txBody>
          <a:bodyPr wrap="square" rtlCol="0">
            <a:spAutoFit/>
          </a:bodyPr>
          <a:lstStyle/>
          <a:p>
            <a:endParaRPr lang="nl-BE" dirty="0"/>
          </a:p>
        </p:txBody>
      </p:sp>
      <p:sp>
        <p:nvSpPr>
          <p:cNvPr id="19459" name="Rectangle 28"/>
          <p:cNvSpPr>
            <a:spLocks noGrp="1" noChangeArrowheads="1"/>
          </p:cNvSpPr>
          <p:nvPr>
            <p:ph type="body" idx="4294967295"/>
          </p:nvPr>
        </p:nvSpPr>
        <p:spPr>
          <a:xfrm>
            <a:off x="978408" y="289909"/>
            <a:ext cx="10116311" cy="6171058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nl-BE" altLang="nl-BE" b="1" dirty="0" err="1">
                <a:solidFill>
                  <a:srgbClr val="0070C0"/>
                </a:solidFill>
              </a:rPr>
              <a:t>Simultaneous</a:t>
            </a:r>
            <a:r>
              <a:rPr lang="nl-BE" altLang="nl-BE" dirty="0">
                <a:solidFill>
                  <a:srgbClr val="0070C0"/>
                </a:solidFill>
              </a:rPr>
              <a:t> </a:t>
            </a:r>
            <a:r>
              <a:rPr lang="nl-BE" altLang="nl-BE" dirty="0"/>
              <a:t>component analysis</a:t>
            </a:r>
          </a:p>
          <a:p>
            <a:pPr eaLnBrk="1" hangingPunct="1">
              <a:lnSpc>
                <a:spcPct val="90000"/>
              </a:lnSpc>
            </a:pPr>
            <a:endParaRPr lang="nl-BE" altLang="nl-BE" dirty="0"/>
          </a:p>
          <a:p>
            <a:pPr lvl="1">
              <a:lnSpc>
                <a:spcPct val="90000"/>
              </a:lnSpc>
              <a:buFontTx/>
              <a:buNone/>
            </a:pPr>
            <a:r>
              <a:rPr lang="nl-NL" altLang="nl-BE" b="1" dirty="0">
                <a:solidFill>
                  <a:srgbClr val="0070C0"/>
                </a:solidFill>
              </a:rPr>
              <a:t>For </a:t>
            </a:r>
            <a:r>
              <a:rPr lang="nl-NL" altLang="nl-BE" b="1" dirty="0" err="1">
                <a:solidFill>
                  <a:srgbClr val="0070C0"/>
                </a:solidFill>
              </a:rPr>
              <a:t>all</a:t>
            </a:r>
            <a:r>
              <a:rPr lang="nl-NL" altLang="nl-BE" b="1" dirty="0">
                <a:solidFill>
                  <a:srgbClr val="0070C0"/>
                </a:solidFill>
              </a:rPr>
              <a:t> </a:t>
            </a:r>
            <a:r>
              <a:rPr lang="nl-NL" altLang="nl-BE" b="1" i="1" dirty="0">
                <a:solidFill>
                  <a:srgbClr val="0070C0"/>
                </a:solidFill>
              </a:rPr>
              <a:t>k: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nl-NL" altLang="nl-BE" b="1" dirty="0" err="1"/>
              <a:t>X</a:t>
            </a:r>
            <a:r>
              <a:rPr lang="nl-NL" altLang="nl-BE" baseline="-25000" dirty="0" err="1"/>
              <a:t>k</a:t>
            </a:r>
            <a:r>
              <a:rPr lang="nl-NL" altLang="nl-BE" dirty="0"/>
              <a:t> = </a:t>
            </a:r>
            <a:r>
              <a:rPr lang="nl-NL" altLang="nl-BE" b="1" dirty="0" err="1">
                <a:solidFill>
                  <a:srgbClr val="0070C0"/>
                </a:solidFill>
              </a:rPr>
              <a:t>T</a:t>
            </a:r>
            <a:r>
              <a:rPr lang="nl-NL" altLang="nl-BE" b="1" dirty="0" err="1"/>
              <a:t>P</a:t>
            </a:r>
            <a:r>
              <a:rPr lang="nl-NL" altLang="nl-BE" baseline="-25000" dirty="0" err="1"/>
              <a:t>k</a:t>
            </a:r>
            <a:r>
              <a:rPr lang="nl-NL" altLang="nl-BE" baseline="30000" dirty="0" err="1"/>
              <a:t>T</a:t>
            </a:r>
            <a:r>
              <a:rPr lang="nl-NL" altLang="nl-BE" dirty="0"/>
              <a:t> + </a:t>
            </a:r>
            <a:r>
              <a:rPr lang="nl-NL" altLang="nl-BE" b="1" dirty="0"/>
              <a:t>E</a:t>
            </a:r>
            <a:r>
              <a:rPr lang="nl-NL" altLang="nl-BE" baseline="-25000" dirty="0"/>
              <a:t>k</a:t>
            </a:r>
            <a:r>
              <a:rPr lang="nl-NL" altLang="nl-BE" dirty="0"/>
              <a:t> s.t. </a:t>
            </a:r>
            <a:r>
              <a:rPr lang="nl-NL" altLang="nl-BE" b="1" dirty="0"/>
              <a:t>T</a:t>
            </a:r>
            <a:r>
              <a:rPr lang="nl-NL" altLang="nl-BE" baseline="30000" dirty="0"/>
              <a:t>T</a:t>
            </a:r>
            <a:r>
              <a:rPr lang="nl-NL" altLang="nl-BE" b="1" dirty="0"/>
              <a:t>T</a:t>
            </a:r>
            <a:r>
              <a:rPr lang="nl-NL" altLang="nl-BE" dirty="0"/>
              <a:t>=</a:t>
            </a:r>
            <a:r>
              <a:rPr lang="nl-NL" altLang="nl-BE" b="1" dirty="0"/>
              <a:t>I</a:t>
            </a:r>
            <a:r>
              <a:rPr lang="nl-NL" altLang="nl-BE" dirty="0"/>
              <a:t>                                    </a:t>
            </a:r>
            <a:r>
              <a:rPr lang="nl-NL" altLang="nl-BE" b="1" dirty="0"/>
              <a:t>(3)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nl-NL" altLang="nl-BE" b="1" dirty="0"/>
          </a:p>
          <a:p>
            <a:pPr lvl="1">
              <a:lnSpc>
                <a:spcPct val="90000"/>
              </a:lnSpc>
              <a:buFontTx/>
              <a:buNone/>
            </a:pPr>
            <a:r>
              <a:rPr lang="nl-BE" altLang="nl-BE" dirty="0"/>
              <a:t>-&gt;</a:t>
            </a:r>
            <a:r>
              <a:rPr lang="nl-BE" altLang="nl-BE" i="1" dirty="0" err="1"/>
              <a:t>same</a:t>
            </a:r>
            <a:r>
              <a:rPr lang="nl-BE" altLang="nl-BE" i="1" dirty="0"/>
              <a:t> component scores </a:t>
            </a:r>
            <a:r>
              <a:rPr lang="nl-BE" altLang="nl-BE" i="1" dirty="0" err="1"/>
              <a:t>for</a:t>
            </a:r>
            <a:r>
              <a:rPr lang="nl-BE" altLang="nl-BE" i="1" dirty="0"/>
              <a:t> </a:t>
            </a:r>
            <a:r>
              <a:rPr lang="nl-BE" altLang="nl-BE" i="1" dirty="0" err="1"/>
              <a:t>all</a:t>
            </a:r>
            <a:r>
              <a:rPr lang="nl-BE" altLang="nl-BE" i="1" dirty="0"/>
              <a:t> data </a:t>
            </a:r>
            <a:r>
              <a:rPr lang="nl-BE" altLang="nl-BE" i="1" dirty="0" err="1"/>
              <a:t>blocks</a:t>
            </a:r>
            <a:r>
              <a:rPr lang="nl-BE" altLang="nl-BE" dirty="0"/>
              <a:t>!</a:t>
            </a:r>
            <a:endParaRPr lang="nl-NL" altLang="nl-BE" dirty="0"/>
          </a:p>
          <a:p>
            <a:pPr lvl="1">
              <a:lnSpc>
                <a:spcPct val="90000"/>
              </a:lnSpc>
              <a:buFontTx/>
              <a:buNone/>
            </a:pPr>
            <a:endParaRPr lang="nl-NL" altLang="nl-BE" dirty="0"/>
          </a:p>
          <a:p>
            <a:pPr lvl="1">
              <a:lnSpc>
                <a:spcPct val="90000"/>
              </a:lnSpc>
              <a:buFontTx/>
              <a:buNone/>
            </a:pPr>
            <a:endParaRPr lang="nl-BE" altLang="nl-BE" dirty="0"/>
          </a:p>
          <a:p>
            <a:pPr lvl="1">
              <a:lnSpc>
                <a:spcPct val="90000"/>
              </a:lnSpc>
              <a:spcAft>
                <a:spcPts val="600"/>
              </a:spcAft>
              <a:buFontTx/>
              <a:buNone/>
            </a:pPr>
            <a:r>
              <a:rPr lang="nl-BE" altLang="nl-BE" dirty="0"/>
              <a:t>1. </a:t>
            </a:r>
            <a:r>
              <a:rPr lang="nl-BE" altLang="nl-BE" i="1" dirty="0" err="1"/>
              <a:t>Weight</a:t>
            </a:r>
            <a:r>
              <a:rPr lang="nl-BE" altLang="nl-BE" i="1" dirty="0"/>
              <a:t> </a:t>
            </a:r>
            <a:r>
              <a:rPr lang="nl-BE" altLang="nl-BE" i="1" dirty="0" err="1"/>
              <a:t>based</a:t>
            </a:r>
            <a:r>
              <a:rPr lang="nl-BE" altLang="nl-BE" i="1" dirty="0"/>
              <a:t> </a:t>
            </a:r>
            <a:r>
              <a:rPr lang="nl-BE" altLang="nl-BE" dirty="0"/>
              <a:t>variant:</a:t>
            </a:r>
            <a:endParaRPr lang="nl-NL" altLang="nl-BE" dirty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nl-BE" altLang="nl-BE" dirty="0"/>
              <a:t>[</a:t>
            </a:r>
            <a:r>
              <a:rPr lang="nl-BE" altLang="nl-BE" b="1" dirty="0"/>
              <a:t>X</a:t>
            </a:r>
            <a:r>
              <a:rPr lang="nl-BE" altLang="nl-BE" baseline="-25000" dirty="0"/>
              <a:t>1</a:t>
            </a:r>
            <a:r>
              <a:rPr lang="nl-BE" altLang="nl-BE" dirty="0"/>
              <a:t> ... </a:t>
            </a:r>
            <a:r>
              <a:rPr lang="nl-BE" altLang="nl-BE" b="1" dirty="0"/>
              <a:t>X</a:t>
            </a:r>
            <a:r>
              <a:rPr lang="nl-BE" altLang="nl-BE" baseline="-25000" dirty="0"/>
              <a:t>K</a:t>
            </a:r>
            <a:r>
              <a:rPr lang="nl-BE" altLang="nl-BE" dirty="0"/>
              <a:t>] =               </a:t>
            </a:r>
            <a:r>
              <a:rPr lang="nl-BE" altLang="nl-BE" b="1" dirty="0">
                <a:solidFill>
                  <a:srgbClr val="0070C0"/>
                </a:solidFill>
              </a:rPr>
              <a:t>T </a:t>
            </a:r>
            <a:r>
              <a:rPr lang="nl-BE" altLang="nl-BE" b="1" dirty="0"/>
              <a:t>                       </a:t>
            </a:r>
            <a:r>
              <a:rPr lang="nl-BE" altLang="nl-BE" dirty="0"/>
              <a:t>[</a:t>
            </a:r>
            <a:r>
              <a:rPr lang="nl-BE" altLang="nl-BE" b="1" dirty="0"/>
              <a:t>P</a:t>
            </a:r>
            <a:r>
              <a:rPr lang="nl-BE" altLang="nl-BE" baseline="-25000" dirty="0"/>
              <a:t>1</a:t>
            </a:r>
            <a:r>
              <a:rPr lang="nl-BE" altLang="nl-BE" baseline="30000" dirty="0"/>
              <a:t>T</a:t>
            </a:r>
            <a:r>
              <a:rPr lang="nl-BE" altLang="nl-BE" dirty="0"/>
              <a:t> ... </a:t>
            </a:r>
            <a:r>
              <a:rPr lang="nl-BE" altLang="nl-BE" b="1" dirty="0"/>
              <a:t>P</a:t>
            </a:r>
            <a:r>
              <a:rPr lang="nl-BE" altLang="nl-BE" baseline="-25000" dirty="0"/>
              <a:t>K</a:t>
            </a:r>
            <a:r>
              <a:rPr lang="nl-BE" altLang="nl-BE" baseline="30000" dirty="0"/>
              <a:t>T</a:t>
            </a:r>
            <a:r>
              <a:rPr lang="nl-BE" altLang="nl-BE" dirty="0"/>
              <a:t>] + [</a:t>
            </a:r>
            <a:r>
              <a:rPr lang="nl-BE" altLang="nl-BE" b="1" dirty="0"/>
              <a:t>E</a:t>
            </a:r>
            <a:r>
              <a:rPr lang="nl-BE" altLang="nl-BE" baseline="-25000" dirty="0"/>
              <a:t>1</a:t>
            </a:r>
            <a:r>
              <a:rPr lang="nl-BE" altLang="nl-BE" dirty="0"/>
              <a:t> ... </a:t>
            </a:r>
            <a:r>
              <a:rPr lang="nl-BE" altLang="nl-BE" b="1" dirty="0"/>
              <a:t>E</a:t>
            </a:r>
            <a:r>
              <a:rPr lang="nl-BE" altLang="nl-BE" baseline="-25000" dirty="0"/>
              <a:t>K</a:t>
            </a:r>
            <a:r>
              <a:rPr lang="nl-BE" altLang="nl-BE" baseline="30000" dirty="0"/>
              <a:t>T</a:t>
            </a:r>
            <a:r>
              <a:rPr lang="nl-BE" altLang="nl-BE" dirty="0"/>
              <a:t>]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nl-BE" altLang="nl-BE" dirty="0"/>
              <a:t>                 = </a:t>
            </a:r>
            <a:r>
              <a:rPr lang="nl-BE" altLang="nl-BE" dirty="0">
                <a:solidFill>
                  <a:srgbClr val="0070C0"/>
                </a:solidFill>
              </a:rPr>
              <a:t>[</a:t>
            </a:r>
            <a:r>
              <a:rPr lang="nl-BE" altLang="nl-BE" b="1" dirty="0">
                <a:solidFill>
                  <a:srgbClr val="0070C0"/>
                </a:solidFill>
              </a:rPr>
              <a:t>X</a:t>
            </a:r>
            <a:r>
              <a:rPr lang="nl-BE" altLang="nl-BE" baseline="-25000" dirty="0">
                <a:solidFill>
                  <a:srgbClr val="0070C0"/>
                </a:solidFill>
              </a:rPr>
              <a:t>1</a:t>
            </a:r>
            <a:r>
              <a:rPr lang="nl-BE" altLang="nl-BE" dirty="0">
                <a:solidFill>
                  <a:srgbClr val="0070C0"/>
                </a:solidFill>
              </a:rPr>
              <a:t> ... </a:t>
            </a:r>
            <a:r>
              <a:rPr lang="nl-BE" altLang="nl-BE" b="1" dirty="0">
                <a:solidFill>
                  <a:srgbClr val="0070C0"/>
                </a:solidFill>
              </a:rPr>
              <a:t>X</a:t>
            </a:r>
            <a:r>
              <a:rPr lang="nl-BE" altLang="nl-BE" baseline="-25000" dirty="0">
                <a:solidFill>
                  <a:srgbClr val="0070C0"/>
                </a:solidFill>
              </a:rPr>
              <a:t>K</a:t>
            </a:r>
            <a:r>
              <a:rPr lang="nl-BE" altLang="nl-BE" dirty="0">
                <a:solidFill>
                  <a:srgbClr val="0070C0"/>
                </a:solidFill>
              </a:rPr>
              <a:t>] [</a:t>
            </a:r>
            <a:r>
              <a:rPr lang="nl-BE" altLang="nl-BE" b="1" dirty="0">
                <a:solidFill>
                  <a:srgbClr val="0070C0"/>
                </a:solidFill>
              </a:rPr>
              <a:t>W</a:t>
            </a:r>
            <a:r>
              <a:rPr lang="nl-BE" altLang="nl-BE" baseline="-25000" dirty="0">
                <a:solidFill>
                  <a:srgbClr val="0070C0"/>
                </a:solidFill>
              </a:rPr>
              <a:t>1</a:t>
            </a:r>
            <a:r>
              <a:rPr lang="nl-BE" altLang="nl-BE" baseline="30000" dirty="0">
                <a:solidFill>
                  <a:srgbClr val="0070C0"/>
                </a:solidFill>
              </a:rPr>
              <a:t>T</a:t>
            </a:r>
            <a:r>
              <a:rPr lang="nl-BE" altLang="nl-BE" dirty="0">
                <a:solidFill>
                  <a:srgbClr val="0070C0"/>
                </a:solidFill>
              </a:rPr>
              <a:t> ... </a:t>
            </a:r>
            <a:r>
              <a:rPr lang="nl-BE" altLang="nl-BE" b="1" dirty="0">
                <a:solidFill>
                  <a:srgbClr val="0070C0"/>
                </a:solidFill>
              </a:rPr>
              <a:t>W</a:t>
            </a:r>
            <a:r>
              <a:rPr lang="nl-BE" altLang="nl-BE" baseline="-25000" dirty="0">
                <a:solidFill>
                  <a:srgbClr val="0070C0"/>
                </a:solidFill>
              </a:rPr>
              <a:t>K</a:t>
            </a:r>
            <a:r>
              <a:rPr lang="nl-BE" altLang="nl-BE" baseline="30000" dirty="0">
                <a:solidFill>
                  <a:srgbClr val="0070C0"/>
                </a:solidFill>
              </a:rPr>
              <a:t>T</a:t>
            </a:r>
            <a:r>
              <a:rPr lang="nl-BE" altLang="nl-BE" dirty="0">
                <a:solidFill>
                  <a:srgbClr val="0070C0"/>
                </a:solidFill>
              </a:rPr>
              <a:t>]</a:t>
            </a:r>
            <a:r>
              <a:rPr lang="nl-BE" altLang="nl-BE" baseline="30000" dirty="0">
                <a:solidFill>
                  <a:srgbClr val="0070C0"/>
                </a:solidFill>
              </a:rPr>
              <a:t>T</a:t>
            </a:r>
            <a:r>
              <a:rPr lang="nl-BE" altLang="nl-BE" b="1" dirty="0">
                <a:solidFill>
                  <a:srgbClr val="0070C0"/>
                </a:solidFill>
              </a:rPr>
              <a:t> </a:t>
            </a:r>
            <a:r>
              <a:rPr lang="nl-BE" altLang="nl-BE" dirty="0"/>
              <a:t>[</a:t>
            </a:r>
            <a:r>
              <a:rPr lang="nl-BE" altLang="nl-BE" b="1" dirty="0"/>
              <a:t>P</a:t>
            </a:r>
            <a:r>
              <a:rPr lang="nl-BE" altLang="nl-BE" baseline="-25000" dirty="0"/>
              <a:t>1</a:t>
            </a:r>
            <a:r>
              <a:rPr lang="nl-BE" altLang="nl-BE" baseline="30000" dirty="0"/>
              <a:t>T</a:t>
            </a:r>
            <a:r>
              <a:rPr lang="nl-BE" altLang="nl-BE" dirty="0"/>
              <a:t> ... </a:t>
            </a:r>
            <a:r>
              <a:rPr lang="nl-BE" altLang="nl-BE" b="1" dirty="0"/>
              <a:t>P</a:t>
            </a:r>
            <a:r>
              <a:rPr lang="nl-BE" altLang="nl-BE" baseline="-25000" dirty="0"/>
              <a:t>K</a:t>
            </a:r>
            <a:r>
              <a:rPr lang="nl-BE" altLang="nl-BE" baseline="30000" dirty="0"/>
              <a:t>T</a:t>
            </a:r>
            <a:r>
              <a:rPr lang="nl-BE" altLang="nl-BE" dirty="0"/>
              <a:t>] + [</a:t>
            </a:r>
            <a:r>
              <a:rPr lang="nl-BE" altLang="nl-BE" b="1" dirty="0"/>
              <a:t>E</a:t>
            </a:r>
            <a:r>
              <a:rPr lang="nl-BE" altLang="nl-BE" baseline="-25000" dirty="0"/>
              <a:t>1</a:t>
            </a:r>
            <a:r>
              <a:rPr lang="nl-BE" altLang="nl-BE" dirty="0"/>
              <a:t> ... </a:t>
            </a:r>
            <a:r>
              <a:rPr lang="nl-BE" altLang="nl-BE" b="1" dirty="0"/>
              <a:t>E</a:t>
            </a:r>
            <a:r>
              <a:rPr lang="nl-BE" altLang="nl-BE" baseline="-25000" dirty="0"/>
              <a:t>K</a:t>
            </a:r>
            <a:r>
              <a:rPr lang="nl-BE" altLang="nl-BE" baseline="30000" dirty="0"/>
              <a:t>T</a:t>
            </a:r>
            <a:r>
              <a:rPr lang="nl-BE" altLang="nl-BE" dirty="0"/>
              <a:t>]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nl-BE" altLang="nl-BE" dirty="0"/>
              <a:t>    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nl-BE" altLang="nl-BE" dirty="0"/>
              <a:t>or, in shorthand </a:t>
            </a:r>
            <a:r>
              <a:rPr lang="nl-BE" altLang="nl-BE" dirty="0" err="1"/>
              <a:t>notation</a:t>
            </a:r>
            <a:r>
              <a:rPr lang="nl-BE" altLang="nl-BE" dirty="0"/>
              <a:t>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nl-BE" altLang="nl-BE" sz="2000" dirty="0"/>
              <a:t>	  	</a:t>
            </a:r>
            <a:r>
              <a:rPr lang="nl-BE" altLang="nl-BE" sz="2400" b="1" dirty="0" err="1"/>
              <a:t>X</a:t>
            </a:r>
            <a:r>
              <a:rPr lang="nl-BE" altLang="nl-BE" sz="2400" baseline="-25000" dirty="0" err="1"/>
              <a:t>conc</a:t>
            </a:r>
            <a:r>
              <a:rPr lang="nl-BE" altLang="nl-BE" sz="2400" dirty="0"/>
              <a:t> = </a:t>
            </a:r>
            <a:r>
              <a:rPr lang="nl-BE" altLang="nl-BE" sz="2400" b="1" dirty="0" err="1"/>
              <a:t>X</a:t>
            </a:r>
            <a:r>
              <a:rPr lang="nl-BE" altLang="nl-BE" sz="2400" baseline="-25000" dirty="0" err="1"/>
              <a:t>conc</a:t>
            </a:r>
            <a:r>
              <a:rPr lang="nl-BE" altLang="nl-BE" sz="2400" baseline="-25000" dirty="0"/>
              <a:t> </a:t>
            </a:r>
            <a:r>
              <a:rPr lang="nl-BE" altLang="nl-BE" sz="2400" b="1" dirty="0" err="1"/>
              <a:t>W</a:t>
            </a:r>
            <a:r>
              <a:rPr lang="nl-BE" altLang="nl-BE" sz="2400" baseline="-25000" dirty="0" err="1"/>
              <a:t>conc</a:t>
            </a:r>
            <a:r>
              <a:rPr lang="nl-BE" altLang="nl-BE" sz="2400" baseline="-25000" dirty="0"/>
              <a:t> </a:t>
            </a:r>
            <a:r>
              <a:rPr lang="nl-BE" altLang="nl-BE" sz="2400" b="1" dirty="0" err="1"/>
              <a:t>P</a:t>
            </a:r>
            <a:r>
              <a:rPr lang="nl-BE" altLang="nl-BE" sz="2400" baseline="-25000" dirty="0" err="1"/>
              <a:t>conc</a:t>
            </a:r>
            <a:r>
              <a:rPr lang="nl-BE" altLang="nl-BE" sz="2400" baseline="30000" dirty="0" err="1"/>
              <a:t>T</a:t>
            </a:r>
            <a:r>
              <a:rPr lang="nl-BE" altLang="nl-BE" sz="2400" dirty="0"/>
              <a:t> + </a:t>
            </a:r>
            <a:r>
              <a:rPr lang="nl-BE" altLang="nl-BE" sz="2400" b="1" dirty="0" err="1"/>
              <a:t>E</a:t>
            </a:r>
            <a:r>
              <a:rPr lang="nl-BE" altLang="nl-BE" sz="2400" baseline="-25000" dirty="0" err="1"/>
              <a:t>conc</a:t>
            </a:r>
            <a:r>
              <a:rPr lang="nl-BE" altLang="nl-BE" sz="2400" dirty="0"/>
              <a:t>                   </a:t>
            </a:r>
            <a:r>
              <a:rPr lang="nl-BE" altLang="nl-BE" sz="2400" b="1" dirty="0"/>
              <a:t>(4)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nl-BE" altLang="nl-BE" sz="2000" b="1" dirty="0"/>
          </a:p>
          <a:p>
            <a:pPr lvl="1">
              <a:lnSpc>
                <a:spcPct val="90000"/>
              </a:lnSpc>
              <a:spcAft>
                <a:spcPts val="600"/>
              </a:spcAft>
              <a:buFontTx/>
              <a:buNone/>
            </a:pPr>
            <a:r>
              <a:rPr lang="nl-BE" altLang="nl-BE" dirty="0"/>
              <a:t>2. </a:t>
            </a:r>
            <a:r>
              <a:rPr lang="nl-BE" altLang="nl-BE" i="1" dirty="0" err="1"/>
              <a:t>Loading</a:t>
            </a:r>
            <a:r>
              <a:rPr lang="nl-BE" altLang="nl-BE" i="1" dirty="0"/>
              <a:t> </a:t>
            </a:r>
            <a:r>
              <a:rPr lang="nl-BE" altLang="nl-BE" i="1" dirty="0" err="1"/>
              <a:t>based</a:t>
            </a:r>
            <a:r>
              <a:rPr lang="nl-BE" altLang="nl-BE" dirty="0"/>
              <a:t> variant:</a:t>
            </a:r>
            <a:endParaRPr lang="nl-NL" altLang="nl-BE" dirty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nl-BE" altLang="nl-BE" b="1" dirty="0"/>
              <a:t>		   </a:t>
            </a:r>
            <a:r>
              <a:rPr lang="nl-BE" altLang="nl-BE" b="1" dirty="0" err="1"/>
              <a:t>X</a:t>
            </a:r>
            <a:r>
              <a:rPr lang="nl-BE" altLang="nl-BE" baseline="-25000" dirty="0" err="1"/>
              <a:t>conc</a:t>
            </a:r>
            <a:r>
              <a:rPr lang="nl-BE" altLang="nl-BE" dirty="0"/>
              <a:t> = </a:t>
            </a:r>
            <a:r>
              <a:rPr lang="nl-BE" altLang="nl-BE" b="1" dirty="0">
                <a:solidFill>
                  <a:srgbClr val="0070C0"/>
                </a:solidFill>
              </a:rPr>
              <a:t>T</a:t>
            </a:r>
            <a:r>
              <a:rPr lang="nl-BE" altLang="nl-BE" b="1" dirty="0">
                <a:solidFill>
                  <a:srgbClr val="FF0000"/>
                </a:solidFill>
              </a:rPr>
              <a:t> </a:t>
            </a:r>
            <a:r>
              <a:rPr lang="nl-BE" altLang="nl-BE" baseline="-25000" dirty="0"/>
              <a:t> </a:t>
            </a:r>
            <a:r>
              <a:rPr lang="nl-BE" altLang="nl-BE" b="1" dirty="0" err="1"/>
              <a:t>P</a:t>
            </a:r>
            <a:r>
              <a:rPr lang="nl-BE" altLang="nl-BE" baseline="-25000" dirty="0" err="1"/>
              <a:t>conc</a:t>
            </a:r>
            <a:r>
              <a:rPr lang="nl-BE" altLang="nl-BE" baseline="30000" dirty="0" err="1"/>
              <a:t>T</a:t>
            </a:r>
            <a:r>
              <a:rPr lang="nl-BE" altLang="nl-BE" dirty="0"/>
              <a:t> + </a:t>
            </a:r>
            <a:r>
              <a:rPr lang="nl-BE" altLang="nl-BE" b="1" dirty="0" err="1"/>
              <a:t>E</a:t>
            </a:r>
            <a:r>
              <a:rPr lang="nl-BE" altLang="nl-BE" baseline="-25000" dirty="0" err="1"/>
              <a:t>conc</a:t>
            </a:r>
            <a:r>
              <a:rPr lang="nl-BE" altLang="nl-BE" dirty="0"/>
              <a:t>                               </a:t>
            </a:r>
            <a:r>
              <a:rPr lang="nl-BE" altLang="nl-BE" b="1" dirty="0"/>
              <a:t>(5)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nl-BE" altLang="nl-BE" dirty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nl-BE" altLang="nl-BE" dirty="0"/>
              <a:t>			</a:t>
            </a:r>
            <a:endParaRPr lang="nl-BE" altLang="nl-BE" sz="2000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methods for multi-source high-dimensional data</a:t>
            </a:r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DE1BC-ACFE-473E-8F8C-B52EF75A2EA5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23897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kstvak 8"/>
          <p:cNvSpPr txBox="1"/>
          <p:nvPr/>
        </p:nvSpPr>
        <p:spPr>
          <a:xfrm>
            <a:off x="1018032" y="1879886"/>
            <a:ext cx="8232648" cy="594360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8900000" scaled="1"/>
            <a:tileRect/>
          </a:gradFill>
        </p:spPr>
        <p:txBody>
          <a:bodyPr wrap="square" rtlCol="0">
            <a:spAutoFit/>
          </a:bodyPr>
          <a:lstStyle/>
          <a:p>
            <a:endParaRPr lang="nl-BE" dirty="0"/>
          </a:p>
        </p:txBody>
      </p:sp>
      <p:sp>
        <p:nvSpPr>
          <p:cNvPr id="8" name="Tijdelijke aanduiding voor inhoud 7"/>
          <p:cNvSpPr>
            <a:spLocks noGrp="1"/>
          </p:cNvSpPr>
          <p:nvPr>
            <p:ph idx="1"/>
          </p:nvPr>
        </p:nvSpPr>
        <p:spPr>
          <a:xfrm>
            <a:off x="929640" y="402336"/>
            <a:ext cx="10515600" cy="5719763"/>
          </a:xfrm>
        </p:spPr>
        <p:txBody>
          <a:bodyPr/>
          <a:lstStyle/>
          <a:p>
            <a:r>
              <a:rPr lang="nl-BE" dirty="0" err="1"/>
              <a:t>Simultaneous</a:t>
            </a:r>
            <a:r>
              <a:rPr lang="nl-BE" dirty="0"/>
              <a:t> </a:t>
            </a:r>
            <a:r>
              <a:rPr lang="nl-BE" dirty="0" err="1"/>
              <a:t>components</a:t>
            </a:r>
            <a:endParaRPr lang="nl-BE" dirty="0"/>
          </a:p>
          <a:p>
            <a:pPr lvl="1"/>
            <a:endParaRPr lang="nl-BE" dirty="0"/>
          </a:p>
          <a:p>
            <a:pPr lvl="1"/>
            <a:r>
              <a:rPr lang="nl-BE" dirty="0" err="1"/>
              <a:t>Guarantee</a:t>
            </a:r>
            <a:r>
              <a:rPr lang="nl-BE" dirty="0"/>
              <a:t> </a:t>
            </a:r>
            <a:r>
              <a:rPr lang="nl-BE" dirty="0" err="1"/>
              <a:t>same</a:t>
            </a:r>
            <a:r>
              <a:rPr lang="nl-BE" dirty="0"/>
              <a:t> source of </a:t>
            </a:r>
            <a:r>
              <a:rPr lang="nl-BE" dirty="0" err="1"/>
              <a:t>variation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different data </a:t>
            </a:r>
            <a:r>
              <a:rPr lang="nl-BE" dirty="0" err="1"/>
              <a:t>blocks</a:t>
            </a:r>
            <a:endParaRPr lang="nl-BE" dirty="0"/>
          </a:p>
          <a:p>
            <a:pPr lvl="1"/>
            <a:endParaRPr lang="nl-BE" dirty="0"/>
          </a:p>
          <a:p>
            <a:pPr lvl="1"/>
            <a:r>
              <a:rPr lang="nl-BE" dirty="0"/>
              <a:t>But … do </a:t>
            </a:r>
            <a:r>
              <a:rPr lang="nl-BE" dirty="0" err="1"/>
              <a:t>not</a:t>
            </a:r>
            <a:r>
              <a:rPr lang="nl-BE" dirty="0"/>
              <a:t> </a:t>
            </a:r>
            <a:r>
              <a:rPr lang="nl-BE" dirty="0" err="1"/>
              <a:t>guarantee</a:t>
            </a:r>
            <a:r>
              <a:rPr lang="nl-BE" dirty="0"/>
              <a:t> </a:t>
            </a:r>
            <a:r>
              <a:rPr lang="nl-BE" dirty="0" err="1"/>
              <a:t>that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components</a:t>
            </a:r>
            <a:r>
              <a:rPr lang="nl-BE" dirty="0"/>
              <a:t> are common!</a:t>
            </a:r>
          </a:p>
          <a:p>
            <a:pPr lvl="1"/>
            <a:endParaRPr lang="nl-BE" dirty="0"/>
          </a:p>
          <a:p>
            <a:pPr lvl="2"/>
            <a:r>
              <a:rPr lang="nl-BE" dirty="0"/>
              <a:t>Model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largest</a:t>
            </a:r>
            <a:r>
              <a:rPr lang="nl-BE" dirty="0"/>
              <a:t> source of </a:t>
            </a:r>
            <a:r>
              <a:rPr lang="nl-BE" dirty="0" err="1"/>
              <a:t>variation</a:t>
            </a:r>
            <a:r>
              <a:rPr lang="nl-BE" dirty="0"/>
              <a:t> in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concatenated</a:t>
            </a:r>
            <a:r>
              <a:rPr lang="nl-BE" dirty="0"/>
              <a:t> data, </a:t>
            </a:r>
            <a:r>
              <a:rPr lang="nl-BE" dirty="0" err="1"/>
              <a:t>often</a:t>
            </a:r>
            <a:r>
              <a:rPr lang="nl-BE" dirty="0"/>
              <a:t> </a:t>
            </a:r>
            <a:r>
              <a:rPr lang="nl-BE" dirty="0" err="1"/>
              <a:t>this</a:t>
            </a:r>
            <a:r>
              <a:rPr lang="nl-BE" dirty="0"/>
              <a:t> is source-</a:t>
            </a:r>
            <a:r>
              <a:rPr lang="nl-BE" dirty="0" err="1"/>
              <a:t>specific</a:t>
            </a:r>
            <a:r>
              <a:rPr lang="nl-BE" dirty="0"/>
              <a:t> </a:t>
            </a:r>
            <a:r>
              <a:rPr lang="nl-BE" dirty="0" err="1"/>
              <a:t>variation</a:t>
            </a:r>
            <a:r>
              <a:rPr lang="nl-BE" dirty="0"/>
              <a:t> or a mix of common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specific</a:t>
            </a:r>
            <a:r>
              <a:rPr lang="nl-BE" dirty="0"/>
              <a:t> </a:t>
            </a:r>
            <a:r>
              <a:rPr lang="nl-BE" dirty="0" err="1"/>
              <a:t>variation</a:t>
            </a:r>
            <a:endParaRPr lang="nl-BE" dirty="0"/>
          </a:p>
          <a:p>
            <a:pPr lvl="2"/>
            <a:endParaRPr lang="nl-BE" dirty="0"/>
          </a:p>
          <a:p>
            <a:pPr lvl="2"/>
            <a:r>
              <a:rPr lang="nl-BE" dirty="0"/>
              <a:t>See </a:t>
            </a:r>
            <a:r>
              <a:rPr lang="nl-BE" dirty="0" err="1"/>
              <a:t>also</a:t>
            </a:r>
            <a:r>
              <a:rPr lang="nl-BE" dirty="0"/>
              <a:t> Schouteden et al. (BRM, 201x): </a:t>
            </a:r>
            <a:r>
              <a:rPr lang="nl-BE" dirty="0" err="1"/>
              <a:t>Rotation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common &amp; </a:t>
            </a:r>
            <a:r>
              <a:rPr lang="nl-BE" dirty="0" err="1"/>
              <a:t>specific</a:t>
            </a:r>
            <a:r>
              <a:rPr lang="nl-BE" dirty="0"/>
              <a:t> </a:t>
            </a:r>
            <a:r>
              <a:rPr lang="nl-BE" dirty="0" err="1"/>
              <a:t>components</a:t>
            </a:r>
            <a:endParaRPr lang="nl-BE" dirty="0"/>
          </a:p>
        </p:txBody>
      </p:sp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methods for multi-source high-dimensional data</a:t>
            </a:r>
            <a:endParaRPr lang="nl-BE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DE1BC-ACFE-473E-8F8C-B52EF75A2EA5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047894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8"/>
          <p:cNvSpPr txBox="1">
            <a:spLocks noChangeArrowheads="1"/>
          </p:cNvSpPr>
          <p:nvPr/>
        </p:nvSpPr>
        <p:spPr bwMode="auto">
          <a:xfrm>
            <a:off x="978408" y="542925"/>
            <a:ext cx="9619487" cy="5537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nl-BE" altLang="nl-BE" b="1" dirty="0">
                <a:solidFill>
                  <a:srgbClr val="0070C0"/>
                </a:solidFill>
              </a:rPr>
              <a:t>Common</a:t>
            </a:r>
            <a:r>
              <a:rPr lang="nl-BE" altLang="nl-BE" b="1" dirty="0">
                <a:solidFill>
                  <a:schemeClr val="tx1"/>
                </a:solidFill>
              </a:rPr>
              <a:t> component analysis (CCA)</a:t>
            </a:r>
            <a:endParaRPr lang="nl-BE" altLang="nl-BE" sz="2000" dirty="0">
              <a:solidFill>
                <a:schemeClr val="tx1"/>
              </a:solidFill>
            </a:endParaRP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endParaRPr lang="nl-BE" altLang="nl-BE" sz="2000" dirty="0">
              <a:solidFill>
                <a:schemeClr val="tx1"/>
              </a:solidFill>
            </a:endParaRP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nl-BE" altLang="nl-BE" sz="2000" dirty="0">
                <a:solidFill>
                  <a:schemeClr val="tx1"/>
                </a:solidFill>
              </a:rPr>
              <a:t>Account </a:t>
            </a:r>
            <a:r>
              <a:rPr lang="nl-BE" altLang="nl-BE" sz="2000" dirty="0" err="1">
                <a:solidFill>
                  <a:schemeClr val="tx1"/>
                </a:solidFill>
              </a:rPr>
              <a:t>for</a:t>
            </a:r>
            <a:r>
              <a:rPr lang="nl-BE" altLang="nl-BE" sz="2000" dirty="0">
                <a:solidFill>
                  <a:schemeClr val="tx1"/>
                </a:solidFill>
              </a:rPr>
              <a:t> </a:t>
            </a:r>
            <a:r>
              <a:rPr lang="nl-BE" altLang="nl-BE" sz="2000" dirty="0" err="1">
                <a:solidFill>
                  <a:schemeClr val="tx1"/>
                </a:solidFill>
              </a:rPr>
              <a:t>dominating</a:t>
            </a:r>
            <a:r>
              <a:rPr lang="nl-BE" altLang="nl-BE" sz="2000" dirty="0">
                <a:solidFill>
                  <a:schemeClr val="tx1"/>
                </a:solidFill>
              </a:rPr>
              <a:t> source </a:t>
            </a:r>
            <a:r>
              <a:rPr lang="nl-BE" altLang="nl-BE" sz="2000" dirty="0" err="1">
                <a:solidFill>
                  <a:schemeClr val="tx1"/>
                </a:solidFill>
              </a:rPr>
              <a:t>specific</a:t>
            </a:r>
            <a:r>
              <a:rPr lang="nl-BE" altLang="nl-BE" sz="2000" dirty="0">
                <a:solidFill>
                  <a:schemeClr val="tx1"/>
                </a:solidFill>
              </a:rPr>
              <a:t> </a:t>
            </a:r>
            <a:r>
              <a:rPr lang="nl-BE" altLang="nl-BE" sz="2000" dirty="0" err="1">
                <a:solidFill>
                  <a:schemeClr val="tx1"/>
                </a:solidFill>
              </a:rPr>
              <a:t>variation</a:t>
            </a:r>
            <a:endParaRPr lang="nl-BE" altLang="nl-BE" sz="2000" dirty="0">
              <a:solidFill>
                <a:schemeClr val="tx1"/>
              </a:solidFill>
            </a:endParaRP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endParaRPr lang="nl-BE" altLang="nl-BE" sz="2000" dirty="0">
              <a:solidFill>
                <a:schemeClr val="tx1"/>
              </a:solidFill>
            </a:endParaRP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nl-BE" altLang="nl-BE" sz="2000" dirty="0">
                <a:solidFill>
                  <a:schemeClr val="tx1"/>
                </a:solidFill>
              </a:rPr>
              <a:t>Common component model:</a:t>
            </a:r>
          </a:p>
          <a:p>
            <a:pPr marL="0" indent="0">
              <a:buNone/>
            </a:pPr>
            <a:endParaRPr lang="nl-BE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nl-BE" dirty="0">
                <a:solidFill>
                  <a:schemeClr val="tx1"/>
                </a:solidFill>
              </a:rPr>
              <a:t>	</a:t>
            </a:r>
            <a:r>
              <a:rPr lang="nl-BE" sz="2000" b="1" dirty="0" err="1">
                <a:solidFill>
                  <a:schemeClr val="tx1"/>
                </a:solidFill>
              </a:rPr>
              <a:t>X</a:t>
            </a:r>
            <a:r>
              <a:rPr lang="nl-BE" sz="2000" i="1" baseline="-25000" dirty="0" err="1">
                <a:solidFill>
                  <a:schemeClr val="tx1"/>
                </a:solidFill>
              </a:rPr>
              <a:t>conc</a:t>
            </a:r>
            <a:r>
              <a:rPr lang="nl-BE" sz="2000" i="1" baseline="-25000" dirty="0">
                <a:solidFill>
                  <a:schemeClr val="tx1"/>
                </a:solidFill>
              </a:rPr>
              <a:t> </a:t>
            </a:r>
            <a:r>
              <a:rPr lang="nl-BE" sz="2000" dirty="0">
                <a:solidFill>
                  <a:schemeClr val="tx1"/>
                </a:solidFill>
              </a:rPr>
              <a:t>= </a:t>
            </a:r>
            <a:r>
              <a:rPr lang="nl-BE" sz="2000" b="1" dirty="0" err="1">
                <a:solidFill>
                  <a:schemeClr val="tx1"/>
                </a:solidFill>
              </a:rPr>
              <a:t>TP</a:t>
            </a:r>
            <a:r>
              <a:rPr lang="nl-BE" sz="2000" i="1" baseline="-25000" dirty="0" err="1">
                <a:solidFill>
                  <a:schemeClr val="tx1"/>
                </a:solidFill>
              </a:rPr>
              <a:t>conc</a:t>
            </a:r>
            <a:r>
              <a:rPr lang="nl-BE" sz="2000" dirty="0">
                <a:solidFill>
                  <a:schemeClr val="tx1"/>
                </a:solidFill>
              </a:rPr>
              <a:t>’ </a:t>
            </a:r>
            <a:r>
              <a:rPr lang="nl-BE" sz="2000" dirty="0" err="1">
                <a:solidFill>
                  <a:schemeClr val="tx1"/>
                </a:solidFill>
              </a:rPr>
              <a:t>such</a:t>
            </a:r>
            <a:r>
              <a:rPr lang="nl-BE" sz="2000" dirty="0">
                <a:solidFill>
                  <a:schemeClr val="tx1"/>
                </a:solidFill>
              </a:rPr>
              <a:t> </a:t>
            </a:r>
            <a:r>
              <a:rPr lang="nl-BE" sz="2000" dirty="0" err="1">
                <a:solidFill>
                  <a:schemeClr val="tx1"/>
                </a:solidFill>
              </a:rPr>
              <a:t>that</a:t>
            </a:r>
            <a:r>
              <a:rPr lang="nl-BE" sz="2000" dirty="0">
                <a:solidFill>
                  <a:schemeClr val="tx1"/>
                </a:solidFill>
              </a:rPr>
              <a:t> </a:t>
            </a:r>
            <a:r>
              <a:rPr lang="nl-BE" sz="2000" b="1" dirty="0">
                <a:solidFill>
                  <a:schemeClr val="tx1"/>
                </a:solidFill>
              </a:rPr>
              <a:t>T’T</a:t>
            </a:r>
            <a:r>
              <a:rPr lang="nl-BE" sz="2000" dirty="0">
                <a:solidFill>
                  <a:schemeClr val="tx1"/>
                </a:solidFill>
              </a:rPr>
              <a:t>=</a:t>
            </a:r>
            <a:r>
              <a:rPr lang="nl-BE" sz="2000" b="1" dirty="0">
                <a:solidFill>
                  <a:schemeClr val="tx1"/>
                </a:solidFill>
              </a:rPr>
              <a:t>I</a:t>
            </a:r>
            <a:r>
              <a:rPr lang="nl-BE" sz="2000" dirty="0">
                <a:solidFill>
                  <a:schemeClr val="tx1"/>
                </a:solidFill>
              </a:rPr>
              <a:t> </a:t>
            </a:r>
            <a:r>
              <a:rPr lang="nl-BE" sz="2000" dirty="0" err="1">
                <a:solidFill>
                  <a:schemeClr val="tx1"/>
                </a:solidFill>
              </a:rPr>
              <a:t>and</a:t>
            </a:r>
            <a:r>
              <a:rPr lang="nl-BE" sz="2000" dirty="0">
                <a:solidFill>
                  <a:schemeClr val="tx1"/>
                </a:solidFill>
              </a:rPr>
              <a:t> </a:t>
            </a:r>
            <a:r>
              <a:rPr lang="nl-BE" sz="2000" b="1" dirty="0" err="1">
                <a:solidFill>
                  <a:srgbClr val="FF0000"/>
                </a:solidFill>
              </a:rPr>
              <a:t>P</a:t>
            </a:r>
            <a:r>
              <a:rPr lang="nl-BE" sz="2000" i="1" baseline="-25000" dirty="0" err="1">
                <a:solidFill>
                  <a:srgbClr val="FF0000"/>
                </a:solidFill>
              </a:rPr>
              <a:t>conc</a:t>
            </a:r>
            <a:r>
              <a:rPr lang="nl-BE" sz="2000" dirty="0">
                <a:solidFill>
                  <a:schemeClr val="tx1"/>
                </a:solidFill>
              </a:rPr>
              <a:t> has </a:t>
            </a:r>
            <a:r>
              <a:rPr lang="nl-BE" sz="2000" b="1" dirty="0">
                <a:solidFill>
                  <a:schemeClr val="tx1"/>
                </a:solidFill>
              </a:rPr>
              <a:t>common / </a:t>
            </a:r>
            <a:r>
              <a:rPr lang="nl-BE" sz="2000" b="1" dirty="0" err="1">
                <a:solidFill>
                  <a:schemeClr val="tx1"/>
                </a:solidFill>
              </a:rPr>
              <a:t>specific</a:t>
            </a:r>
            <a:r>
              <a:rPr lang="nl-BE" sz="2000" b="1" dirty="0">
                <a:solidFill>
                  <a:schemeClr val="tx1"/>
                </a:solidFill>
              </a:rPr>
              <a:t> </a:t>
            </a:r>
            <a:r>
              <a:rPr lang="nl-BE" sz="2000" b="1" dirty="0" err="1">
                <a:solidFill>
                  <a:schemeClr val="tx1"/>
                </a:solidFill>
              </a:rPr>
              <a:t>structure</a:t>
            </a:r>
            <a:endParaRPr lang="nl-BE" sz="20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nl-BE" sz="20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nl-BE" sz="20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nl-BE" sz="20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nl-BE" sz="20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nl-BE" sz="20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nl-BE" sz="2000" b="1" dirty="0">
              <a:solidFill>
                <a:schemeClr val="tx1"/>
              </a:solidFill>
            </a:endParaRP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nl-BE" altLang="nl-BE" sz="2000" dirty="0" err="1">
                <a:solidFill>
                  <a:schemeClr val="tx1"/>
                </a:solidFill>
              </a:rPr>
              <a:t>Structure</a:t>
            </a:r>
            <a:r>
              <a:rPr lang="nl-BE" altLang="nl-BE" sz="2000" dirty="0">
                <a:solidFill>
                  <a:schemeClr val="tx1"/>
                </a:solidFill>
              </a:rPr>
              <a:t> </a:t>
            </a:r>
            <a:r>
              <a:rPr lang="nl-BE" altLang="nl-BE" sz="2000" dirty="0" err="1">
                <a:solidFill>
                  <a:schemeClr val="tx1"/>
                </a:solidFill>
              </a:rPr>
              <a:t>can</a:t>
            </a:r>
            <a:r>
              <a:rPr lang="nl-BE" altLang="nl-BE" sz="2000" dirty="0">
                <a:solidFill>
                  <a:schemeClr val="tx1"/>
                </a:solidFill>
              </a:rPr>
              <a:t> </a:t>
            </a:r>
            <a:r>
              <a:rPr lang="nl-BE" altLang="nl-BE" sz="2000" dirty="0" err="1">
                <a:solidFill>
                  <a:schemeClr val="tx1"/>
                </a:solidFill>
              </a:rPr>
              <a:t>be</a:t>
            </a:r>
            <a:r>
              <a:rPr lang="nl-BE" altLang="nl-BE" sz="2000" dirty="0">
                <a:solidFill>
                  <a:schemeClr val="tx1"/>
                </a:solidFill>
              </a:rPr>
              <a:t> </a:t>
            </a:r>
            <a:r>
              <a:rPr lang="nl-BE" altLang="nl-BE" sz="2000" dirty="0" err="1">
                <a:solidFill>
                  <a:schemeClr val="tx1"/>
                </a:solidFill>
              </a:rPr>
              <a:t>imposed</a:t>
            </a:r>
            <a:r>
              <a:rPr lang="nl-BE" altLang="nl-BE" sz="2000" dirty="0">
                <a:solidFill>
                  <a:schemeClr val="tx1"/>
                </a:solidFill>
              </a:rPr>
              <a:t> (</a:t>
            </a:r>
            <a:r>
              <a:rPr lang="nl-BE" altLang="nl-BE" sz="2000" i="1" dirty="0" err="1">
                <a:solidFill>
                  <a:schemeClr val="tx1"/>
                </a:solidFill>
              </a:rPr>
              <a:t>constrained</a:t>
            </a:r>
            <a:r>
              <a:rPr lang="nl-BE" altLang="nl-BE" sz="2000" i="1" dirty="0">
                <a:solidFill>
                  <a:schemeClr val="tx1"/>
                </a:solidFill>
              </a:rPr>
              <a:t> analysis</a:t>
            </a:r>
            <a:r>
              <a:rPr lang="nl-BE" altLang="nl-BE" sz="2000" dirty="0">
                <a:solidFill>
                  <a:schemeClr val="tx1"/>
                </a:solidFill>
              </a:rPr>
              <a:t>)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endParaRPr lang="nl-BE" altLang="nl-BE" sz="2000" dirty="0">
              <a:solidFill>
                <a:schemeClr val="tx1"/>
              </a:solidFill>
            </a:endParaRP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nl-BE" altLang="nl-BE" sz="2000" dirty="0">
                <a:solidFill>
                  <a:schemeClr val="tx1"/>
                </a:solidFill>
              </a:rPr>
              <a:t>Or: </a:t>
            </a:r>
            <a:r>
              <a:rPr lang="nl-BE" sz="2000" b="1" dirty="0" err="1">
                <a:solidFill>
                  <a:schemeClr val="tx1"/>
                </a:solidFill>
              </a:rPr>
              <a:t>X</a:t>
            </a:r>
            <a:r>
              <a:rPr lang="nl-BE" sz="2000" i="1" baseline="-25000" dirty="0" err="1">
                <a:solidFill>
                  <a:schemeClr val="tx1"/>
                </a:solidFill>
              </a:rPr>
              <a:t>k</a:t>
            </a:r>
            <a:r>
              <a:rPr lang="nl-BE" sz="2000" dirty="0">
                <a:solidFill>
                  <a:schemeClr val="tx1"/>
                </a:solidFill>
              </a:rPr>
              <a:t>= </a:t>
            </a:r>
            <a:r>
              <a:rPr lang="nl-BE" sz="2000" b="1" dirty="0" err="1">
                <a:solidFill>
                  <a:schemeClr val="tx1"/>
                </a:solidFill>
              </a:rPr>
              <a:t>X</a:t>
            </a:r>
            <a:r>
              <a:rPr lang="nl-BE" sz="2000" i="1" baseline="-25000" dirty="0" err="1">
                <a:solidFill>
                  <a:schemeClr val="tx1"/>
                </a:solidFill>
              </a:rPr>
              <a:t>conc</a:t>
            </a:r>
            <a:r>
              <a:rPr lang="nl-BE" sz="2000" b="1" dirty="0" err="1">
                <a:solidFill>
                  <a:schemeClr val="tx1"/>
                </a:solidFill>
              </a:rPr>
              <a:t>W</a:t>
            </a:r>
            <a:r>
              <a:rPr lang="nl-BE" sz="2000" i="1" baseline="-25000" dirty="0" err="1">
                <a:solidFill>
                  <a:schemeClr val="tx1"/>
                </a:solidFill>
              </a:rPr>
              <a:t>conc</a:t>
            </a:r>
            <a:r>
              <a:rPr lang="nl-BE" sz="2000" b="1" dirty="0" err="1">
                <a:solidFill>
                  <a:schemeClr val="tx1"/>
                </a:solidFill>
              </a:rPr>
              <a:t>P</a:t>
            </a:r>
            <a:r>
              <a:rPr lang="nl-BE" sz="2000" i="1" baseline="-25000" dirty="0" err="1">
                <a:solidFill>
                  <a:schemeClr val="tx1"/>
                </a:solidFill>
              </a:rPr>
              <a:t>k</a:t>
            </a:r>
            <a:r>
              <a:rPr lang="nl-BE" sz="2000" dirty="0">
                <a:solidFill>
                  <a:schemeClr val="tx1"/>
                </a:solidFill>
              </a:rPr>
              <a:t>’ </a:t>
            </a:r>
            <a:r>
              <a:rPr lang="nl-BE" sz="2000" dirty="0" err="1">
                <a:solidFill>
                  <a:schemeClr val="tx1"/>
                </a:solidFill>
              </a:rPr>
              <a:t>with</a:t>
            </a:r>
            <a:r>
              <a:rPr lang="nl-BE" sz="2000" dirty="0">
                <a:solidFill>
                  <a:schemeClr val="tx1"/>
                </a:solidFill>
              </a:rPr>
              <a:t> </a:t>
            </a:r>
            <a:r>
              <a:rPr lang="nl-BE" sz="2000" dirty="0" err="1">
                <a:solidFill>
                  <a:schemeClr val="tx1"/>
                </a:solidFill>
              </a:rPr>
              <a:t>the</a:t>
            </a:r>
            <a:r>
              <a:rPr lang="nl-BE" sz="2000" dirty="0">
                <a:solidFill>
                  <a:schemeClr val="tx1"/>
                </a:solidFill>
              </a:rPr>
              <a:t> </a:t>
            </a:r>
            <a:r>
              <a:rPr lang="nl-BE" sz="2000" b="1" dirty="0" err="1">
                <a:solidFill>
                  <a:srgbClr val="FF0000"/>
                </a:solidFill>
              </a:rPr>
              <a:t>W</a:t>
            </a:r>
            <a:r>
              <a:rPr lang="nl-BE" sz="2000" i="1" baseline="-25000" dirty="0" err="1">
                <a:solidFill>
                  <a:srgbClr val="FF0000"/>
                </a:solidFill>
              </a:rPr>
              <a:t>conc</a:t>
            </a:r>
            <a:r>
              <a:rPr lang="nl-BE" sz="2000" dirty="0">
                <a:solidFill>
                  <a:schemeClr val="tx1"/>
                </a:solidFill>
              </a:rPr>
              <a:t> </a:t>
            </a:r>
            <a:r>
              <a:rPr lang="nl-BE" sz="2000" dirty="0" err="1">
                <a:solidFill>
                  <a:schemeClr val="tx1"/>
                </a:solidFill>
              </a:rPr>
              <a:t>having</a:t>
            </a:r>
            <a:r>
              <a:rPr lang="nl-BE" sz="2000" dirty="0">
                <a:solidFill>
                  <a:schemeClr val="tx1"/>
                </a:solidFill>
              </a:rPr>
              <a:t> </a:t>
            </a:r>
            <a:r>
              <a:rPr lang="nl-BE" sz="2000" b="1" dirty="0">
                <a:solidFill>
                  <a:schemeClr val="tx1"/>
                </a:solidFill>
              </a:rPr>
              <a:t>common / </a:t>
            </a:r>
            <a:r>
              <a:rPr lang="nl-BE" sz="2000" b="1" dirty="0" err="1">
                <a:solidFill>
                  <a:schemeClr val="tx1"/>
                </a:solidFill>
              </a:rPr>
              <a:t>specific</a:t>
            </a:r>
            <a:r>
              <a:rPr lang="nl-BE" sz="2000" b="1" dirty="0">
                <a:solidFill>
                  <a:schemeClr val="tx1"/>
                </a:solidFill>
              </a:rPr>
              <a:t> </a:t>
            </a:r>
            <a:r>
              <a:rPr lang="nl-BE" sz="2000" b="1" dirty="0" err="1">
                <a:solidFill>
                  <a:schemeClr val="tx1"/>
                </a:solidFill>
              </a:rPr>
              <a:t>structure</a:t>
            </a:r>
            <a:endParaRPr lang="nl-BE" altLang="nl-BE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nl-BE" sz="2000" b="1" dirty="0">
              <a:solidFill>
                <a:schemeClr val="tx1"/>
              </a:solidFill>
            </a:endParaRPr>
          </a:p>
          <a:p>
            <a:pPr eaLnBrk="1" hangingPunct="1">
              <a:spcBef>
                <a:spcPct val="20000"/>
              </a:spcBef>
              <a:buFontTx/>
              <a:buChar char="•"/>
            </a:pPr>
            <a:endParaRPr lang="nl-BE" altLang="nl-BE" sz="2000" dirty="0">
              <a:solidFill>
                <a:srgbClr val="182B52"/>
              </a:solidFill>
            </a:endParaRPr>
          </a:p>
          <a:p>
            <a:pPr eaLnBrk="1" hangingPunct="1">
              <a:spcBef>
                <a:spcPct val="20000"/>
              </a:spcBef>
              <a:buFontTx/>
              <a:buChar char="•"/>
            </a:pPr>
            <a:endParaRPr lang="nl-BE" altLang="nl-BE" sz="2000" dirty="0">
              <a:solidFill>
                <a:srgbClr val="182B52"/>
              </a:solidFill>
            </a:endParaRP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endParaRPr lang="nl-BE" altLang="nl-BE" sz="1800" dirty="0">
              <a:solidFill>
                <a:srgbClr val="182B52"/>
              </a:solidFill>
            </a:endParaRPr>
          </a:p>
          <a:p>
            <a:pPr eaLnBrk="1" hangingPunct="1">
              <a:spcBef>
                <a:spcPct val="20000"/>
              </a:spcBef>
              <a:buFontTx/>
              <a:buChar char="•"/>
            </a:pPr>
            <a:endParaRPr lang="nl-BE" altLang="nl-BE" sz="2000" dirty="0">
              <a:solidFill>
                <a:srgbClr val="182B52"/>
              </a:solidFill>
            </a:endParaRPr>
          </a:p>
        </p:txBody>
      </p:sp>
      <p:graphicFrame>
        <p:nvGraphicFramePr>
          <p:cNvPr id="7" name="Tabel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7054888"/>
              </p:ext>
            </p:extLst>
          </p:nvPr>
        </p:nvGraphicFramePr>
        <p:xfrm>
          <a:off x="2587752" y="3381756"/>
          <a:ext cx="5907025" cy="1371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43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6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60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60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60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60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600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600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algn="l" fontAlgn="b"/>
                      <a:endParaRPr lang="nl-B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nl-BE" sz="1400" b="1" u="none" strike="noStrike" dirty="0">
                          <a:effectLst/>
                        </a:rPr>
                        <a:t>P1</a:t>
                      </a:r>
                      <a:endParaRPr lang="nl-BE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nl-BE" sz="1400" b="1" u="none" strike="noStrike" dirty="0">
                          <a:effectLst/>
                        </a:rPr>
                        <a:t>P2</a:t>
                      </a:r>
                      <a:endParaRPr lang="nl-BE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l" fontAlgn="b"/>
                      <a:r>
                        <a:rPr lang="nl-BE" sz="1400" b="1" u="none" strike="noStrike" dirty="0">
                          <a:effectLst/>
                        </a:rPr>
                        <a:t>Common</a:t>
                      </a:r>
                      <a:endParaRPr lang="nl-BE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400" u="none" strike="noStrike" dirty="0">
                          <a:effectLst/>
                        </a:rPr>
                        <a:t>x</a:t>
                      </a:r>
                      <a:endParaRPr lang="nl-B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400" u="none" strike="noStrike" dirty="0">
                          <a:effectLst/>
                        </a:rPr>
                        <a:t>x</a:t>
                      </a:r>
                      <a:endParaRPr lang="nl-B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400" u="none" strike="noStrike">
                          <a:effectLst/>
                        </a:rPr>
                        <a:t>x</a:t>
                      </a:r>
                      <a:endParaRPr lang="nl-B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400" b="1" u="none" strike="noStrike" dirty="0">
                          <a:effectLst/>
                        </a:rPr>
                        <a:t>x</a:t>
                      </a:r>
                      <a:endParaRPr lang="nl-BE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400" u="none" strike="noStrike" dirty="0">
                          <a:effectLst/>
                        </a:rPr>
                        <a:t>x</a:t>
                      </a:r>
                      <a:endParaRPr lang="nl-B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l" fontAlgn="b"/>
                      <a:r>
                        <a:rPr lang="nl-BE" sz="1400" b="1" u="none" strike="noStrike" dirty="0">
                          <a:effectLst/>
                        </a:rPr>
                        <a:t>Spec1</a:t>
                      </a:r>
                      <a:endParaRPr lang="nl-BE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400" u="none" strike="noStrike">
                          <a:effectLst/>
                        </a:rPr>
                        <a:t>x</a:t>
                      </a:r>
                      <a:endParaRPr lang="nl-B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400" u="none" strike="noStrike">
                          <a:effectLst/>
                        </a:rPr>
                        <a:t>x</a:t>
                      </a:r>
                      <a:endParaRPr lang="nl-B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400" u="none" strike="noStrike" dirty="0">
                          <a:effectLst/>
                        </a:rPr>
                        <a:t>x</a:t>
                      </a:r>
                      <a:endParaRPr lang="nl-B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400" b="1" u="none" strike="noStrike" dirty="0">
                          <a:effectLst/>
                        </a:rPr>
                        <a:t>0</a:t>
                      </a:r>
                      <a:endParaRPr lang="nl-BE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400" b="1" u="none" strike="noStrike" dirty="0">
                          <a:effectLst/>
                        </a:rPr>
                        <a:t>0</a:t>
                      </a:r>
                      <a:endParaRPr lang="nl-BE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400" b="1" u="none" strike="noStrike" dirty="0">
                          <a:effectLst/>
                        </a:rPr>
                        <a:t>0</a:t>
                      </a:r>
                      <a:endParaRPr lang="nl-BE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400" b="1" u="none" strike="noStrike" dirty="0">
                          <a:effectLst/>
                        </a:rPr>
                        <a:t>0</a:t>
                      </a:r>
                      <a:endParaRPr lang="nl-BE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l" fontAlgn="b"/>
                      <a:r>
                        <a:rPr lang="nl-BE" sz="1400" b="1" u="none" strike="noStrike" dirty="0">
                          <a:effectLst/>
                        </a:rPr>
                        <a:t>Spec1</a:t>
                      </a:r>
                      <a:endParaRPr lang="nl-BE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400" b="1" u="none" strike="noStrike" dirty="0">
                          <a:effectLst/>
                        </a:rPr>
                        <a:t>0</a:t>
                      </a:r>
                      <a:endParaRPr lang="nl-BE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400" b="1" u="none" strike="noStrike" dirty="0">
                          <a:effectLst/>
                        </a:rPr>
                        <a:t>0</a:t>
                      </a:r>
                      <a:endParaRPr lang="nl-BE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400" b="1" u="none" strike="noStrike" dirty="0">
                          <a:effectLst/>
                        </a:rPr>
                        <a:t>0</a:t>
                      </a:r>
                      <a:endParaRPr lang="nl-BE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400" u="none" strike="noStrike" dirty="0">
                          <a:effectLst/>
                        </a:rPr>
                        <a:t>x</a:t>
                      </a:r>
                      <a:endParaRPr lang="nl-B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400" u="none" strike="noStrike" dirty="0">
                          <a:effectLst/>
                        </a:rPr>
                        <a:t>x</a:t>
                      </a:r>
                      <a:endParaRPr lang="nl-B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400" u="none" strike="noStrike" dirty="0">
                          <a:effectLst/>
                        </a:rPr>
                        <a:t>x</a:t>
                      </a:r>
                      <a:endParaRPr lang="nl-B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400" u="none" strike="noStrike" dirty="0">
                          <a:effectLst/>
                        </a:rPr>
                        <a:t>x</a:t>
                      </a:r>
                      <a:endParaRPr lang="nl-B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methods for multi-source high-dimensional data</a:t>
            </a:r>
            <a:endParaRPr lang="nl-BE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DE1BC-ACFE-473E-8F8C-B52EF75A2EA5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36005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7"/>
          <p:cNvSpPr>
            <a:spLocks noGrp="1"/>
          </p:cNvSpPr>
          <p:nvPr>
            <p:ph idx="1"/>
          </p:nvPr>
        </p:nvSpPr>
        <p:spPr>
          <a:xfrm>
            <a:off x="929640" y="1261872"/>
            <a:ext cx="10515600" cy="4887659"/>
          </a:xfrm>
        </p:spPr>
        <p:txBody>
          <a:bodyPr>
            <a:normAutofit lnSpcReduction="10000"/>
          </a:bodyPr>
          <a:lstStyle/>
          <a:p>
            <a:r>
              <a:rPr lang="nl-BE" dirty="0" err="1"/>
              <a:t>So</a:t>
            </a:r>
            <a:r>
              <a:rPr lang="nl-BE" dirty="0"/>
              <a:t> far, </a:t>
            </a:r>
            <a:r>
              <a:rPr lang="nl-BE" dirty="0" err="1"/>
              <a:t>so</a:t>
            </a:r>
            <a:r>
              <a:rPr lang="nl-BE" dirty="0"/>
              <a:t> </a:t>
            </a:r>
            <a:r>
              <a:rPr lang="nl-BE" dirty="0" err="1"/>
              <a:t>good</a:t>
            </a:r>
            <a:r>
              <a:rPr lang="nl-BE" dirty="0"/>
              <a:t> …</a:t>
            </a:r>
          </a:p>
          <a:p>
            <a:endParaRPr lang="nl-BE" dirty="0"/>
          </a:p>
          <a:p>
            <a:r>
              <a:rPr lang="nl-BE" dirty="0" err="1"/>
              <a:t>Yet</a:t>
            </a:r>
            <a:r>
              <a:rPr lang="nl-BE" dirty="0"/>
              <a:t>:</a:t>
            </a:r>
          </a:p>
          <a:p>
            <a:pPr lvl="1"/>
            <a:endParaRPr lang="nl-BE" dirty="0"/>
          </a:p>
          <a:p>
            <a:pPr lvl="1"/>
            <a:r>
              <a:rPr lang="nl-BE" dirty="0"/>
              <a:t>Interest in relevant / important variables (</a:t>
            </a:r>
            <a:r>
              <a:rPr lang="nl-BE" dirty="0" err="1"/>
              <a:t>social</a:t>
            </a:r>
            <a:r>
              <a:rPr lang="nl-BE" dirty="0"/>
              <a:t> factors, </a:t>
            </a:r>
            <a:r>
              <a:rPr lang="nl-BE" dirty="0" err="1"/>
              <a:t>genetic</a:t>
            </a:r>
            <a:r>
              <a:rPr lang="nl-BE" dirty="0"/>
              <a:t> markers)?</a:t>
            </a:r>
          </a:p>
          <a:p>
            <a:pPr lvl="1"/>
            <a:endParaRPr lang="nl-BE" dirty="0"/>
          </a:p>
          <a:p>
            <a:pPr lvl="1"/>
            <a:r>
              <a:rPr lang="nl-BE" dirty="0" err="1"/>
              <a:t>Interpretation</a:t>
            </a:r>
            <a:r>
              <a:rPr lang="nl-BE" dirty="0"/>
              <a:t> of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components</a:t>
            </a:r>
            <a:r>
              <a:rPr lang="nl-BE" dirty="0"/>
              <a:t> </a:t>
            </a:r>
            <a:r>
              <a:rPr lang="nl-BE" dirty="0" err="1"/>
              <a:t>based</a:t>
            </a:r>
            <a:r>
              <a:rPr lang="nl-BE" dirty="0"/>
              <a:t> on 1000s of </a:t>
            </a:r>
            <a:r>
              <a:rPr lang="nl-BE" dirty="0" err="1"/>
              <a:t>loadings</a:t>
            </a:r>
            <a:r>
              <a:rPr lang="nl-BE" dirty="0"/>
              <a:t>/</a:t>
            </a:r>
            <a:r>
              <a:rPr lang="nl-BE" dirty="0" err="1"/>
              <a:t>weights</a:t>
            </a:r>
            <a:r>
              <a:rPr lang="nl-BE" dirty="0"/>
              <a:t> is </a:t>
            </a:r>
            <a:r>
              <a:rPr lang="nl-BE" dirty="0" err="1"/>
              <a:t>infeasible</a:t>
            </a:r>
            <a:endParaRPr lang="nl-BE" dirty="0"/>
          </a:p>
          <a:p>
            <a:pPr marL="0" indent="0">
              <a:buNone/>
            </a:pPr>
            <a:endParaRPr lang="nl-BE" dirty="0"/>
          </a:p>
          <a:p>
            <a:pPr>
              <a:buFont typeface="Symbol" panose="05050102010706020507" pitchFamily="18" charset="2"/>
              <a:buChar char="Þ"/>
            </a:pPr>
            <a:r>
              <a:rPr lang="nl-BE" dirty="0" err="1"/>
              <a:t>Need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b="1" dirty="0" err="1"/>
              <a:t>automatically</a:t>
            </a:r>
            <a:r>
              <a:rPr lang="nl-BE" dirty="0"/>
              <a:t> select </a:t>
            </a:r>
            <a:r>
              <a:rPr lang="nl-BE" dirty="0" err="1"/>
              <a:t>the</a:t>
            </a:r>
            <a:r>
              <a:rPr lang="nl-BE" dirty="0"/>
              <a:t> “relevant” variables! 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nl-BE" b="1" dirty="0" err="1">
                <a:solidFill>
                  <a:srgbClr val="0070C0"/>
                </a:solidFill>
              </a:rPr>
              <a:t>Sparse</a:t>
            </a:r>
            <a:r>
              <a:rPr lang="nl-BE" dirty="0">
                <a:solidFill>
                  <a:srgbClr val="0070C0"/>
                </a:solidFill>
              </a:rPr>
              <a:t> </a:t>
            </a:r>
            <a:r>
              <a:rPr lang="nl-BE" b="1" dirty="0">
                <a:solidFill>
                  <a:srgbClr val="0070C0"/>
                </a:solidFill>
              </a:rPr>
              <a:t>common </a:t>
            </a:r>
            <a:r>
              <a:rPr lang="nl-BE" b="1" dirty="0" err="1">
                <a:solidFill>
                  <a:srgbClr val="0070C0"/>
                </a:solidFill>
              </a:rPr>
              <a:t>components</a:t>
            </a:r>
            <a:r>
              <a:rPr lang="nl-BE" b="1" dirty="0">
                <a:solidFill>
                  <a:srgbClr val="0070C0"/>
                </a:solidFill>
              </a:rPr>
              <a:t> </a:t>
            </a:r>
            <a:r>
              <a:rPr lang="nl-BE" dirty="0"/>
              <a:t>are </a:t>
            </a:r>
            <a:r>
              <a:rPr lang="nl-BE" dirty="0" err="1"/>
              <a:t>needed</a:t>
            </a:r>
            <a:r>
              <a:rPr lang="nl-BE" dirty="0"/>
              <a:t>.</a:t>
            </a:r>
          </a:p>
        </p:txBody>
      </p:sp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methods for multi-source high-dimensional data</a:t>
            </a:r>
            <a:endParaRPr lang="nl-BE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DE1BC-ACFE-473E-8F8C-B52EF75A2EA5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96157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630936"/>
            <a:ext cx="10515600" cy="5546027"/>
          </a:xfrm>
        </p:spPr>
        <p:txBody>
          <a:bodyPr/>
          <a:lstStyle/>
          <a:p>
            <a:r>
              <a:rPr lang="nl-BE" dirty="0" err="1"/>
              <a:t>Structured</a:t>
            </a:r>
            <a:r>
              <a:rPr lang="nl-BE" dirty="0"/>
              <a:t> </a:t>
            </a:r>
            <a:r>
              <a:rPr lang="nl-BE" dirty="0" err="1"/>
              <a:t>sparsity</a:t>
            </a:r>
            <a:r>
              <a:rPr lang="nl-BE" dirty="0"/>
              <a:t>:</a:t>
            </a:r>
          </a:p>
          <a:p>
            <a:pPr marL="742950" lvl="1" indent="-342900"/>
            <a:endParaRPr lang="nl-BE" dirty="0"/>
          </a:p>
          <a:p>
            <a:pPr marL="742950" lvl="1" indent="-342900"/>
            <a:r>
              <a:rPr lang="nl-BE" dirty="0" err="1"/>
              <a:t>Sparse</a:t>
            </a:r>
            <a:r>
              <a:rPr lang="nl-BE" dirty="0"/>
              <a:t> common </a:t>
            </a:r>
            <a:r>
              <a:rPr lang="nl-BE" dirty="0" err="1"/>
              <a:t>components</a:t>
            </a:r>
            <a:r>
              <a:rPr lang="nl-BE" dirty="0"/>
              <a:t>: few non-zero </a:t>
            </a:r>
            <a:r>
              <a:rPr lang="nl-BE" dirty="0" err="1"/>
              <a:t>loadings</a:t>
            </a:r>
            <a:r>
              <a:rPr lang="nl-BE" dirty="0"/>
              <a:t> in </a:t>
            </a:r>
            <a:r>
              <a:rPr lang="nl-BE" dirty="0" err="1"/>
              <a:t>each</a:t>
            </a:r>
            <a:r>
              <a:rPr lang="nl-BE" dirty="0"/>
              <a:t> data block </a:t>
            </a:r>
            <a:r>
              <a:rPr lang="nl-BE" b="1" dirty="0" err="1"/>
              <a:t>X</a:t>
            </a:r>
            <a:r>
              <a:rPr lang="nl-BE" i="1" baseline="-25000" dirty="0" err="1"/>
              <a:t>k</a:t>
            </a:r>
            <a:endParaRPr lang="nl-BE" i="1" baseline="-25000" dirty="0"/>
          </a:p>
          <a:p>
            <a:pPr marL="742950" lvl="1" indent="-342900"/>
            <a:endParaRPr lang="nl-BE" dirty="0"/>
          </a:p>
          <a:p>
            <a:pPr marL="742950" lvl="1" indent="-342900"/>
            <a:r>
              <a:rPr lang="nl-BE" dirty="0"/>
              <a:t>(</a:t>
            </a:r>
            <a:r>
              <a:rPr lang="nl-BE" dirty="0" err="1"/>
              <a:t>Sparse</a:t>
            </a:r>
            <a:r>
              <a:rPr lang="nl-BE" dirty="0"/>
              <a:t>) </a:t>
            </a:r>
            <a:r>
              <a:rPr lang="nl-BE" dirty="0" err="1"/>
              <a:t>specific</a:t>
            </a:r>
            <a:r>
              <a:rPr lang="nl-BE" dirty="0"/>
              <a:t> </a:t>
            </a:r>
            <a:r>
              <a:rPr lang="nl-BE" dirty="0" err="1"/>
              <a:t>components</a:t>
            </a:r>
            <a:r>
              <a:rPr lang="nl-BE" dirty="0"/>
              <a:t>: (few) non-zero </a:t>
            </a:r>
            <a:r>
              <a:rPr lang="nl-BE" dirty="0" err="1"/>
              <a:t>loadings</a:t>
            </a:r>
            <a:r>
              <a:rPr lang="nl-BE" dirty="0"/>
              <a:t> </a:t>
            </a:r>
            <a:r>
              <a:rPr lang="nl-BE" dirty="0" err="1"/>
              <a:t>only</a:t>
            </a:r>
            <a:r>
              <a:rPr lang="nl-BE" dirty="0"/>
              <a:t> in </a:t>
            </a:r>
            <a:r>
              <a:rPr lang="nl-BE" dirty="0" err="1"/>
              <a:t>one</a:t>
            </a:r>
            <a:r>
              <a:rPr lang="nl-BE" dirty="0"/>
              <a:t>/few data </a:t>
            </a:r>
            <a:r>
              <a:rPr lang="nl-BE" dirty="0" err="1"/>
              <a:t>blocks</a:t>
            </a:r>
            <a:r>
              <a:rPr lang="nl-BE" dirty="0"/>
              <a:t> </a:t>
            </a:r>
            <a:r>
              <a:rPr lang="nl-BE" b="1" dirty="0" err="1"/>
              <a:t>X</a:t>
            </a:r>
            <a:r>
              <a:rPr lang="nl-BE" i="1" baseline="-25000" dirty="0" err="1"/>
              <a:t>k</a:t>
            </a:r>
            <a:endParaRPr lang="nl-BE" i="1" baseline="-25000" dirty="0"/>
          </a:p>
          <a:p>
            <a:pPr lvl="1"/>
            <a:endParaRPr lang="nl-BE" dirty="0"/>
          </a:p>
          <a:p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methods for multi-source high-dimensional data</a:t>
            </a:r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DE1BC-ACFE-473E-8F8C-B52EF75A2EA5}" type="slidenum">
              <a:rPr lang="nl-BE" smtClean="0"/>
              <a:t>24</a:t>
            </a:fld>
            <a:endParaRPr lang="nl-BE"/>
          </a:p>
        </p:txBody>
      </p:sp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5293038"/>
              </p:ext>
            </p:extLst>
          </p:nvPr>
        </p:nvGraphicFramePr>
        <p:xfrm>
          <a:off x="2843783" y="3694176"/>
          <a:ext cx="6190488" cy="13533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63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1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0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0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03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03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03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503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38328">
                <a:tc>
                  <a:txBody>
                    <a:bodyPr/>
                    <a:lstStyle/>
                    <a:p>
                      <a:pPr algn="l" fontAlgn="b"/>
                      <a:endParaRPr lang="nl-B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nl-BE" sz="1400" b="1" u="none" strike="noStrike" dirty="0">
                          <a:effectLst/>
                        </a:rPr>
                        <a:t>X1</a:t>
                      </a:r>
                      <a:endParaRPr lang="nl-BE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nl-BE" sz="1400" b="1" u="none" strike="noStrike" dirty="0">
                          <a:effectLst/>
                        </a:rPr>
                        <a:t>X2</a:t>
                      </a:r>
                      <a:endParaRPr lang="nl-BE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algn="l" fontAlgn="b"/>
                      <a:r>
                        <a:rPr lang="nl-BE" sz="1400" b="1" u="none" strike="noStrike" dirty="0">
                          <a:effectLst/>
                        </a:rPr>
                        <a:t>Common</a:t>
                      </a:r>
                      <a:endParaRPr lang="nl-BE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400" u="none" strike="noStrike">
                          <a:effectLst/>
                        </a:rPr>
                        <a:t>x</a:t>
                      </a:r>
                      <a:endParaRPr lang="nl-B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400" b="1" u="none" strike="noStrike" dirty="0">
                          <a:effectLst/>
                        </a:rPr>
                        <a:t>0</a:t>
                      </a:r>
                      <a:endParaRPr lang="nl-BE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400" b="1" u="none" strike="noStrike" dirty="0">
                          <a:effectLst/>
                        </a:rPr>
                        <a:t>0</a:t>
                      </a:r>
                      <a:endParaRPr lang="nl-BE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400" u="none" strike="noStrike" dirty="0">
                          <a:effectLst/>
                        </a:rPr>
                        <a:t>x</a:t>
                      </a:r>
                      <a:endParaRPr lang="nl-B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400" u="none" strike="noStrike">
                          <a:effectLst/>
                        </a:rPr>
                        <a:t>x</a:t>
                      </a:r>
                      <a:endParaRPr lang="nl-B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400" b="1" u="none" strike="noStrike" dirty="0">
                          <a:effectLst/>
                        </a:rPr>
                        <a:t>0</a:t>
                      </a:r>
                      <a:endParaRPr lang="nl-BE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400" u="none" strike="noStrike" dirty="0">
                          <a:effectLst/>
                        </a:rPr>
                        <a:t>x</a:t>
                      </a:r>
                      <a:endParaRPr lang="nl-B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algn="l" fontAlgn="b"/>
                      <a:r>
                        <a:rPr lang="nl-BE" sz="1400" b="1" u="none" strike="noStrike" dirty="0">
                          <a:effectLst/>
                        </a:rPr>
                        <a:t>Dist1</a:t>
                      </a:r>
                      <a:endParaRPr lang="nl-BE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400" u="none" strike="noStrike">
                          <a:effectLst/>
                        </a:rPr>
                        <a:t>x</a:t>
                      </a:r>
                      <a:endParaRPr lang="nl-B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400" u="none" strike="noStrike">
                          <a:effectLst/>
                        </a:rPr>
                        <a:t>x</a:t>
                      </a:r>
                      <a:endParaRPr lang="nl-B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400" u="none" strike="noStrike" dirty="0">
                          <a:effectLst/>
                        </a:rPr>
                        <a:t>x</a:t>
                      </a:r>
                      <a:endParaRPr lang="nl-B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400" b="1" u="none" strike="noStrike" dirty="0">
                          <a:effectLst/>
                        </a:rPr>
                        <a:t>0</a:t>
                      </a:r>
                      <a:endParaRPr lang="nl-BE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400" b="1" u="none" strike="noStrike" dirty="0">
                          <a:effectLst/>
                        </a:rPr>
                        <a:t>0</a:t>
                      </a:r>
                      <a:endParaRPr lang="nl-BE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400" b="1" u="none" strike="noStrike" dirty="0">
                          <a:effectLst/>
                        </a:rPr>
                        <a:t>0</a:t>
                      </a:r>
                      <a:endParaRPr lang="nl-BE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400" b="1" u="none" strike="noStrike" dirty="0">
                          <a:effectLst/>
                        </a:rPr>
                        <a:t>0</a:t>
                      </a:r>
                      <a:endParaRPr lang="nl-BE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algn="l" fontAlgn="b"/>
                      <a:r>
                        <a:rPr lang="nl-BE" sz="1400" b="1" u="none" strike="noStrike" dirty="0">
                          <a:effectLst/>
                        </a:rPr>
                        <a:t>Dist1</a:t>
                      </a:r>
                      <a:endParaRPr lang="nl-BE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400" b="1" u="none" strike="noStrike" dirty="0">
                          <a:effectLst/>
                        </a:rPr>
                        <a:t>0</a:t>
                      </a:r>
                      <a:endParaRPr lang="nl-BE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400" b="1" u="none" strike="noStrike" dirty="0">
                          <a:effectLst/>
                        </a:rPr>
                        <a:t>0</a:t>
                      </a:r>
                      <a:endParaRPr lang="nl-BE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400" b="1" u="none" strike="noStrike" dirty="0">
                          <a:effectLst/>
                        </a:rPr>
                        <a:t>0</a:t>
                      </a:r>
                      <a:endParaRPr lang="nl-BE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400" u="none" strike="noStrike" dirty="0">
                          <a:effectLst/>
                        </a:rPr>
                        <a:t>x</a:t>
                      </a:r>
                      <a:endParaRPr lang="nl-B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400" u="none" strike="noStrike" dirty="0">
                          <a:effectLst/>
                        </a:rPr>
                        <a:t>x</a:t>
                      </a:r>
                      <a:endParaRPr lang="nl-B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400" u="none" strike="noStrike" dirty="0">
                          <a:effectLst/>
                        </a:rPr>
                        <a:t>x</a:t>
                      </a:r>
                      <a:endParaRPr lang="nl-B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62925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8"/>
          <p:cNvSpPr txBox="1">
            <a:spLocks noChangeArrowheads="1"/>
          </p:cNvSpPr>
          <p:nvPr/>
        </p:nvSpPr>
        <p:spPr bwMode="auto">
          <a:xfrm>
            <a:off x="978408" y="2340863"/>
            <a:ext cx="9619487" cy="3237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nl-BE" altLang="nl-BE" dirty="0" err="1">
                <a:solidFill>
                  <a:schemeClr val="tx1"/>
                </a:solidFill>
              </a:rPr>
              <a:t>Sparse</a:t>
            </a:r>
            <a:r>
              <a:rPr lang="nl-BE" altLang="nl-BE" dirty="0">
                <a:solidFill>
                  <a:schemeClr val="tx1"/>
                </a:solidFill>
              </a:rPr>
              <a:t> analysis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endParaRPr lang="nl-BE" altLang="nl-BE" sz="2000" dirty="0">
              <a:solidFill>
                <a:schemeClr val="tx1"/>
              </a:solidFill>
            </a:endParaRP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nl-BE" altLang="nl-BE" sz="2000" dirty="0" err="1">
                <a:solidFill>
                  <a:schemeClr val="tx1"/>
                </a:solidFill>
              </a:rPr>
              <a:t>Impose</a:t>
            </a:r>
            <a:r>
              <a:rPr lang="nl-BE" altLang="nl-BE" sz="2000" dirty="0">
                <a:solidFill>
                  <a:schemeClr val="tx1"/>
                </a:solidFill>
              </a:rPr>
              <a:t> </a:t>
            </a:r>
            <a:r>
              <a:rPr lang="nl-BE" altLang="nl-BE" sz="2000" dirty="0" err="1">
                <a:solidFill>
                  <a:schemeClr val="tx1"/>
                </a:solidFill>
              </a:rPr>
              <a:t>restriction</a:t>
            </a:r>
            <a:r>
              <a:rPr lang="nl-BE" altLang="nl-BE" sz="2000" dirty="0">
                <a:solidFill>
                  <a:schemeClr val="tx1"/>
                </a:solidFill>
              </a:rPr>
              <a:t> on </a:t>
            </a:r>
            <a:r>
              <a:rPr lang="nl-BE" altLang="nl-BE" sz="2000" dirty="0" err="1">
                <a:solidFill>
                  <a:schemeClr val="tx1"/>
                </a:solidFill>
              </a:rPr>
              <a:t>the</a:t>
            </a:r>
            <a:r>
              <a:rPr lang="nl-BE" altLang="nl-BE" sz="2000" dirty="0">
                <a:solidFill>
                  <a:schemeClr val="tx1"/>
                </a:solidFill>
              </a:rPr>
              <a:t> </a:t>
            </a:r>
            <a:r>
              <a:rPr lang="nl-BE" altLang="nl-BE" sz="2000" dirty="0" err="1">
                <a:solidFill>
                  <a:schemeClr val="tx1"/>
                </a:solidFill>
              </a:rPr>
              <a:t>loadings</a:t>
            </a:r>
            <a:r>
              <a:rPr lang="nl-BE" altLang="nl-BE" sz="2000" dirty="0">
                <a:solidFill>
                  <a:schemeClr val="tx1"/>
                </a:solidFill>
              </a:rPr>
              <a:t>/</a:t>
            </a:r>
            <a:r>
              <a:rPr lang="nl-BE" altLang="nl-BE" sz="2000" dirty="0" err="1">
                <a:solidFill>
                  <a:schemeClr val="tx1"/>
                </a:solidFill>
              </a:rPr>
              <a:t>weights</a:t>
            </a:r>
            <a:r>
              <a:rPr lang="nl-BE" altLang="nl-BE" sz="2000" dirty="0">
                <a:solidFill>
                  <a:schemeClr val="tx1"/>
                </a:solidFill>
              </a:rPr>
              <a:t>: </a:t>
            </a:r>
            <a:r>
              <a:rPr lang="nl-BE" altLang="nl-BE" sz="2000" dirty="0" err="1">
                <a:solidFill>
                  <a:schemeClr val="tx1"/>
                </a:solidFill>
              </a:rPr>
              <a:t>many</a:t>
            </a:r>
            <a:r>
              <a:rPr lang="nl-BE" altLang="nl-BE" sz="2000" dirty="0">
                <a:solidFill>
                  <a:schemeClr val="tx1"/>
                </a:solidFill>
              </a:rPr>
              <a:t> </a:t>
            </a:r>
            <a:r>
              <a:rPr lang="nl-BE" altLang="nl-BE" sz="2000" dirty="0" err="1">
                <a:solidFill>
                  <a:schemeClr val="tx1"/>
                </a:solidFill>
              </a:rPr>
              <a:t>should</a:t>
            </a:r>
            <a:r>
              <a:rPr lang="nl-BE" altLang="nl-BE" sz="2000" dirty="0">
                <a:solidFill>
                  <a:schemeClr val="tx1"/>
                </a:solidFill>
              </a:rPr>
              <a:t> </a:t>
            </a:r>
            <a:r>
              <a:rPr lang="nl-BE" altLang="nl-BE" sz="2000" dirty="0" err="1">
                <a:solidFill>
                  <a:schemeClr val="tx1"/>
                </a:solidFill>
              </a:rPr>
              <a:t>become</a:t>
            </a:r>
            <a:r>
              <a:rPr lang="nl-BE" altLang="nl-BE" sz="2000" dirty="0">
                <a:solidFill>
                  <a:schemeClr val="tx1"/>
                </a:solidFill>
              </a:rPr>
              <a:t> zero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endParaRPr lang="nl-BE" altLang="nl-BE" sz="2000" dirty="0">
              <a:solidFill>
                <a:schemeClr val="tx1"/>
              </a:solidFill>
            </a:endParaRP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nl-BE" altLang="nl-BE" sz="2000" dirty="0">
                <a:solidFill>
                  <a:schemeClr val="tx1"/>
                </a:solidFill>
              </a:rPr>
              <a:t>S-O-A: </a:t>
            </a:r>
            <a:r>
              <a:rPr lang="nl-BE" altLang="nl-BE" sz="2000" dirty="0" err="1">
                <a:solidFill>
                  <a:schemeClr val="tx1"/>
                </a:solidFill>
              </a:rPr>
              <a:t>add</a:t>
            </a:r>
            <a:r>
              <a:rPr lang="nl-BE" altLang="nl-BE" sz="2000" dirty="0">
                <a:solidFill>
                  <a:schemeClr val="tx1"/>
                </a:solidFill>
              </a:rPr>
              <a:t> </a:t>
            </a:r>
            <a:r>
              <a:rPr lang="nl-BE" altLang="nl-BE" sz="2000" dirty="0" err="1">
                <a:solidFill>
                  <a:schemeClr val="tx1"/>
                </a:solidFill>
              </a:rPr>
              <a:t>penalties</a:t>
            </a:r>
            <a:r>
              <a:rPr lang="nl-BE" altLang="nl-BE" sz="2000" dirty="0">
                <a:solidFill>
                  <a:schemeClr val="tx1"/>
                </a:solidFill>
              </a:rPr>
              <a:t> (e.g., lasso) </a:t>
            </a:r>
            <a:r>
              <a:rPr lang="nl-BE" altLang="nl-BE" sz="2000" dirty="0" err="1">
                <a:solidFill>
                  <a:schemeClr val="tx1"/>
                </a:solidFill>
              </a:rPr>
              <a:t>to</a:t>
            </a:r>
            <a:r>
              <a:rPr lang="nl-BE" altLang="nl-BE" sz="2000" dirty="0">
                <a:solidFill>
                  <a:schemeClr val="tx1"/>
                </a:solidFill>
              </a:rPr>
              <a:t> </a:t>
            </a:r>
            <a:r>
              <a:rPr lang="nl-BE" altLang="nl-BE" sz="2000" dirty="0" err="1">
                <a:solidFill>
                  <a:schemeClr val="tx1"/>
                </a:solidFill>
              </a:rPr>
              <a:t>the</a:t>
            </a:r>
            <a:r>
              <a:rPr lang="nl-BE" altLang="nl-BE" sz="2000" dirty="0">
                <a:solidFill>
                  <a:schemeClr val="tx1"/>
                </a:solidFill>
              </a:rPr>
              <a:t> </a:t>
            </a:r>
            <a:r>
              <a:rPr lang="nl-BE" altLang="nl-BE" sz="2000" dirty="0" err="1">
                <a:solidFill>
                  <a:schemeClr val="tx1"/>
                </a:solidFill>
              </a:rPr>
              <a:t>objective</a:t>
            </a:r>
            <a:r>
              <a:rPr lang="nl-BE" altLang="nl-BE" sz="2000" dirty="0">
                <a:solidFill>
                  <a:schemeClr val="tx1"/>
                </a:solidFill>
              </a:rPr>
              <a:t> </a:t>
            </a:r>
            <a:r>
              <a:rPr lang="nl-BE" altLang="nl-BE" sz="2000" dirty="0" err="1">
                <a:solidFill>
                  <a:schemeClr val="tx1"/>
                </a:solidFill>
              </a:rPr>
              <a:t>function</a:t>
            </a:r>
            <a:endParaRPr lang="nl-BE" altLang="nl-BE" sz="2000" dirty="0">
              <a:solidFill>
                <a:schemeClr val="tx1"/>
              </a:solidFill>
            </a:endParaRP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endParaRPr lang="nl-BE" altLang="nl-BE" sz="2000" dirty="0">
              <a:solidFill>
                <a:srgbClr val="182B52"/>
              </a:solidFill>
            </a:endParaRP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endParaRPr lang="nl-BE" altLang="nl-BE" sz="2000" dirty="0">
              <a:solidFill>
                <a:srgbClr val="182B52"/>
              </a:solidFill>
            </a:endParaRPr>
          </a:p>
          <a:p>
            <a:pPr eaLnBrk="1" hangingPunct="1">
              <a:spcBef>
                <a:spcPct val="20000"/>
              </a:spcBef>
              <a:buFontTx/>
              <a:buChar char="•"/>
            </a:pPr>
            <a:endParaRPr lang="nl-BE" altLang="nl-BE" sz="2000" dirty="0">
              <a:solidFill>
                <a:srgbClr val="182B52"/>
              </a:solidFill>
            </a:endParaRPr>
          </a:p>
          <a:p>
            <a:pPr eaLnBrk="1" hangingPunct="1">
              <a:spcBef>
                <a:spcPct val="20000"/>
              </a:spcBef>
              <a:buFontTx/>
              <a:buChar char="•"/>
            </a:pPr>
            <a:endParaRPr lang="nl-BE" altLang="nl-BE" sz="2000" dirty="0">
              <a:solidFill>
                <a:srgbClr val="182B52"/>
              </a:solidFill>
            </a:endParaRP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endParaRPr lang="nl-BE" altLang="nl-BE" sz="1800" dirty="0">
              <a:solidFill>
                <a:srgbClr val="182B52"/>
              </a:solidFill>
            </a:endParaRPr>
          </a:p>
          <a:p>
            <a:pPr eaLnBrk="1" hangingPunct="1">
              <a:spcBef>
                <a:spcPct val="20000"/>
              </a:spcBef>
              <a:buFontTx/>
              <a:buChar char="•"/>
            </a:pPr>
            <a:endParaRPr lang="nl-BE" altLang="nl-BE" sz="2000" dirty="0">
              <a:solidFill>
                <a:srgbClr val="182B52"/>
              </a:solidFill>
            </a:endParaRPr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819425" y="155448"/>
            <a:ext cx="10515600" cy="1325563"/>
          </a:xfrm>
        </p:spPr>
        <p:txBody>
          <a:bodyPr/>
          <a:lstStyle/>
          <a:p>
            <a:r>
              <a:rPr lang="nl-BE" dirty="0" err="1"/>
              <a:t>Variable</a:t>
            </a:r>
            <a:r>
              <a:rPr lang="nl-BE" dirty="0"/>
              <a:t> </a:t>
            </a:r>
            <a:r>
              <a:rPr lang="nl-BE" dirty="0" err="1"/>
              <a:t>selection</a:t>
            </a:r>
            <a:r>
              <a:rPr lang="nl-BE" dirty="0"/>
              <a:t>: How </a:t>
            </a:r>
            <a:r>
              <a:rPr lang="nl-BE" dirty="0" err="1"/>
              <a:t>to</a:t>
            </a:r>
            <a:r>
              <a:rPr lang="nl-BE" dirty="0"/>
              <a:t>?</a:t>
            </a:r>
          </a:p>
        </p:txBody>
      </p:sp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methods for multi-source high-dimensional data</a:t>
            </a:r>
            <a:endParaRPr lang="nl-BE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DE1BC-ACFE-473E-8F8C-B52EF75A2EA5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255581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Why</a:t>
            </a:r>
            <a:r>
              <a:rPr lang="nl-BE" dirty="0"/>
              <a:t> </a:t>
            </a:r>
            <a:r>
              <a:rPr lang="nl-BE" dirty="0" err="1"/>
              <a:t>not</a:t>
            </a:r>
            <a:r>
              <a:rPr lang="nl-BE" dirty="0"/>
              <a:t> </a:t>
            </a:r>
            <a:r>
              <a:rPr lang="nl-BE" dirty="0" err="1"/>
              <a:t>rotation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simple</a:t>
            </a:r>
            <a:r>
              <a:rPr lang="nl-BE" dirty="0"/>
              <a:t> </a:t>
            </a:r>
            <a:br>
              <a:rPr lang="nl-BE" dirty="0"/>
            </a:br>
            <a:r>
              <a:rPr lang="nl-BE" dirty="0" err="1"/>
              <a:t>structure</a:t>
            </a:r>
            <a:r>
              <a:rPr lang="nl-BE" dirty="0"/>
              <a:t>?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81584" y="1847850"/>
            <a:ext cx="7555992" cy="4351338"/>
          </a:xfrm>
        </p:spPr>
        <p:txBody>
          <a:bodyPr>
            <a:normAutofit fontScale="92500" lnSpcReduction="10000"/>
          </a:bodyPr>
          <a:lstStyle/>
          <a:p>
            <a:r>
              <a:rPr lang="nl-BE" dirty="0"/>
              <a:t>Must </a:t>
            </a:r>
            <a:r>
              <a:rPr lang="nl-BE" dirty="0" err="1"/>
              <a:t>read</a:t>
            </a:r>
            <a:r>
              <a:rPr lang="nl-BE" dirty="0"/>
              <a:t> : </a:t>
            </a:r>
            <a:r>
              <a:rPr lang="nl-BE" dirty="0" err="1"/>
              <a:t>Cadima</a:t>
            </a:r>
            <a:r>
              <a:rPr lang="nl-BE" dirty="0"/>
              <a:t> &amp; </a:t>
            </a:r>
            <a:r>
              <a:rPr lang="nl-BE" dirty="0" err="1"/>
              <a:t>Jolliffe</a:t>
            </a:r>
            <a:r>
              <a:rPr lang="nl-BE" dirty="0"/>
              <a:t> (1995)</a:t>
            </a:r>
          </a:p>
          <a:p>
            <a:endParaRPr lang="nl-BE" dirty="0"/>
          </a:p>
          <a:p>
            <a:r>
              <a:rPr lang="nl-BE" dirty="0" err="1"/>
              <a:t>Ordinary</a:t>
            </a:r>
            <a:r>
              <a:rPr lang="nl-BE" dirty="0"/>
              <a:t> </a:t>
            </a:r>
            <a:r>
              <a:rPr lang="nl-BE" dirty="0" err="1"/>
              <a:t>simultaneous</a:t>
            </a:r>
            <a:r>
              <a:rPr lang="nl-BE" dirty="0"/>
              <a:t> component analysis, common </a:t>
            </a:r>
            <a:r>
              <a:rPr lang="nl-BE" dirty="0" err="1"/>
              <a:t>interpretation</a:t>
            </a:r>
            <a:r>
              <a:rPr lang="nl-BE" dirty="0"/>
              <a:t> </a:t>
            </a:r>
            <a:r>
              <a:rPr lang="nl-BE" dirty="0" err="1"/>
              <a:t>practice</a:t>
            </a:r>
            <a:r>
              <a:rPr lang="nl-BE" dirty="0"/>
              <a:t> (VARIMAX + </a:t>
            </a:r>
            <a:r>
              <a:rPr lang="nl-BE" dirty="0" err="1"/>
              <a:t>thresholding</a:t>
            </a:r>
            <a:r>
              <a:rPr lang="nl-BE" dirty="0"/>
              <a:t>)</a:t>
            </a:r>
          </a:p>
          <a:p>
            <a:pPr lvl="1"/>
            <a:endParaRPr lang="nl-BE" dirty="0"/>
          </a:p>
          <a:p>
            <a:pPr lvl="1"/>
            <a:r>
              <a:rPr lang="nl-BE" dirty="0"/>
              <a:t>%VAF: .31 (</a:t>
            </a:r>
            <a:r>
              <a:rPr lang="nl-BE" dirty="0" err="1"/>
              <a:t>if</a:t>
            </a:r>
            <a:r>
              <a:rPr lang="nl-BE" dirty="0"/>
              <a:t> </a:t>
            </a:r>
            <a:r>
              <a:rPr lang="nl-BE" dirty="0" err="1"/>
              <a:t>calculated</a:t>
            </a:r>
            <a:r>
              <a:rPr lang="nl-BE" dirty="0"/>
              <a:t> </a:t>
            </a:r>
            <a:r>
              <a:rPr lang="nl-BE" dirty="0" err="1"/>
              <a:t>with</a:t>
            </a:r>
            <a:r>
              <a:rPr lang="nl-BE" dirty="0"/>
              <a:t> </a:t>
            </a:r>
            <a:r>
              <a:rPr lang="nl-BE" dirty="0" err="1"/>
              <a:t>neglected</a:t>
            </a:r>
            <a:r>
              <a:rPr lang="nl-BE" dirty="0"/>
              <a:t> </a:t>
            </a:r>
            <a:r>
              <a:rPr lang="nl-BE" dirty="0" err="1"/>
              <a:t>loadings</a:t>
            </a:r>
            <a:r>
              <a:rPr lang="nl-BE" dirty="0"/>
              <a:t> set </a:t>
            </a:r>
            <a:r>
              <a:rPr lang="nl-BE" dirty="0" err="1"/>
              <a:t>equal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zero)</a:t>
            </a:r>
          </a:p>
          <a:p>
            <a:pPr lvl="1"/>
            <a:endParaRPr lang="nl-BE" dirty="0"/>
          </a:p>
          <a:p>
            <a:r>
              <a:rPr lang="nl-BE" dirty="0" err="1">
                <a:solidFill>
                  <a:srgbClr val="FF0000"/>
                </a:solidFill>
              </a:rPr>
              <a:t>Sparse</a:t>
            </a:r>
            <a:r>
              <a:rPr lang="nl-BE" dirty="0"/>
              <a:t> SCA, lasso in action</a:t>
            </a:r>
          </a:p>
          <a:p>
            <a:endParaRPr lang="nl-BE" dirty="0"/>
          </a:p>
          <a:p>
            <a:pPr lvl="1"/>
            <a:r>
              <a:rPr lang="nl-BE" dirty="0"/>
              <a:t>%VAF: .35 (&gt;.31, VARIMAX!!!!)</a:t>
            </a:r>
          </a:p>
          <a:p>
            <a:pPr lvl="1"/>
            <a:endParaRPr lang="nl-BE" dirty="0"/>
          </a:p>
          <a:p>
            <a:endParaRPr lang="en-US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methods for multi-source high-dimensional data</a:t>
            </a:r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DE1BC-ACFE-473E-8F8C-B52EF75A2EA5}" type="slidenum">
              <a:rPr lang="nl-BE" smtClean="0"/>
              <a:t>26</a:t>
            </a:fld>
            <a:endParaRPr lang="nl-BE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9023402"/>
              </p:ext>
            </p:extLst>
          </p:nvPr>
        </p:nvGraphicFramePr>
        <p:xfrm>
          <a:off x="8260833" y="92075"/>
          <a:ext cx="3668713" cy="662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" name="Worksheet" r:id="rId3" imgW="4000500" imgH="7248334" progId="Excel.Sheet.12">
                  <p:embed/>
                </p:oleObj>
              </mc:Choice>
              <mc:Fallback>
                <p:oleObj name="Worksheet" r:id="rId3" imgW="4000500" imgH="7248334" progId="Excel.Shee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60833" y="92075"/>
                        <a:ext cx="3668713" cy="662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365868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30" name="Rectangle 28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825022" y="519057"/>
                <a:ext cx="10952450" cy="5033963"/>
              </a:xfrm>
            </p:spPr>
            <p:txBody>
              <a:bodyPr>
                <a:normAutofit fontScale="70000" lnSpcReduction="20000"/>
              </a:bodyPr>
              <a:lstStyle/>
              <a:p>
                <a:pPr eaLnBrk="1" hangingPunct="1"/>
                <a:r>
                  <a:rPr lang="nl-BE" altLang="nl-BE" dirty="0"/>
                  <a:t>Sparse SCA: </a:t>
                </a:r>
                <a:r>
                  <a:rPr lang="nl-BE" altLang="nl-BE" dirty="0" err="1"/>
                  <a:t>Objective</a:t>
                </a:r>
                <a:r>
                  <a:rPr lang="nl-BE" altLang="nl-BE" dirty="0"/>
                  <a:t> </a:t>
                </a:r>
                <a:r>
                  <a:rPr lang="nl-BE" altLang="nl-BE" dirty="0" err="1"/>
                  <a:t>function</a:t>
                </a:r>
                <a:endParaRPr lang="nl-BE" altLang="nl-BE" dirty="0"/>
              </a:p>
              <a:p>
                <a:pPr eaLnBrk="1" hangingPunct="1"/>
                <a:endParaRPr lang="nl-BE" altLang="nl-BE" dirty="0"/>
              </a:p>
              <a:p>
                <a:pPr marL="0" indent="0" eaLnBrk="1" hangingPunct="1">
                  <a:buNone/>
                </a:pPr>
                <a:r>
                  <a:rPr lang="nl-BE" altLang="nl-BE" dirty="0" err="1"/>
                  <a:t>Add</a:t>
                </a:r>
                <a:r>
                  <a:rPr lang="nl-BE" altLang="nl-BE" dirty="0"/>
                  <a:t> penalty </a:t>
                </a:r>
                <a:r>
                  <a:rPr lang="nl-BE" altLang="nl-BE" dirty="0" err="1"/>
                  <a:t>known</a:t>
                </a:r>
                <a:r>
                  <a:rPr lang="nl-BE" altLang="nl-BE" dirty="0"/>
                  <a:t> </a:t>
                </a:r>
                <a:r>
                  <a:rPr lang="nl-BE" altLang="nl-BE" dirty="0" err="1"/>
                  <a:t>to</a:t>
                </a:r>
                <a:r>
                  <a:rPr lang="nl-BE" altLang="nl-BE" dirty="0"/>
                  <a:t> have </a:t>
                </a:r>
                <a:r>
                  <a:rPr lang="nl-BE" altLang="nl-BE" dirty="0" err="1"/>
                  <a:t>variable</a:t>
                </a:r>
                <a:r>
                  <a:rPr lang="nl-BE" altLang="nl-BE" dirty="0"/>
                  <a:t> </a:t>
                </a:r>
                <a:r>
                  <a:rPr lang="nl-BE" altLang="nl-BE" dirty="0" err="1"/>
                  <a:t>selection</a:t>
                </a:r>
                <a:r>
                  <a:rPr lang="nl-BE" altLang="nl-BE" dirty="0"/>
                  <a:t> </a:t>
                </a:r>
                <a:r>
                  <a:rPr lang="nl-BE" altLang="nl-BE" dirty="0" err="1"/>
                  <a:t>properties</a:t>
                </a:r>
                <a:r>
                  <a:rPr lang="nl-BE" altLang="nl-BE" dirty="0"/>
                  <a:t> </a:t>
                </a:r>
                <a:r>
                  <a:rPr lang="nl-BE" altLang="nl-BE" dirty="0" err="1"/>
                  <a:t>to</a:t>
                </a:r>
                <a:r>
                  <a:rPr lang="nl-BE" altLang="nl-BE" dirty="0"/>
                  <a:t> SCA </a:t>
                </a:r>
                <a:r>
                  <a:rPr lang="nl-BE" altLang="nl-BE" dirty="0" err="1"/>
                  <a:t>objective</a:t>
                </a:r>
                <a:r>
                  <a:rPr lang="nl-BE" altLang="nl-BE" dirty="0"/>
                  <a:t> </a:t>
                </a:r>
                <a:r>
                  <a:rPr lang="nl-BE" altLang="nl-BE" dirty="0" err="1"/>
                  <a:t>function</a:t>
                </a:r>
                <a:r>
                  <a:rPr lang="nl-BE" altLang="nl-BE" dirty="0"/>
                  <a:t>:</a:t>
                </a:r>
              </a:p>
              <a:p>
                <a:pPr eaLnBrk="1" hangingPunct="1"/>
                <a:endParaRPr lang="nl-BE" altLang="nl-BE" dirty="0"/>
              </a:p>
              <a:p>
                <a:pPr marL="0" indent="0">
                  <a:buNone/>
                </a:pPr>
                <a:r>
                  <a:rPr lang="nl-BE" dirty="0"/>
                  <a:t>	</a:t>
                </a:r>
                <a:r>
                  <a:rPr lang="nl-BE" dirty="0" err="1"/>
                  <a:t>Minimize</a:t>
                </a:r>
                <a:r>
                  <a:rPr lang="nl-BE" dirty="0"/>
                  <a:t> over </a:t>
                </a:r>
                <a:r>
                  <a:rPr lang="nl-BE" b="1" dirty="0"/>
                  <a:t>T</a:t>
                </a:r>
                <a:r>
                  <a:rPr lang="nl-BE" dirty="0"/>
                  <a:t> </a:t>
                </a:r>
                <a:r>
                  <a:rPr lang="nl-BE" dirty="0" err="1"/>
                  <a:t>and</a:t>
                </a:r>
                <a:r>
                  <a:rPr lang="nl-BE" dirty="0"/>
                  <a:t> </a:t>
                </a:r>
                <a:r>
                  <a:rPr lang="nl-BE" b="1" dirty="0" err="1"/>
                  <a:t>P</a:t>
                </a:r>
                <a:r>
                  <a:rPr lang="nl-BE" baseline="-25000" dirty="0" err="1"/>
                  <a:t>Conc</a:t>
                </a:r>
                <a:r>
                  <a:rPr lang="nl-BE" dirty="0"/>
                  <a:t> </a:t>
                </a:r>
                <a:r>
                  <a:rPr lang="nl-BE" dirty="0" err="1"/>
                  <a:t>and</a:t>
                </a:r>
                <a:r>
                  <a:rPr lang="nl-BE" dirty="0"/>
                  <a:t> </a:t>
                </a:r>
                <a:r>
                  <a:rPr lang="nl-BE" dirty="0" err="1"/>
                  <a:t>such</a:t>
                </a:r>
                <a:r>
                  <a:rPr lang="nl-BE" dirty="0"/>
                  <a:t> </a:t>
                </a:r>
                <a:r>
                  <a:rPr lang="nl-BE" dirty="0" err="1"/>
                  <a:t>that</a:t>
                </a:r>
                <a:r>
                  <a:rPr lang="nl-BE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l-BE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BE" b="1">
                            <a:latin typeface="Cambria Math" panose="02040503050406030204" pitchFamily="18" charset="0"/>
                          </a:rPr>
                          <m:t>𝐓</m:t>
                        </m:r>
                      </m:e>
                      <m:sup>
                        <m:r>
                          <a:rPr lang="nl-BE" b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nl-BE" b="1">
                        <a:latin typeface="Cambria Math" panose="02040503050406030204" pitchFamily="18" charset="0"/>
                      </a:rPr>
                      <m:t>𝐓</m:t>
                    </m:r>
                    <m:r>
                      <a:rPr lang="nl-BE" b="1">
                        <a:latin typeface="Cambria Math" panose="02040503050406030204" pitchFamily="18" charset="0"/>
                      </a:rPr>
                      <m:t>=</m:t>
                    </m:r>
                    <m:r>
                      <a:rPr lang="nl-BE" b="1">
                        <a:latin typeface="Cambria Math" panose="02040503050406030204" pitchFamily="18" charset="0"/>
                      </a:rPr>
                      <m:t>𝐈</m:t>
                    </m:r>
                  </m:oMath>
                </a14:m>
                <a:r>
                  <a:rPr lang="nl-BE" dirty="0"/>
                  <a:t> </a:t>
                </a:r>
                <a:r>
                  <a:rPr lang="nl-BE" dirty="0" err="1"/>
                  <a:t>and</a:t>
                </a:r>
                <a:r>
                  <a:rPr lang="nl-BE" dirty="0"/>
                  <a:t> </a:t>
                </a:r>
                <a:r>
                  <a:rPr lang="nl-BE" b="1" dirty="0" err="1"/>
                  <a:t>P</a:t>
                </a:r>
                <a:r>
                  <a:rPr lang="nl-BE" baseline="-25000" dirty="0" err="1"/>
                  <a:t>conc</a:t>
                </a:r>
                <a:r>
                  <a:rPr lang="nl-BE" i="1" baseline="-25000" dirty="0"/>
                  <a:t> </a:t>
                </a:r>
                <a:r>
                  <a:rPr lang="nl-BE" dirty="0" err="1"/>
                  <a:t>constrained</a:t>
                </a:r>
                <a:endParaRPr lang="nl-BE" dirty="0"/>
              </a:p>
              <a:p>
                <a:pPr marL="0" indent="0">
                  <a:buNone/>
                </a:pPr>
                <a:endParaRPr lang="nl-BE" dirty="0"/>
              </a:p>
              <a:p>
                <a:pPr marL="0" indent="0">
                  <a:buNone/>
                </a:pPr>
                <a:r>
                  <a:rPr lang="nl-BE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l-B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nl-B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l-BE" b="1" i="1">
                                <a:latin typeface="Cambria Math" panose="02040503050406030204" pitchFamily="18" charset="0"/>
                              </a:rPr>
                              <m:t>𝑿</m:t>
                            </m:r>
                            <m:r>
                              <a:rPr lang="nl-BE" i="1" baseline="-2500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nl-BE" b="0" i="1" baseline="-25000" smtClean="0">
                                <a:latin typeface="Cambria Math" panose="02040503050406030204" pitchFamily="18" charset="0"/>
                              </a:rPr>
                              <m:t>𝑜𝑛𝑐</m:t>
                            </m:r>
                            <m:r>
                              <a:rPr lang="nl-BE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nl-BE" b="1">
                                <a:latin typeface="Cambria Math" panose="02040503050406030204" pitchFamily="18" charset="0"/>
                              </a:rPr>
                              <m:t>𝐓</m:t>
                            </m:r>
                            <m:sSubSup>
                              <m:sSubSupPr>
                                <m:ctrlPr>
                                  <a:rPr lang="nl-BE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nl-BE" b="1">
                                    <a:latin typeface="Cambria Math" panose="02040503050406030204" pitchFamily="18" charset="0"/>
                                  </a:rPr>
                                  <m:t>𝐏</m:t>
                                </m:r>
                              </m:e>
                              <m:sub>
                                <m:r>
                                  <a:rPr lang="nl-BE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b>
                              <m:sup>
                                <m:r>
                                  <a:rPr lang="nl-BE" b="1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  <m:r>
                              <a:rPr lang="nl-BE" i="1" baseline="-25000">
                                <a:latin typeface="Cambria Math" panose="02040503050406030204" pitchFamily="18" charset="0"/>
                              </a:rPr>
                              <m:t>𝑜𝑛𝑐</m:t>
                            </m:r>
                          </m:e>
                        </m:d>
                      </m:e>
                      <m:sup>
                        <m:r>
                          <a:rPr lang="nl-BE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nl-BE" i="1">
                        <a:latin typeface="Cambria Math" panose="02040503050406030204" pitchFamily="18" charset="0"/>
                      </a:rPr>
                      <m:t>  +   </m:t>
                    </m:r>
                    <m:nary>
                      <m:naryPr>
                        <m:chr m:val="∑"/>
                        <m:supHide m:val="on"/>
                        <m:ctrlPr>
                          <a:rPr lang="nl-BE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nl-BE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nl-BE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nl-BE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nl-B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B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nl-BE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nl-BE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nl-BE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begChr m:val="|"/>
                            <m:endChr m:val="|"/>
                            <m:ctrlPr>
                              <a:rPr lang="nl-B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nl-BE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l-BE" b="1">
                                    <a:latin typeface="Cambria Math" panose="02040503050406030204" pitchFamily="18" charset="0"/>
                                  </a:rPr>
                                  <m:t>𝐩</m:t>
                                </m:r>
                              </m:e>
                              <m:sub>
                                <m:r>
                                  <a:rPr lang="nl-BE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nl-BE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nl-B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lang="nl-BE" b="1" i="1" baseline="-2500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nary>
                  </m:oMath>
                </a14:m>
                <a:endParaRPr lang="nl-BE" dirty="0"/>
              </a:p>
              <a:p>
                <a:pPr lvl="1" eaLnBrk="1" hangingPunct="1">
                  <a:buFontTx/>
                  <a:buNone/>
                </a:pPr>
                <a:endParaRPr lang="nl-BE" altLang="nl-BE" sz="2800" dirty="0"/>
              </a:p>
              <a:p>
                <a:pPr lvl="1" eaLnBrk="1" hangingPunct="1">
                  <a:buFontTx/>
                  <a:buNone/>
                </a:pPr>
                <a:endParaRPr lang="nl-BE" altLang="nl-BE" sz="2800" dirty="0"/>
              </a:p>
              <a:p>
                <a:pPr lvl="1" eaLnBrk="1" hangingPunct="1">
                  <a:buFontTx/>
                  <a:buNone/>
                </a:pPr>
                <a:endParaRPr lang="nl-BE" altLang="nl-BE" sz="2800" dirty="0"/>
              </a:p>
              <a:p>
                <a:pPr lvl="1">
                  <a:buNone/>
                </a:pPr>
                <a:endParaRPr lang="nl-BE" altLang="nl-BE" sz="2800" dirty="0"/>
              </a:p>
              <a:p>
                <a:pPr lvl="1">
                  <a:buNone/>
                </a:pPr>
                <a:r>
                  <a:rPr lang="nl-BE" altLang="nl-BE" sz="2800" dirty="0" err="1"/>
                  <a:t>with</a:t>
                </a:r>
                <a:r>
                  <a:rPr lang="nl-BE" altLang="nl-BE" sz="28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nl-BE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nl-BE" sz="2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BE" sz="2800" b="1">
                                <a:latin typeface="Cambria Math" panose="02040503050406030204" pitchFamily="18" charset="0"/>
                              </a:rPr>
                              <m:t>𝐩</m:t>
                            </m:r>
                          </m:e>
                          <m:sub>
                            <m:r>
                              <a:rPr lang="nl-BE" sz="28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nl-BE" sz="2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nl-BE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nl-BE" sz="2800" b="1" i="1" baseline="-25000">
                        <a:latin typeface="Cambria Math" panose="02040503050406030204" pitchFamily="18" charset="0"/>
                      </a:rPr>
                      <m:t>𝟏</m:t>
                    </m:r>
                    <m:r>
                      <a:rPr lang="nl-BE" sz="2800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nl-BE" sz="28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nl-BE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d>
                          <m:dPr>
                            <m:begChr m:val="|"/>
                            <m:endChr m:val="|"/>
                            <m:ctrlPr>
                              <a:rPr lang="nl-BE" sz="28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nl-BE" sz="2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l-BE" sz="28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nl-BE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l-BE" sz="28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  <m:sub>
                                    <m:r>
                                      <a:rPr lang="nl-BE" sz="28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nl-BE" sz="28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nl-BE" altLang="nl-BE" sz="2800" dirty="0"/>
                  <a:t>   </a:t>
                </a:r>
                <a:r>
                  <a:rPr lang="nl-BE" altLang="nl-BE" sz="2800" dirty="0" err="1"/>
                  <a:t>the</a:t>
                </a:r>
                <a:r>
                  <a:rPr lang="nl-BE" altLang="nl-BE" sz="2800" dirty="0"/>
                  <a:t> L</a:t>
                </a:r>
                <a:r>
                  <a:rPr lang="nl-BE" altLang="nl-BE" sz="2800" baseline="-25000" dirty="0"/>
                  <a:t>1</a:t>
                </a:r>
                <a:r>
                  <a:rPr lang="nl-BE" altLang="nl-BE" sz="2800" dirty="0"/>
                  <a:t> penalty or </a:t>
                </a:r>
                <a:r>
                  <a:rPr lang="nl-BE" altLang="nl-BE" sz="2800" dirty="0">
                    <a:solidFill>
                      <a:srgbClr val="FF0000"/>
                    </a:solidFill>
                  </a:rPr>
                  <a:t>lasso</a:t>
                </a:r>
                <a:r>
                  <a:rPr lang="nl-BE" altLang="nl-BE" sz="2800" dirty="0"/>
                  <a:t> </a:t>
                </a:r>
                <a:r>
                  <a:rPr lang="nl-BE" altLang="nl-BE" sz="2800" dirty="0" err="1"/>
                  <a:t>tuned</a:t>
                </a:r>
                <a:r>
                  <a:rPr lang="nl-BE" altLang="nl-BE" sz="2800" dirty="0"/>
                  <a:t> </a:t>
                </a:r>
                <a:r>
                  <a:rPr lang="nl-BE" altLang="nl-BE" sz="2800" dirty="0" err="1"/>
                  <a:t>by</a:t>
                </a:r>
                <a:r>
                  <a:rPr lang="nl-BE" altLang="nl-BE" sz="2800" dirty="0"/>
                  <a:t> </a:t>
                </a:r>
                <a:r>
                  <a:rPr lang="nl-BE" altLang="nl-BE" sz="2800" i="1" dirty="0" err="1">
                    <a:latin typeface="Symbol" panose="05050102010706020507" pitchFamily="18" charset="2"/>
                  </a:rPr>
                  <a:t>l</a:t>
                </a:r>
                <a:r>
                  <a:rPr lang="nl-BE" altLang="nl-BE" sz="2800" i="1" baseline="-25000" dirty="0" err="1"/>
                  <a:t>r,k</a:t>
                </a:r>
                <a:r>
                  <a:rPr lang="nl-BE" altLang="nl-BE" sz="2800" i="1" baseline="-25000" dirty="0"/>
                  <a:t> </a:t>
                </a:r>
                <a:r>
                  <a:rPr lang="nl-BE" altLang="nl-BE" sz="2800" i="1" dirty="0">
                    <a:cs typeface="Arial" panose="020B0604020202020204" pitchFamily="34" charset="0"/>
                  </a:rPr>
                  <a:t>≥ </a:t>
                </a:r>
                <a:r>
                  <a:rPr lang="nl-BE" altLang="nl-BE" sz="2800" dirty="0">
                    <a:cs typeface="Arial" panose="020B0604020202020204" pitchFamily="34" charset="0"/>
                  </a:rPr>
                  <a:t>0</a:t>
                </a:r>
                <a:endParaRPr lang="nl-BE" altLang="nl-BE" sz="2800" i="1" dirty="0">
                  <a:cs typeface="Arial" panose="020B0604020202020204" pitchFamily="34" charset="0"/>
                </a:endParaRPr>
              </a:p>
              <a:p>
                <a:pPr lvl="1" eaLnBrk="1" hangingPunct="1">
                  <a:buFontTx/>
                  <a:buNone/>
                </a:pPr>
                <a:endParaRPr lang="nl-BE" altLang="nl-BE" sz="2800" i="1" dirty="0"/>
              </a:p>
              <a:p>
                <a:pPr eaLnBrk="1" hangingPunct="1"/>
                <a:endParaRPr lang="nl-BE" altLang="nl-BE" dirty="0"/>
              </a:p>
              <a:p>
                <a:pPr lvl="1" eaLnBrk="1" hangingPunct="1">
                  <a:buFontTx/>
                  <a:buNone/>
                </a:pPr>
                <a:r>
                  <a:rPr lang="nl-BE" altLang="nl-BE" sz="2800" dirty="0"/>
                  <a:t>-&gt; </a:t>
                </a:r>
                <a:r>
                  <a:rPr lang="nl-BE" altLang="nl-BE" sz="2800" dirty="0" err="1"/>
                  <a:t>shrinks</a:t>
                </a:r>
                <a:r>
                  <a:rPr lang="nl-BE" altLang="nl-BE" sz="2800" dirty="0"/>
                  <a:t> </a:t>
                </a:r>
                <a:r>
                  <a:rPr lang="nl-BE" altLang="nl-BE" sz="2800" dirty="0" err="1"/>
                  <a:t>and</a:t>
                </a:r>
                <a:r>
                  <a:rPr lang="nl-BE" altLang="nl-BE" sz="2800" dirty="0"/>
                  <a:t> </a:t>
                </a:r>
                <a:r>
                  <a:rPr lang="nl-BE" altLang="nl-BE" sz="2800" dirty="0" err="1"/>
                  <a:t>selects</a:t>
                </a:r>
                <a:r>
                  <a:rPr lang="nl-BE" altLang="nl-BE" sz="2800" dirty="0"/>
                  <a:t> variables</a:t>
                </a:r>
              </a:p>
              <a:p>
                <a:pPr lvl="1">
                  <a:buNone/>
                </a:pPr>
                <a:r>
                  <a:rPr lang="nl-BE" altLang="nl-BE" sz="2800" dirty="0"/>
                  <a:t>-&gt; penalty </a:t>
                </a:r>
                <a:r>
                  <a:rPr lang="nl-BE" altLang="nl-BE" sz="2800" dirty="0" err="1"/>
                  <a:t>can</a:t>
                </a:r>
                <a:r>
                  <a:rPr lang="nl-BE" altLang="nl-BE" sz="2800" dirty="0"/>
                  <a:t> </a:t>
                </a:r>
                <a:r>
                  <a:rPr lang="nl-BE" altLang="nl-BE" sz="2800" dirty="0" err="1"/>
                  <a:t>also</a:t>
                </a:r>
                <a:r>
                  <a:rPr lang="nl-BE" altLang="nl-BE" sz="2800" dirty="0"/>
                  <a:t> </a:t>
                </a:r>
                <a:r>
                  <a:rPr lang="nl-BE" altLang="nl-BE" sz="2800" dirty="0" err="1"/>
                  <a:t>be</a:t>
                </a:r>
                <a:r>
                  <a:rPr lang="nl-BE" altLang="nl-BE" sz="2800" dirty="0"/>
                  <a:t> </a:t>
                </a:r>
                <a:r>
                  <a:rPr lang="nl-BE" altLang="nl-BE" sz="2800" dirty="0" err="1"/>
                  <a:t>applied</a:t>
                </a:r>
                <a:r>
                  <a:rPr lang="nl-BE" altLang="nl-BE" sz="2800" dirty="0"/>
                  <a:t> </a:t>
                </a:r>
                <a:r>
                  <a:rPr lang="nl-BE" altLang="nl-BE" sz="2800" dirty="0" err="1"/>
                  <a:t>to</a:t>
                </a:r>
                <a:r>
                  <a:rPr lang="nl-BE" altLang="nl-BE" sz="2800" dirty="0"/>
                  <a:t> </a:t>
                </a:r>
                <a:r>
                  <a:rPr lang="nl-BE" altLang="nl-BE" sz="2800" dirty="0" err="1"/>
                  <a:t>the</a:t>
                </a:r>
                <a:r>
                  <a:rPr lang="nl-BE" altLang="nl-BE" sz="2800" dirty="0"/>
                  <a:t> </a:t>
                </a:r>
                <a:r>
                  <a:rPr lang="nl-BE" altLang="nl-BE" sz="2800" dirty="0" err="1"/>
                  <a:t>weights</a:t>
                </a:r>
                <a:r>
                  <a:rPr lang="nl-BE" altLang="nl-BE" sz="2800" dirty="0"/>
                  <a:t>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l-BE" sz="2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nl-BE" sz="29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l-BE" sz="2900" b="1" i="1">
                                <a:latin typeface="Cambria Math" panose="02040503050406030204" pitchFamily="18" charset="0"/>
                              </a:rPr>
                              <m:t>𝑿</m:t>
                            </m:r>
                            <m:r>
                              <a:rPr lang="nl-BE" sz="2900" i="1" baseline="-25000">
                                <a:latin typeface="Cambria Math" panose="02040503050406030204" pitchFamily="18" charset="0"/>
                              </a:rPr>
                              <m:t>𝐶𝑜𝑛𝑐</m:t>
                            </m:r>
                            <m:r>
                              <a:rPr lang="nl-BE" sz="29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nl-BE" sz="2900" b="1" i="1">
                                <a:latin typeface="Cambria Math" panose="02040503050406030204" pitchFamily="18" charset="0"/>
                              </a:rPr>
                              <m:t>𝑿</m:t>
                            </m:r>
                            <m:r>
                              <a:rPr lang="nl-BE" sz="2900" i="1" baseline="-25000">
                                <a:latin typeface="Cambria Math" panose="02040503050406030204" pitchFamily="18" charset="0"/>
                              </a:rPr>
                              <m:t>𝐶𝑜𝑛𝑐</m:t>
                            </m:r>
                            <m:r>
                              <a:rPr lang="nl-BE" sz="2900" b="1" i="1" smtClean="0">
                                <a:latin typeface="Cambria Math" panose="02040503050406030204" pitchFamily="18" charset="0"/>
                              </a:rPr>
                              <m:t>𝑾</m:t>
                            </m:r>
                            <m:r>
                              <a:rPr lang="nl-BE" sz="2900" i="1" baseline="-25000">
                                <a:latin typeface="Cambria Math" panose="02040503050406030204" pitchFamily="18" charset="0"/>
                              </a:rPr>
                              <m:t>𝐶𝑜𝑛𝑐</m:t>
                            </m:r>
                            <m:sSubSup>
                              <m:sSubSupPr>
                                <m:ctrlPr>
                                  <a:rPr lang="nl-BE" sz="2900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nl-BE" sz="2900" b="1">
                                    <a:latin typeface="Cambria Math" panose="02040503050406030204" pitchFamily="18" charset="0"/>
                                  </a:rPr>
                                  <m:t>𝐏</m:t>
                                </m:r>
                              </m:e>
                              <m:sub>
                                <m:r>
                                  <a:rPr lang="nl-BE" sz="29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b>
                              <m:sup>
                                <m:r>
                                  <a:rPr lang="nl-BE" sz="2900" b="1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  <m:r>
                              <a:rPr lang="nl-BE" sz="2900" i="1" baseline="-25000">
                                <a:latin typeface="Cambria Math" panose="02040503050406030204" pitchFamily="18" charset="0"/>
                              </a:rPr>
                              <m:t>𝑜𝑛𝑐</m:t>
                            </m:r>
                          </m:e>
                        </m:d>
                      </m:e>
                      <m:sup>
                        <m:r>
                          <a:rPr lang="nl-BE" sz="29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nl-BE" sz="2900" i="1">
                        <a:latin typeface="Cambria Math" panose="02040503050406030204" pitchFamily="18" charset="0"/>
                      </a:rPr>
                      <m:t>  +   </m:t>
                    </m:r>
                    <m:nary>
                      <m:naryPr>
                        <m:chr m:val="∑"/>
                        <m:supHide m:val="on"/>
                        <m:ctrlPr>
                          <a:rPr lang="nl-BE" sz="29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nl-BE" sz="2900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nl-BE" sz="29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nl-BE" sz="29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nl-BE" sz="2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BE" sz="2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nl-BE" sz="29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nl-BE" sz="29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nl-BE" sz="29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begChr m:val="|"/>
                            <m:endChr m:val="|"/>
                            <m:ctrlPr>
                              <a:rPr lang="nl-BE" sz="29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nl-BE" sz="29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l-BE" sz="2900" b="1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  <m:sub>
                                <m:r>
                                  <a:rPr lang="nl-BE" sz="29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nl-BE" sz="29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nl-BE" sz="29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lang="nl-BE" sz="2900" b="1" i="1" baseline="-2500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nary>
                  </m:oMath>
                </a14:m>
                <a:endParaRPr lang="nl-BE" altLang="nl-BE" sz="2900" dirty="0"/>
              </a:p>
              <a:p>
                <a:pPr eaLnBrk="1" hangingPunct="1"/>
                <a:endParaRPr lang="nl-BE" altLang="nl-BE" dirty="0"/>
              </a:p>
              <a:p>
                <a:pPr eaLnBrk="1" hangingPunct="1"/>
                <a:endParaRPr lang="nl-BE" altLang="nl-BE" dirty="0"/>
              </a:p>
            </p:txBody>
          </p:sp>
        </mc:Choice>
        <mc:Fallback xmlns="">
          <p:sp>
            <p:nvSpPr>
              <p:cNvPr id="1030" name="Rectangle 2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825022" y="519057"/>
                <a:ext cx="10952450" cy="5033963"/>
              </a:xfrm>
              <a:blipFill rotWithShape="0">
                <a:blip r:embed="rId3"/>
                <a:stretch>
                  <a:fillRect l="-556" t="-2179" b="-141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ep 7"/>
          <p:cNvGrpSpPr/>
          <p:nvPr/>
        </p:nvGrpSpPr>
        <p:grpSpPr>
          <a:xfrm>
            <a:off x="1777968" y="2831640"/>
            <a:ext cx="4584192" cy="833191"/>
            <a:chOff x="964692" y="2378139"/>
            <a:chExt cx="4584192" cy="833191"/>
          </a:xfrm>
        </p:grpSpPr>
        <p:sp>
          <p:nvSpPr>
            <p:cNvPr id="9" name="Linkeraccolade 8"/>
            <p:cNvSpPr/>
            <p:nvPr/>
          </p:nvSpPr>
          <p:spPr>
            <a:xfrm rot="16200000">
              <a:off x="1728216" y="1614615"/>
              <a:ext cx="443484" cy="1970532"/>
            </a:xfrm>
            <a:prstGeom prst="leftBrace">
              <a:avLst>
                <a:gd name="adj1" fmla="val 8333"/>
                <a:gd name="adj2" fmla="val 50741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Tekstvak 9"/>
            <p:cNvSpPr txBox="1"/>
            <p:nvPr/>
          </p:nvSpPr>
          <p:spPr>
            <a:xfrm>
              <a:off x="1226820" y="2841998"/>
              <a:ext cx="1350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Fit / SCA</a:t>
              </a:r>
            </a:p>
          </p:txBody>
        </p:sp>
        <p:sp>
          <p:nvSpPr>
            <p:cNvPr id="11" name="Linkeraccolade 10"/>
            <p:cNvSpPr/>
            <p:nvPr/>
          </p:nvSpPr>
          <p:spPr>
            <a:xfrm rot="16200000">
              <a:off x="4266438" y="1539178"/>
              <a:ext cx="443484" cy="2121408"/>
            </a:xfrm>
            <a:prstGeom prst="leftBrace">
              <a:avLst>
                <a:gd name="adj1" fmla="val 8333"/>
                <a:gd name="adj2" fmla="val 50741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kstvak 11"/>
            <p:cNvSpPr txBox="1"/>
            <p:nvPr/>
          </p:nvSpPr>
          <p:spPr>
            <a:xfrm>
              <a:off x="4094988" y="2841998"/>
              <a:ext cx="1350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Penalty</a:t>
              </a:r>
            </a:p>
          </p:txBody>
        </p:sp>
      </p:grpSp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methods for multi-source high-dimensional data</a:t>
            </a:r>
            <a:endParaRPr lang="nl-BE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DE1BC-ACFE-473E-8F8C-B52EF75A2EA5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681445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22987" y="1485589"/>
            <a:ext cx="5329254" cy="4351338"/>
          </a:xfrm>
        </p:spPr>
        <p:txBody>
          <a:bodyPr/>
          <a:lstStyle/>
          <a:p>
            <a:r>
              <a:rPr lang="nl-BE"/>
              <a:t>Lasso</a:t>
            </a:r>
            <a:endParaRPr lang="nl-BE" dirty="0"/>
          </a:p>
          <a:p>
            <a:pPr lvl="1"/>
            <a:endParaRPr lang="nl-BE" dirty="0"/>
          </a:p>
          <a:p>
            <a:pPr lvl="1"/>
            <a:r>
              <a:rPr lang="nl-BE" dirty="0"/>
              <a:t>Oracle </a:t>
            </a:r>
            <a:r>
              <a:rPr lang="nl-BE" dirty="0" err="1"/>
              <a:t>properties</a:t>
            </a:r>
            <a:r>
              <a:rPr lang="nl-BE" dirty="0"/>
              <a:t> (</a:t>
            </a:r>
            <a:r>
              <a:rPr lang="nl-BE" dirty="0" err="1"/>
              <a:t>under</a:t>
            </a:r>
            <a:r>
              <a:rPr lang="nl-BE" dirty="0"/>
              <a:t> </a:t>
            </a:r>
            <a:r>
              <a:rPr lang="nl-BE" dirty="0" err="1"/>
              <a:t>some</a:t>
            </a:r>
            <a:r>
              <a:rPr lang="nl-BE" dirty="0"/>
              <a:t> </a:t>
            </a:r>
            <a:r>
              <a:rPr lang="nl-BE" dirty="0" err="1"/>
              <a:t>conditions</a:t>
            </a:r>
            <a:r>
              <a:rPr lang="nl-BE" dirty="0"/>
              <a:t>)</a:t>
            </a:r>
          </a:p>
          <a:p>
            <a:pPr lvl="1"/>
            <a:endParaRPr lang="nl-BE" dirty="0"/>
          </a:p>
          <a:p>
            <a:pPr lvl="1"/>
            <a:r>
              <a:rPr lang="nl-BE" dirty="0" err="1"/>
              <a:t>Estimation</a:t>
            </a:r>
            <a:r>
              <a:rPr lang="nl-BE" dirty="0"/>
              <a:t>: soft </a:t>
            </a:r>
            <a:r>
              <a:rPr lang="nl-BE" dirty="0" err="1"/>
              <a:t>thresholding</a:t>
            </a:r>
            <a:r>
              <a:rPr lang="nl-BE" dirty="0"/>
              <a:t> operator S(</a:t>
            </a:r>
            <a:r>
              <a:rPr lang="nl-BE" dirty="0" err="1">
                <a:latin typeface="Symbol" panose="05050102010706020507" pitchFamily="18" charset="2"/>
              </a:rPr>
              <a:t>b</a:t>
            </a:r>
            <a:r>
              <a:rPr lang="nl-BE" baseline="-25000" dirty="0" err="1"/>
              <a:t>OLS</a:t>
            </a:r>
            <a:r>
              <a:rPr lang="nl-BE" dirty="0"/>
              <a:t>,</a:t>
            </a:r>
            <a:r>
              <a:rPr lang="nl-BE" dirty="0">
                <a:latin typeface="Symbol" panose="05050102010706020507" pitchFamily="18" charset="2"/>
              </a:rPr>
              <a:t> l</a:t>
            </a:r>
            <a:r>
              <a:rPr lang="nl-BE" dirty="0"/>
              <a:t>/2)</a:t>
            </a:r>
          </a:p>
          <a:p>
            <a:pPr lvl="1"/>
            <a:endParaRPr lang="nl-BE" dirty="0"/>
          </a:p>
          <a:p>
            <a:pPr marL="914400" lvl="2" indent="0">
              <a:buNone/>
            </a:pPr>
            <a:r>
              <a:rPr lang="nl-BE" dirty="0">
                <a:latin typeface="Symbol" panose="05050102010706020507" pitchFamily="18" charset="2"/>
              </a:rPr>
              <a:t>              </a:t>
            </a:r>
            <a:r>
              <a:rPr lang="nl-BE" dirty="0"/>
              <a:t>=</a:t>
            </a:r>
            <a:r>
              <a:rPr lang="nl-BE" dirty="0">
                <a:latin typeface="Symbol" panose="05050102010706020507" pitchFamily="18" charset="2"/>
              </a:rPr>
              <a:t> </a:t>
            </a:r>
            <a:r>
              <a:rPr lang="nl-BE" dirty="0" err="1">
                <a:latin typeface="Symbol" panose="05050102010706020507" pitchFamily="18" charset="2"/>
              </a:rPr>
              <a:t>b</a:t>
            </a:r>
            <a:r>
              <a:rPr lang="nl-BE" baseline="-25000" dirty="0" err="1"/>
              <a:t>OLS</a:t>
            </a:r>
            <a:r>
              <a:rPr lang="nl-BE" dirty="0"/>
              <a:t> – </a:t>
            </a:r>
            <a:r>
              <a:rPr lang="nl-BE" dirty="0">
                <a:latin typeface="Symbol" panose="05050102010706020507" pitchFamily="18" charset="2"/>
              </a:rPr>
              <a:t>l</a:t>
            </a:r>
            <a:r>
              <a:rPr lang="nl-BE" dirty="0"/>
              <a:t>/2    </a:t>
            </a:r>
            <a:r>
              <a:rPr lang="nl-BE" dirty="0" err="1"/>
              <a:t>if</a:t>
            </a:r>
            <a:r>
              <a:rPr lang="nl-BE" dirty="0"/>
              <a:t> </a:t>
            </a:r>
            <a:r>
              <a:rPr lang="nl-BE" dirty="0" err="1">
                <a:latin typeface="Symbol" panose="05050102010706020507" pitchFamily="18" charset="2"/>
              </a:rPr>
              <a:t>b</a:t>
            </a:r>
            <a:r>
              <a:rPr lang="nl-BE" baseline="-25000" dirty="0" err="1"/>
              <a:t>OLS</a:t>
            </a:r>
            <a:r>
              <a:rPr lang="nl-BE" dirty="0"/>
              <a:t>&gt;</a:t>
            </a:r>
            <a:r>
              <a:rPr lang="nl-BE" dirty="0">
                <a:latin typeface="Symbol" panose="05050102010706020507" pitchFamily="18" charset="2"/>
              </a:rPr>
              <a:t>l</a:t>
            </a:r>
            <a:r>
              <a:rPr lang="nl-BE" dirty="0"/>
              <a:t>/2</a:t>
            </a:r>
          </a:p>
          <a:p>
            <a:pPr marL="914400" lvl="2" indent="0">
              <a:buNone/>
            </a:pPr>
            <a:r>
              <a:rPr lang="nl-BE" dirty="0" err="1">
                <a:latin typeface="Symbol" panose="05050102010706020507" pitchFamily="18" charset="2"/>
              </a:rPr>
              <a:t>b</a:t>
            </a:r>
            <a:r>
              <a:rPr lang="nl-BE" baseline="-25000" dirty="0" err="1"/>
              <a:t>LASSO</a:t>
            </a:r>
            <a:r>
              <a:rPr lang="nl-BE" dirty="0"/>
              <a:t>     = </a:t>
            </a:r>
            <a:r>
              <a:rPr lang="nl-BE" dirty="0">
                <a:latin typeface="Symbol" panose="05050102010706020507" pitchFamily="18" charset="2"/>
              </a:rPr>
              <a:t>0                  </a:t>
            </a:r>
            <a:r>
              <a:rPr lang="nl-BE" dirty="0" err="1"/>
              <a:t>if</a:t>
            </a:r>
            <a:r>
              <a:rPr lang="nl-BE" dirty="0"/>
              <a:t> – </a:t>
            </a:r>
            <a:r>
              <a:rPr lang="nl-BE" dirty="0">
                <a:latin typeface="Symbol" panose="05050102010706020507" pitchFamily="18" charset="2"/>
              </a:rPr>
              <a:t>l</a:t>
            </a:r>
            <a:r>
              <a:rPr lang="nl-BE" dirty="0"/>
              <a:t>/2 &lt;</a:t>
            </a:r>
            <a:r>
              <a:rPr lang="nl-BE" dirty="0" err="1">
                <a:latin typeface="Symbol" panose="05050102010706020507" pitchFamily="18" charset="2"/>
              </a:rPr>
              <a:t>b</a:t>
            </a:r>
            <a:r>
              <a:rPr lang="nl-BE" baseline="-25000" dirty="0" err="1"/>
              <a:t>OLS</a:t>
            </a:r>
            <a:r>
              <a:rPr lang="nl-BE" dirty="0"/>
              <a:t>&lt;</a:t>
            </a:r>
            <a:r>
              <a:rPr lang="nl-BE" dirty="0">
                <a:latin typeface="Symbol" panose="05050102010706020507" pitchFamily="18" charset="2"/>
              </a:rPr>
              <a:t>l</a:t>
            </a:r>
            <a:r>
              <a:rPr lang="nl-BE" dirty="0"/>
              <a:t>/2</a:t>
            </a:r>
          </a:p>
          <a:p>
            <a:pPr marL="914400" lvl="2" indent="0">
              <a:buNone/>
            </a:pPr>
            <a:r>
              <a:rPr lang="nl-BE" dirty="0">
                <a:latin typeface="Symbol" panose="05050102010706020507" pitchFamily="18" charset="2"/>
              </a:rPr>
              <a:t>          </a:t>
            </a:r>
            <a:r>
              <a:rPr lang="nl-BE" dirty="0"/>
              <a:t>    = </a:t>
            </a:r>
            <a:r>
              <a:rPr lang="nl-BE" dirty="0" err="1">
                <a:latin typeface="Symbol" panose="05050102010706020507" pitchFamily="18" charset="2"/>
              </a:rPr>
              <a:t>b</a:t>
            </a:r>
            <a:r>
              <a:rPr lang="nl-BE" baseline="-25000" dirty="0" err="1"/>
              <a:t>OLS</a:t>
            </a:r>
            <a:r>
              <a:rPr lang="nl-BE" dirty="0"/>
              <a:t> – </a:t>
            </a:r>
            <a:r>
              <a:rPr lang="nl-BE" dirty="0">
                <a:latin typeface="Symbol" panose="05050102010706020507" pitchFamily="18" charset="2"/>
              </a:rPr>
              <a:t>l</a:t>
            </a:r>
            <a:r>
              <a:rPr lang="nl-BE" dirty="0"/>
              <a:t>/2     </a:t>
            </a:r>
            <a:r>
              <a:rPr lang="nl-BE" dirty="0" err="1"/>
              <a:t>if</a:t>
            </a:r>
            <a:r>
              <a:rPr lang="nl-BE" dirty="0"/>
              <a:t> </a:t>
            </a:r>
            <a:r>
              <a:rPr lang="nl-BE" dirty="0" err="1">
                <a:latin typeface="Symbol" panose="05050102010706020507" pitchFamily="18" charset="2"/>
              </a:rPr>
              <a:t>b</a:t>
            </a:r>
            <a:r>
              <a:rPr lang="nl-BE" baseline="-25000" dirty="0" err="1"/>
              <a:t>OLS</a:t>
            </a:r>
            <a:r>
              <a:rPr lang="nl-BE" dirty="0"/>
              <a:t>&lt;-</a:t>
            </a:r>
            <a:r>
              <a:rPr lang="nl-BE" dirty="0">
                <a:latin typeface="Symbol" panose="05050102010706020507" pitchFamily="18" charset="2"/>
              </a:rPr>
              <a:t>l</a:t>
            </a:r>
            <a:r>
              <a:rPr lang="nl-BE" dirty="0"/>
              <a:t>/2</a:t>
            </a:r>
          </a:p>
          <a:p>
            <a:pPr lvl="2"/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methods for multi-source high-dimensional data</a:t>
            </a:r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DE1BC-ACFE-473E-8F8C-B52EF75A2EA5}" type="slidenum">
              <a:rPr lang="nl-BE" smtClean="0"/>
              <a:t>28</a:t>
            </a:fld>
            <a:endParaRPr lang="nl-BE"/>
          </a:p>
        </p:txBody>
      </p:sp>
      <p:sp>
        <p:nvSpPr>
          <p:cNvPr id="15" name="Linkeraccolade 14"/>
          <p:cNvSpPr/>
          <p:nvPr/>
        </p:nvSpPr>
        <p:spPr>
          <a:xfrm>
            <a:off x="1801368" y="4472685"/>
            <a:ext cx="210312" cy="1179576"/>
          </a:xfrm>
          <a:prstGeom prst="leftBrace">
            <a:avLst>
              <a:gd name="adj1" fmla="val 83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6" name="Afbeelding 15"/>
          <p:cNvPicPr>
            <a:picLocks noChangeAspect="1"/>
          </p:cNvPicPr>
          <p:nvPr/>
        </p:nvPicPr>
        <p:blipFill rotWithShape="1">
          <a:blip r:embed="rId2"/>
          <a:srcRect l="37500" t="47556" r="36250" b="9555"/>
          <a:stretch/>
        </p:blipFill>
        <p:spPr>
          <a:xfrm>
            <a:off x="6308098" y="1424947"/>
            <a:ext cx="4800600" cy="4411980"/>
          </a:xfrm>
          <a:prstGeom prst="rect">
            <a:avLst/>
          </a:prstGeom>
        </p:spPr>
      </p:pic>
      <p:cxnSp>
        <p:nvCxnSpPr>
          <p:cNvPr id="18" name="Rechte verbindingslijn 17"/>
          <p:cNvCxnSpPr/>
          <p:nvPr/>
        </p:nvCxnSpPr>
        <p:spPr>
          <a:xfrm>
            <a:off x="6976872" y="3520440"/>
            <a:ext cx="3666744" cy="0"/>
          </a:xfrm>
          <a:prstGeom prst="line">
            <a:avLst/>
          </a:prstGeom>
          <a:ln w="0">
            <a:solidFill>
              <a:srgbClr val="FF0000"/>
            </a:solidFill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kstvak 19"/>
          <p:cNvSpPr txBox="1"/>
          <p:nvPr/>
        </p:nvSpPr>
        <p:spPr>
          <a:xfrm>
            <a:off x="10643616" y="3335774"/>
            <a:ext cx="356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rgbClr val="FF0000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760534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795528"/>
            <a:ext cx="10515600" cy="5381435"/>
          </a:xfrm>
        </p:spPr>
        <p:txBody>
          <a:bodyPr>
            <a:normAutofit fontScale="92500" lnSpcReduction="10000"/>
          </a:bodyPr>
          <a:lstStyle/>
          <a:p>
            <a:r>
              <a:rPr lang="nl-BE" b="1" dirty="0" err="1"/>
              <a:t>Algorithm</a:t>
            </a:r>
            <a:r>
              <a:rPr lang="nl-BE" b="1" dirty="0"/>
              <a:t>: </a:t>
            </a:r>
            <a:r>
              <a:rPr lang="nl-BE" b="1" dirty="0" err="1"/>
              <a:t>Alternating</a:t>
            </a:r>
            <a:r>
              <a:rPr lang="nl-BE" b="1" dirty="0"/>
              <a:t> procedure</a:t>
            </a:r>
          </a:p>
          <a:p>
            <a:endParaRPr lang="nl-BE" dirty="0"/>
          </a:p>
          <a:p>
            <a:pPr marL="0" indent="0">
              <a:buNone/>
            </a:pPr>
            <a:r>
              <a:rPr lang="nl-BE" dirty="0" err="1"/>
              <a:t>Given</a:t>
            </a:r>
            <a:r>
              <a:rPr lang="nl-BE" dirty="0"/>
              <a:t> </a:t>
            </a:r>
            <a:r>
              <a:rPr lang="nl-BE" dirty="0" err="1"/>
              <a:t>fixed</a:t>
            </a:r>
            <a:r>
              <a:rPr lang="nl-BE" dirty="0"/>
              <a:t> </a:t>
            </a:r>
            <a:r>
              <a:rPr lang="nl-BE" dirty="0" err="1"/>
              <a:t>tuning</a:t>
            </a:r>
            <a:r>
              <a:rPr lang="nl-BE" dirty="0"/>
              <a:t> parameters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number</a:t>
            </a:r>
            <a:r>
              <a:rPr lang="nl-BE" dirty="0"/>
              <a:t> of common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distinctive</a:t>
            </a:r>
            <a:r>
              <a:rPr lang="nl-BE" dirty="0"/>
              <a:t> </a:t>
            </a:r>
            <a:r>
              <a:rPr lang="nl-BE" dirty="0" err="1"/>
              <a:t>components</a:t>
            </a:r>
            <a:r>
              <a:rPr lang="nl-BE" dirty="0"/>
              <a:t>, do</a:t>
            </a:r>
          </a:p>
          <a:p>
            <a:pPr marL="0" indent="0">
              <a:buNone/>
            </a:pPr>
            <a:r>
              <a:rPr lang="nl-BE" dirty="0"/>
              <a:t>	0. </a:t>
            </a:r>
            <a:r>
              <a:rPr lang="nl-BE" dirty="0" err="1"/>
              <a:t>Initialize</a:t>
            </a:r>
            <a:r>
              <a:rPr lang="nl-BE" dirty="0"/>
              <a:t> </a:t>
            </a:r>
            <a:r>
              <a:rPr lang="nl-BE" b="1" dirty="0" err="1"/>
              <a:t>P</a:t>
            </a:r>
            <a:r>
              <a:rPr lang="nl-BE" baseline="-25000" dirty="0" err="1"/>
              <a:t>conc</a:t>
            </a:r>
            <a:endParaRPr lang="nl-BE" baseline="-25000" dirty="0"/>
          </a:p>
          <a:p>
            <a:pPr marL="0" indent="0">
              <a:buNone/>
            </a:pPr>
            <a:r>
              <a:rPr lang="nl-BE" dirty="0"/>
              <a:t>	1. Update </a:t>
            </a:r>
            <a:r>
              <a:rPr lang="nl-BE" b="1" dirty="0"/>
              <a:t>T</a:t>
            </a:r>
            <a:r>
              <a:rPr lang="nl-BE" dirty="0"/>
              <a:t> </a:t>
            </a:r>
            <a:r>
              <a:rPr lang="nl-BE" dirty="0" err="1"/>
              <a:t>conditional</a:t>
            </a:r>
            <a:r>
              <a:rPr lang="nl-BE" dirty="0"/>
              <a:t> </a:t>
            </a:r>
            <a:r>
              <a:rPr lang="nl-BE" dirty="0" err="1"/>
              <a:t>upon</a:t>
            </a:r>
            <a:r>
              <a:rPr lang="nl-BE" dirty="0"/>
              <a:t> </a:t>
            </a:r>
            <a:r>
              <a:rPr lang="nl-BE" b="1" dirty="0" err="1"/>
              <a:t>P</a:t>
            </a:r>
            <a:r>
              <a:rPr lang="nl-BE" baseline="-25000" dirty="0" err="1"/>
              <a:t>conc</a:t>
            </a:r>
            <a:endParaRPr lang="nl-BE" baseline="-25000" dirty="0"/>
          </a:p>
          <a:p>
            <a:pPr marL="0" indent="0">
              <a:buNone/>
            </a:pPr>
            <a:r>
              <a:rPr lang="nl-BE" dirty="0"/>
              <a:t>		Closed form: </a:t>
            </a:r>
            <a:r>
              <a:rPr lang="nl-BE" b="1" dirty="0"/>
              <a:t>T</a:t>
            </a:r>
            <a:r>
              <a:rPr lang="nl-BE" dirty="0"/>
              <a:t>=</a:t>
            </a:r>
            <a:r>
              <a:rPr lang="nl-BE" b="1" dirty="0"/>
              <a:t>UV</a:t>
            </a:r>
            <a:r>
              <a:rPr lang="nl-BE" dirty="0"/>
              <a:t>’ </a:t>
            </a:r>
            <a:r>
              <a:rPr lang="nl-BE" dirty="0" err="1"/>
              <a:t>with</a:t>
            </a:r>
            <a:r>
              <a:rPr lang="nl-BE" dirty="0"/>
              <a:t> </a:t>
            </a:r>
            <a:r>
              <a:rPr lang="nl-BE" b="1" dirty="0"/>
              <a:t>U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b="1" dirty="0"/>
              <a:t>V</a:t>
            </a:r>
            <a:r>
              <a:rPr lang="nl-BE" dirty="0"/>
              <a:t> </a:t>
            </a:r>
            <a:r>
              <a:rPr lang="nl-BE" dirty="0" err="1"/>
              <a:t>from</a:t>
            </a:r>
            <a:r>
              <a:rPr lang="nl-BE" dirty="0"/>
              <a:t> the SVD of </a:t>
            </a:r>
            <a:r>
              <a:rPr lang="nl-BE" b="1" dirty="0"/>
              <a:t>X</a:t>
            </a:r>
            <a:r>
              <a:rPr lang="nl-BE" baseline="-25000" dirty="0"/>
              <a:t>C</a:t>
            </a:r>
            <a:r>
              <a:rPr lang="nl-BE" b="1" dirty="0"/>
              <a:t>P</a:t>
            </a:r>
            <a:r>
              <a:rPr lang="nl-BE" dirty="0"/>
              <a:t> (</a:t>
            </a:r>
            <a:r>
              <a:rPr lang="nl-BE" i="1" dirty="0"/>
              <a:t>I</a:t>
            </a:r>
            <a:r>
              <a:rPr lang="nl-BE" dirty="0"/>
              <a:t>×</a:t>
            </a:r>
            <a:r>
              <a:rPr lang="nl-BE" i="1" dirty="0"/>
              <a:t>R -&gt; 		small </a:t>
            </a:r>
            <a:r>
              <a:rPr lang="nl-BE" i="1" dirty="0" err="1"/>
              <a:t>for</a:t>
            </a:r>
            <a:r>
              <a:rPr lang="nl-BE" i="1" dirty="0"/>
              <a:t> H-D data</a:t>
            </a:r>
            <a:r>
              <a:rPr lang="nl-BE" dirty="0"/>
              <a:t>)</a:t>
            </a:r>
            <a:endParaRPr lang="nl-BE" baseline="-25000" dirty="0"/>
          </a:p>
          <a:p>
            <a:pPr marL="0" indent="0">
              <a:buNone/>
            </a:pPr>
            <a:r>
              <a:rPr lang="nl-BE" dirty="0"/>
              <a:t>	2. Update </a:t>
            </a:r>
            <a:r>
              <a:rPr lang="nl-BE" b="1" dirty="0" err="1"/>
              <a:t>P</a:t>
            </a:r>
            <a:r>
              <a:rPr lang="nl-BE" baseline="-25000" dirty="0" err="1"/>
              <a:t>conc</a:t>
            </a:r>
            <a:r>
              <a:rPr lang="nl-BE" dirty="0"/>
              <a:t> </a:t>
            </a:r>
            <a:r>
              <a:rPr lang="nl-BE" dirty="0" err="1"/>
              <a:t>conditional</a:t>
            </a:r>
            <a:r>
              <a:rPr lang="nl-BE" dirty="0"/>
              <a:t> </a:t>
            </a:r>
            <a:r>
              <a:rPr lang="nl-BE" dirty="0" err="1"/>
              <a:t>upon</a:t>
            </a:r>
            <a:r>
              <a:rPr lang="nl-BE" dirty="0"/>
              <a:t> </a:t>
            </a:r>
            <a:r>
              <a:rPr lang="nl-BE" b="1" dirty="0"/>
              <a:t>T</a:t>
            </a:r>
          </a:p>
          <a:p>
            <a:pPr marL="0" indent="0">
              <a:buNone/>
            </a:pPr>
            <a:r>
              <a:rPr lang="nl-BE" dirty="0"/>
              <a:t>		</a:t>
            </a:r>
            <a:r>
              <a:rPr lang="nl-BE" dirty="0" err="1"/>
              <a:t>Coordinate</a:t>
            </a:r>
            <a:r>
              <a:rPr lang="nl-BE" dirty="0"/>
              <a:t> </a:t>
            </a:r>
            <a:r>
              <a:rPr lang="nl-BE" dirty="0" err="1"/>
              <a:t>descent</a:t>
            </a:r>
            <a:r>
              <a:rPr lang="nl-BE" dirty="0"/>
              <a:t> (</a:t>
            </a:r>
            <a:r>
              <a:rPr lang="nl-BE" dirty="0" err="1"/>
              <a:t>see</a:t>
            </a:r>
            <a:r>
              <a:rPr lang="nl-BE" dirty="0"/>
              <a:t> next)</a:t>
            </a:r>
          </a:p>
          <a:p>
            <a:pPr marL="0" indent="0">
              <a:buNone/>
            </a:pPr>
            <a:r>
              <a:rPr lang="nl-BE" dirty="0"/>
              <a:t>	3. Check stop criteria (</a:t>
            </a:r>
            <a:r>
              <a:rPr lang="nl-BE" dirty="0" err="1"/>
              <a:t>convergence</a:t>
            </a:r>
            <a:r>
              <a:rPr lang="nl-BE" dirty="0"/>
              <a:t> of the </a:t>
            </a:r>
            <a:r>
              <a:rPr lang="nl-BE" dirty="0" err="1"/>
              <a:t>loss</a:t>
            </a:r>
            <a:r>
              <a:rPr lang="nl-BE" dirty="0"/>
              <a:t>, maximum </a:t>
            </a:r>
            <a:r>
              <a:rPr lang="nl-BE" dirty="0" err="1"/>
              <a:t>number</a:t>
            </a:r>
            <a:r>
              <a:rPr lang="nl-BE" dirty="0"/>
              <a:t> of 	</a:t>
            </a:r>
            <a:r>
              <a:rPr lang="nl-BE" dirty="0" err="1"/>
              <a:t>iterations</a:t>
            </a:r>
            <a:r>
              <a:rPr lang="nl-BE" dirty="0"/>
              <a:t>) </a:t>
            </a:r>
            <a:r>
              <a:rPr lang="nl-BE" dirty="0" err="1"/>
              <a:t>and</a:t>
            </a:r>
            <a:r>
              <a:rPr lang="nl-BE" dirty="0"/>
              <a:t> return </a:t>
            </a:r>
            <a:r>
              <a:rPr lang="nl-BE" dirty="0" err="1"/>
              <a:t>to</a:t>
            </a:r>
            <a:r>
              <a:rPr lang="nl-BE" dirty="0"/>
              <a:t> step 1 or </a:t>
            </a:r>
            <a:r>
              <a:rPr lang="nl-BE" dirty="0" err="1"/>
              <a:t>terminate</a:t>
            </a:r>
            <a:r>
              <a:rPr lang="nl-BE" dirty="0"/>
              <a:t>	</a:t>
            </a:r>
          </a:p>
        </p:txBody>
      </p:sp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methods for multi-source high-dimensional data</a:t>
            </a:r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DE1BC-ACFE-473E-8F8C-B52EF75A2EA5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78427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Outline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BE" dirty="0" err="1"/>
              <a:t>Introduction</a:t>
            </a:r>
            <a:r>
              <a:rPr lang="nl-BE" dirty="0"/>
              <a:t>: </a:t>
            </a:r>
            <a:r>
              <a:rPr lang="nl-BE" dirty="0" err="1"/>
              <a:t>Motivation</a:t>
            </a:r>
            <a:r>
              <a:rPr lang="nl-BE" dirty="0"/>
              <a:t> &amp; </a:t>
            </a:r>
            <a:r>
              <a:rPr lang="nl-BE" dirty="0" err="1"/>
              <a:t>Challenges</a:t>
            </a:r>
            <a:endParaRPr lang="nl-BE" dirty="0"/>
          </a:p>
          <a:p>
            <a:r>
              <a:rPr lang="nl-BE" dirty="0" err="1"/>
              <a:t>Methods</a:t>
            </a:r>
            <a:r>
              <a:rPr lang="nl-BE" dirty="0"/>
              <a:t>: </a:t>
            </a:r>
            <a:r>
              <a:rPr lang="nl-BE" dirty="0" err="1"/>
              <a:t>Sparse</a:t>
            </a:r>
            <a:r>
              <a:rPr lang="nl-BE" dirty="0"/>
              <a:t> Common </a:t>
            </a:r>
            <a:r>
              <a:rPr lang="nl-BE" dirty="0" err="1"/>
              <a:t>Components</a:t>
            </a:r>
            <a:endParaRPr lang="nl-BE" dirty="0"/>
          </a:p>
          <a:p>
            <a:pPr lvl="1"/>
            <a:r>
              <a:rPr lang="nl-BE" dirty="0"/>
              <a:t>Model</a:t>
            </a:r>
          </a:p>
          <a:p>
            <a:pPr lvl="1"/>
            <a:r>
              <a:rPr lang="nl-BE" dirty="0" err="1"/>
              <a:t>Objective</a:t>
            </a:r>
            <a:r>
              <a:rPr lang="nl-BE" dirty="0"/>
              <a:t> </a:t>
            </a:r>
            <a:r>
              <a:rPr lang="nl-BE" dirty="0" err="1"/>
              <a:t>function</a:t>
            </a:r>
            <a:endParaRPr lang="nl-BE" dirty="0"/>
          </a:p>
          <a:p>
            <a:pPr lvl="1"/>
            <a:r>
              <a:rPr lang="nl-BE" dirty="0" err="1"/>
              <a:t>Estimation</a:t>
            </a:r>
            <a:endParaRPr lang="nl-BE" dirty="0"/>
          </a:p>
          <a:p>
            <a:pPr lvl="1"/>
            <a:r>
              <a:rPr lang="nl-BE" dirty="0"/>
              <a:t>Model </a:t>
            </a:r>
            <a:r>
              <a:rPr lang="nl-BE" dirty="0" err="1"/>
              <a:t>Selection</a:t>
            </a:r>
            <a:endParaRPr lang="nl-BE" dirty="0"/>
          </a:p>
          <a:p>
            <a:r>
              <a:rPr lang="nl-BE" dirty="0" err="1"/>
              <a:t>Illustrations</a:t>
            </a:r>
            <a:endParaRPr lang="nl-BE" dirty="0"/>
          </a:p>
          <a:p>
            <a:pPr lvl="1"/>
            <a:r>
              <a:rPr lang="nl-BE" dirty="0"/>
              <a:t>Exploration: 500 families</a:t>
            </a:r>
          </a:p>
          <a:p>
            <a:pPr lvl="1"/>
            <a:r>
              <a:rPr lang="nl-BE" dirty="0" err="1"/>
              <a:t>Prediction</a:t>
            </a:r>
            <a:r>
              <a:rPr lang="nl-BE" dirty="0"/>
              <a:t>: Systems </a:t>
            </a:r>
            <a:r>
              <a:rPr lang="nl-BE" dirty="0" err="1"/>
              <a:t>vaccinology</a:t>
            </a:r>
            <a:endParaRPr lang="nl-BE" dirty="0"/>
          </a:p>
          <a:p>
            <a:r>
              <a:rPr lang="nl-BE" dirty="0" err="1"/>
              <a:t>Conclusion</a:t>
            </a:r>
            <a:r>
              <a:rPr lang="nl-BE" dirty="0"/>
              <a:t> &amp; </a:t>
            </a:r>
            <a:r>
              <a:rPr lang="nl-BE" dirty="0" err="1"/>
              <a:t>Discussion</a:t>
            </a:r>
            <a:endParaRPr lang="nl-BE" dirty="0"/>
          </a:p>
          <a:p>
            <a:endParaRPr lang="en-US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methods for multi-source high-dimensional data</a:t>
            </a:r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DE1BC-ACFE-473E-8F8C-B52EF75A2EA5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910481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>
              <a:xfrm>
                <a:off x="584200" y="555752"/>
                <a:ext cx="11028680" cy="560089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nl-BE" dirty="0"/>
                  <a:t>Coordinate </a:t>
                </a:r>
                <a:r>
                  <a:rPr lang="nl-BE" dirty="0" err="1"/>
                  <a:t>descent</a:t>
                </a:r>
                <a:endParaRPr lang="nl-BE" dirty="0"/>
              </a:p>
              <a:p>
                <a:pPr marL="0" indent="0">
                  <a:buNone/>
                </a:pPr>
                <a:endParaRPr lang="nl-BE" dirty="0"/>
              </a:p>
              <a:p>
                <a:pPr marL="0" indent="0">
                  <a:buNone/>
                </a:pPr>
                <a:r>
                  <a:rPr lang="nl-BE" dirty="0"/>
                  <a:t>L</a:t>
                </a:r>
                <a:r>
                  <a:rPr lang="nl-BE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nl-BE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nl-BE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nl-B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l-BE" b="1" i="1">
                                <a:latin typeface="Cambria Math" panose="02040503050406030204" pitchFamily="18" charset="0"/>
                              </a:rPr>
                              <m:t>𝑿</m:t>
                            </m:r>
                            <m:r>
                              <a:rPr lang="nl-BE" i="1" baseline="-2500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nl-BE" b="0" i="1" baseline="-25000" smtClean="0">
                                <a:latin typeface="Cambria Math" panose="02040503050406030204" pitchFamily="18" charset="0"/>
                              </a:rPr>
                              <m:t>𝑜𝑛𝑐</m:t>
                            </m:r>
                            <m:r>
                              <a:rPr lang="nl-BE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nl-BE" b="1">
                                <a:latin typeface="Cambria Math" panose="02040503050406030204" pitchFamily="18" charset="0"/>
                              </a:rPr>
                              <m:t>𝐓</m:t>
                            </m:r>
                            <m:sSubSup>
                              <m:sSubSupPr>
                                <m:ctrlPr>
                                  <a:rPr lang="nl-BE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nl-BE" b="1">
                                    <a:latin typeface="Cambria Math" panose="02040503050406030204" pitchFamily="18" charset="0"/>
                                  </a:rPr>
                                  <m:t>𝐏</m:t>
                                </m:r>
                              </m:e>
                              <m:sub>
                                <m:r>
                                  <a:rPr lang="nl-BE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nl-BE" b="0" i="1" smtClean="0">
                                    <a:latin typeface="Cambria Math" panose="02040503050406030204" pitchFamily="18" charset="0"/>
                                  </a:rPr>
                                  <m:t>𝑜𝑛𝑐</m:t>
                                </m:r>
                              </m:sub>
                              <m:sup>
                                <m:r>
                                  <a:rPr lang="nl-BE" b="1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nl-BE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nl-BE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nl-BE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nl-BE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nl-BE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nl-BE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nl-B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B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nl-BE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nl-BE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nl-BE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begChr m:val="|"/>
                            <m:endChr m:val="|"/>
                            <m:ctrlPr>
                              <a:rPr lang="nl-B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nl-BE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l-BE" b="1">
                                    <a:latin typeface="Cambria Math" panose="02040503050406030204" pitchFamily="18" charset="0"/>
                                  </a:rPr>
                                  <m:t>𝐩</m:t>
                                </m:r>
                              </m:e>
                              <m:sub>
                                <m:r>
                                  <a:rPr lang="nl-BE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nl-BE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nl-B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lang="nl-BE" b="1" i="1" baseline="-2500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nary>
                  </m:oMath>
                </a14:m>
                <a:endParaRPr lang="nl-BE" dirty="0"/>
              </a:p>
              <a:p>
                <a:pPr marL="0" indent="0">
                  <a:buNone/>
                </a:pPr>
                <a:r>
                  <a:rPr lang="nl-BE" dirty="0"/>
                  <a:t>  </a:t>
                </a:r>
              </a:p>
              <a:p>
                <a:pPr marL="0" indent="0">
                  <a:buNone/>
                </a:pPr>
                <a:r>
                  <a:rPr lang="nl-BE" dirty="0"/>
                  <a:t>   =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nl-BE" b="0" i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nl-BE" b="0" i="0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nl-BE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nl-BE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nl-BE" b="0" i="1" baseline="-2500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nl-BE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nl-BE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/>
                      <m:e>
                        <m:d>
                          <m:dPr>
                            <m:begChr m:val="{"/>
                            <m:endChr m:val="}"/>
                            <m:ctrlPr>
                              <a:rPr lang="nl-BE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nl-B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limLoc m:val="subSup"/>
                                    <m:supHide m:val="on"/>
                                    <m:ctrlPr>
                                      <a:rPr lang="nl-BE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9"/>
                                      </m:rPr>
                                      <a:rPr lang="nl-BE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/>
                                  <m:e>
                                    <m:d>
                                      <m:dPr>
                                        <m:ctrlPr>
                                          <a:rPr lang="nl-BE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nl-BE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nl-BE" i="1" baseline="-2500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  <m:r>
                                          <a:rPr lang="nl-BE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nl-BE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nl-BE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  <m:sub>
                                            <m:r>
                                              <a:rPr lang="nl-BE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𝑖𝑟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nl-BE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nl-BE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nl-BE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  <m:r>
                                              <a:rPr lang="nl-BE" i="1" baseline="-2500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  <m:r>
                                              <a:rPr lang="nl-BE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nl-BE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²</m:t>
                                    </m:r>
                                  </m:e>
                                </m:nary>
                              </m:e>
                            </m:d>
                            <m:r>
                              <a:rPr lang="nl-BE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nl-BE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l-BE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nl-BE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nl-BE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nl-BE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d>
                              <m:dPr>
                                <m:begChr m:val="|"/>
                                <m:endChr m:val="|"/>
                                <m:ctrlPr>
                                  <a:rPr lang="nl-BE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nl-BE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l-BE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nl-BE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nl-BE" i="1" baseline="-2500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nl-BE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nl-BE" dirty="0"/>
              </a:p>
              <a:p>
                <a:pPr marL="0" indent="0">
                  <a:buNone/>
                </a:pPr>
                <a:endParaRPr lang="nl-BE" dirty="0"/>
              </a:p>
              <a:p>
                <a:pPr marL="0" indent="0">
                  <a:buNone/>
                </a:pPr>
                <a:r>
                  <a:rPr lang="nl-BE" dirty="0"/>
                  <a:t>For </a:t>
                </a:r>
                <a:r>
                  <a:rPr lang="nl-BE" dirty="0" err="1"/>
                  <a:t>which</a:t>
                </a:r>
                <a:r>
                  <a:rPr lang="nl-BE" dirty="0"/>
                  <a:t> the root </a:t>
                </a:r>
                <a:r>
                  <a:rPr lang="nl-BE" dirty="0" err="1"/>
                  <a:t>can</a:t>
                </a:r>
                <a:r>
                  <a:rPr lang="nl-BE" dirty="0"/>
                  <a:t> </a:t>
                </a:r>
                <a:r>
                  <a:rPr lang="nl-BE" dirty="0" err="1"/>
                  <a:t>be</a:t>
                </a:r>
                <a:r>
                  <a:rPr lang="nl-BE" dirty="0"/>
                  <a:t> found </a:t>
                </a:r>
                <a:r>
                  <a:rPr lang="nl-BE" dirty="0" err="1"/>
                  <a:t>using</a:t>
                </a:r>
                <a:r>
                  <a:rPr lang="nl-BE" dirty="0"/>
                  <a:t> </a:t>
                </a:r>
                <a:r>
                  <a:rPr lang="nl-BE" dirty="0" err="1"/>
                  <a:t>subgradient</a:t>
                </a:r>
                <a:r>
                  <a:rPr lang="nl-BE" dirty="0"/>
                  <a:t> </a:t>
                </a:r>
                <a:r>
                  <a:rPr lang="nl-BE" dirty="0" err="1"/>
                  <a:t>techniques</a:t>
                </a:r>
                <a:r>
                  <a:rPr lang="nl-BE" dirty="0"/>
                  <a:t> (</a:t>
                </a:r>
                <a:r>
                  <a:rPr lang="nl-BE" dirty="0" err="1"/>
                  <a:t>this</a:t>
                </a:r>
                <a:r>
                  <a:rPr lang="nl-BE" dirty="0"/>
                  <a:t> is a standard lasso </a:t>
                </a:r>
                <a:r>
                  <a:rPr lang="nl-BE" dirty="0" err="1"/>
                  <a:t>regression</a:t>
                </a:r>
                <a:r>
                  <a:rPr lang="nl-BE" dirty="0"/>
                  <a:t> </a:t>
                </a:r>
                <a:r>
                  <a:rPr lang="nl-BE" dirty="0" err="1"/>
                  <a:t>problem</a:t>
                </a:r>
                <a:r>
                  <a:rPr lang="nl-BE" dirty="0"/>
                  <a:t>)</a:t>
                </a:r>
              </a:p>
              <a:p>
                <a:pPr marL="0" indent="0">
                  <a:buNone/>
                </a:pPr>
                <a:endParaRPr lang="nl-BE" dirty="0"/>
              </a:p>
              <a:p>
                <a:pPr marL="0" indent="0">
                  <a:buNone/>
                </a:pPr>
                <a:r>
                  <a:rPr lang="nl-BE" dirty="0" err="1"/>
                  <a:t>Note</a:t>
                </a:r>
                <a:r>
                  <a:rPr lang="nl-BE" dirty="0"/>
                  <a:t> </a:t>
                </a:r>
                <a:r>
                  <a:rPr lang="nl-BE" dirty="0" err="1"/>
                  <a:t>that</a:t>
                </a:r>
                <a:r>
                  <a:rPr lang="nl-BE" dirty="0"/>
                  <a:t> </a:t>
                </a:r>
                <a:r>
                  <a:rPr lang="nl-BE" dirty="0" err="1"/>
                  <a:t>the</a:t>
                </a:r>
                <a:r>
                  <a:rPr lang="nl-BE" dirty="0"/>
                  <a:t> </a:t>
                </a:r>
                <a:r>
                  <a:rPr lang="nl-BE" dirty="0" err="1"/>
                  <a:t>problem</a:t>
                </a:r>
                <a:r>
                  <a:rPr lang="nl-BE" dirty="0"/>
                  <a:t> is </a:t>
                </a:r>
                <a:r>
                  <a:rPr lang="nl-BE" dirty="0" err="1"/>
                  <a:t>separable</a:t>
                </a:r>
                <a:r>
                  <a:rPr lang="nl-BE" dirty="0"/>
                  <a:t> over </a:t>
                </a:r>
                <a:r>
                  <a:rPr lang="nl-BE" i="1" dirty="0"/>
                  <a:t>j</a:t>
                </a:r>
                <a:r>
                  <a:rPr lang="nl-BE" dirty="0"/>
                  <a:t> </a:t>
                </a:r>
                <a:r>
                  <a:rPr lang="nl-BE" dirty="0" err="1"/>
                  <a:t>and</a:t>
                </a:r>
                <a:r>
                  <a:rPr lang="nl-BE" dirty="0"/>
                  <a:t> </a:t>
                </a:r>
                <a:r>
                  <a:rPr lang="nl-BE" dirty="0" err="1"/>
                  <a:t>that</a:t>
                </a:r>
                <a:r>
                  <a:rPr lang="nl-BE" dirty="0"/>
                  <a:t> </a:t>
                </a:r>
                <a:r>
                  <a:rPr lang="nl-BE" b="1" dirty="0"/>
                  <a:t>T</a:t>
                </a:r>
                <a:r>
                  <a:rPr lang="nl-BE" dirty="0"/>
                  <a:t> is </a:t>
                </a:r>
                <a:r>
                  <a:rPr lang="nl-BE" dirty="0" err="1"/>
                  <a:t>orthogonal</a:t>
                </a:r>
                <a:endParaRPr lang="nl-BE" dirty="0"/>
              </a:p>
              <a:p>
                <a:pPr marL="0" indent="0">
                  <a:buNone/>
                </a:pPr>
                <a:r>
                  <a:rPr lang="nl-BE" dirty="0"/>
                  <a:t>	 =&gt; </a:t>
                </a:r>
                <a:r>
                  <a:rPr lang="nl-BE" dirty="0" err="1"/>
                  <a:t>all</a:t>
                </a:r>
                <a:r>
                  <a:rPr lang="nl-BE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B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nl-B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nl-BE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nl-B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nl-BE" dirty="0"/>
                  <a:t> </a:t>
                </a:r>
                <a:r>
                  <a:rPr lang="nl-BE" dirty="0" err="1"/>
                  <a:t>can</a:t>
                </a:r>
                <a:r>
                  <a:rPr lang="nl-BE" dirty="0"/>
                  <a:t> </a:t>
                </a:r>
                <a:r>
                  <a:rPr lang="nl-BE" dirty="0" err="1"/>
                  <a:t>be</a:t>
                </a:r>
                <a:r>
                  <a:rPr lang="nl-BE" dirty="0"/>
                  <a:t> </a:t>
                </a:r>
                <a:r>
                  <a:rPr lang="nl-BE" dirty="0" err="1"/>
                  <a:t>updated</a:t>
                </a:r>
                <a:r>
                  <a:rPr lang="nl-BE" dirty="0"/>
                  <a:t> </a:t>
                </a:r>
                <a:r>
                  <a:rPr lang="nl-BE" dirty="0" err="1"/>
                  <a:t>simultaneously</a:t>
                </a:r>
                <a:r>
                  <a:rPr lang="nl-BE" dirty="0"/>
                  <a:t> (</a:t>
                </a:r>
                <a:r>
                  <a:rPr lang="nl-BE" dirty="0" err="1"/>
                  <a:t>fast</a:t>
                </a:r>
                <a:r>
                  <a:rPr lang="nl-BE" dirty="0"/>
                  <a:t>!!!)</a:t>
                </a:r>
              </a:p>
              <a:p>
                <a:pPr marL="0" indent="0">
                  <a:buNone/>
                </a:pPr>
                <a:r>
                  <a:rPr lang="nl-BE" dirty="0"/>
                  <a:t>	 =&gt; fixing of </a:t>
                </a:r>
                <a:r>
                  <a:rPr lang="nl-BE" dirty="0" err="1"/>
                  <a:t>loadings</a:t>
                </a:r>
                <a:r>
                  <a:rPr lang="nl-BE" dirty="0"/>
                  <a:t> / </a:t>
                </a:r>
                <a:r>
                  <a:rPr lang="nl-BE" dirty="0" err="1"/>
                  <a:t>constrained</a:t>
                </a:r>
                <a:r>
                  <a:rPr lang="nl-BE" dirty="0"/>
                  <a:t> analysis is</a:t>
                </a:r>
              </a:p>
              <a:p>
                <a:pPr marL="0" indent="0">
                  <a:buNone/>
                </a:pPr>
                <a:endParaRPr lang="nl-BE" dirty="0"/>
              </a:p>
              <a:p>
                <a:pPr marL="0" indent="0">
                  <a:buNone/>
                </a:pPr>
                <a:endParaRPr lang="nl-BE" dirty="0"/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4200" y="555752"/>
                <a:ext cx="11028680" cy="5600891"/>
              </a:xfrm>
              <a:blipFill rotWithShape="0">
                <a:blip r:embed="rId4"/>
                <a:stretch>
                  <a:fillRect l="-1161" t="-2394" b="-3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methods for multi-source high-dimensional data</a:t>
            </a:r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DE1BC-ACFE-473E-8F8C-B52EF75A2EA5}" type="slidenum">
              <a:rPr lang="nl-BE" smtClean="0"/>
              <a:t>30</a:t>
            </a:fld>
            <a:endParaRPr lang="nl-BE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1688" y="5651723"/>
            <a:ext cx="622409" cy="541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6440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612648"/>
                <a:ext cx="10515600" cy="556431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nl-BE" dirty="0"/>
                  <a:t>Hence, </a:t>
                </a:r>
                <a:r>
                  <a:rPr lang="nl-BE" dirty="0" err="1"/>
                  <a:t>the</a:t>
                </a:r>
                <a:r>
                  <a:rPr lang="nl-BE" dirty="0"/>
                  <a:t> </a:t>
                </a:r>
                <a:r>
                  <a:rPr lang="nl-BE" dirty="0" err="1"/>
                  <a:t>following</a:t>
                </a:r>
                <a:r>
                  <a:rPr lang="nl-BE" dirty="0"/>
                  <a:t> soft </a:t>
                </a:r>
                <a:r>
                  <a:rPr lang="nl-BE" dirty="0" err="1"/>
                  <a:t>thresholding</a:t>
                </a:r>
                <a:r>
                  <a:rPr lang="nl-BE" dirty="0"/>
                  <a:t> update of the </a:t>
                </a:r>
                <a:r>
                  <a:rPr lang="nl-BE" dirty="0" err="1"/>
                  <a:t>loadings</a:t>
                </a:r>
                <a:r>
                  <a:rPr lang="nl-BE" dirty="0"/>
                  <a:t>:</a:t>
                </a:r>
              </a:p>
              <a:p>
                <a:endParaRPr lang="nl-BE" dirty="0"/>
              </a:p>
              <a:p>
                <a:endParaRPr lang="nl-B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BE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nl-BE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nl-BE" i="1" baseline="-2500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nl-BE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nl-BE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nl-B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nl-B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nary>
                                      <m:naryPr>
                                        <m:chr m:val="∑"/>
                                        <m:limLoc m:val="subSup"/>
                                        <m:supHide m:val="on"/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9"/>
                                          </m:rPr>
                                          <a:rPr lang="nl-BE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/>
                                      <m:e>
                                        <m:sSub>
                                          <m:sSubPr>
                                            <m:ctrlPr>
                                              <a:rPr lang="nl-BE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nl-BE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nl-BE" i="1">
                                                <a:latin typeface="Cambria Math" panose="02040503050406030204" pitchFamily="18" charset="0"/>
                                              </a:rPr>
                                              <m:t>𝑖𝑗</m:t>
                                            </m:r>
                                            <m:r>
                                              <a:rPr lang="nl-BE" i="1" baseline="-2500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nl-BE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nl-BE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  <m:sub>
                                            <m:r>
                                              <a:rPr lang="nl-BE" i="1">
                                                <a:latin typeface="Cambria Math" panose="02040503050406030204" pitchFamily="18" charset="0"/>
                                              </a:rPr>
                                              <m:t>𝑖𝑟</m:t>
                                            </m:r>
                                          </m:sub>
                                        </m:sSub>
                                        <m:r>
                                          <a:rPr lang="nl-BE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  <m:r>
                                          <a:rPr lang="nl-BE" i="1" baseline="-250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  <m:r>
                                          <a:rPr lang="nl-BE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/2</m:t>
                                        </m:r>
                                      </m:e>
                                    </m:nary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nl-B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nl-BE" b="0" i="1" smtClean="0">
                                            <a:latin typeface="Cambria Math" panose="02040503050406030204" pitchFamily="18" charset="0"/>
                                          </a:rPr>
                                          <m:t>1+</m:t>
                                        </m:r>
                                        <m:r>
                                          <a:rPr lang="nl-BE" b="0" i="1" smtClean="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nl-BE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nl-BE" b="0" i="1" baseline="-25000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nl-BE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m:rPr>
                                    <m:brk m:alnAt="7"/>
                                  </m:rPr>
                                  <a:rPr lang="nl-BE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  <m:brk m:alnAt="7"/>
                                  </m:rPr>
                                  <a:rPr lang="nl-BE" b="0" i="0" smtClean="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  <m:r>
                                  <m:rPr>
                                    <m:nor/>
                                  </m:rPr>
                                  <a:rPr lang="nl-BE" b="0" i="0" smtClean="0"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  <m:sSub>
                                  <m:sSub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l-BE" b="0" i="1" smtClean="0">
                                        <a:latin typeface="Cambria Math" panose="02040503050406030204" pitchFamily="18" charset="0"/>
                                      </a:rPr>
                                      <m:t>   </m:t>
                                    </m:r>
                                    <m: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nl-BE" i="1" baseline="-2500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  <m:r>
                                  <a:rPr lang="nl-BE" b="0" i="1" smtClean="0">
                                    <a:latin typeface="Cambria Math" panose="02040503050406030204" pitchFamily="18" charset="0"/>
                                  </a:rPr>
                                  <m:t>&gt;0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nary>
                                      <m:naryPr>
                                        <m:chr m:val="∑"/>
                                        <m:limLoc m:val="subSup"/>
                                        <m:supHide m:val="on"/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9"/>
                                          </m:rPr>
                                          <a:rPr lang="nl-BE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/>
                                      <m:e>
                                        <m:sSub>
                                          <m:sSubPr>
                                            <m:ctrlPr>
                                              <a:rPr lang="nl-BE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nl-BE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nl-BE" i="1">
                                                <a:latin typeface="Cambria Math" panose="02040503050406030204" pitchFamily="18" charset="0"/>
                                              </a:rPr>
                                              <m:t>𝑖𝑗</m:t>
                                            </m:r>
                                            <m:r>
                                              <a:rPr lang="nl-BE" i="1" baseline="-2500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nl-BE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nl-BE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  <m:sub>
                                            <m:r>
                                              <a:rPr lang="nl-BE" i="1">
                                                <a:latin typeface="Cambria Math" panose="02040503050406030204" pitchFamily="18" charset="0"/>
                                              </a:rPr>
                                              <m:t>𝑖𝑟</m:t>
                                            </m:r>
                                          </m:sub>
                                        </m:sSub>
                                        <m:r>
                                          <a:rPr lang="nl-BE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  <m:r>
                                          <a:rPr lang="nl-BE" i="1" baseline="-250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  <m:r>
                                          <a:rPr lang="nl-BE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/2</m:t>
                                        </m:r>
                                      </m:e>
                                    </m:nary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nl-BE" b="0" i="1" smtClean="0">
                                            <a:latin typeface="Cambria Math" panose="02040503050406030204" pitchFamily="18" charset="0"/>
                                          </a:rPr>
                                          <m:t>1+</m:t>
                                        </m:r>
                                        <m:r>
                                          <a:rPr lang="nl-BE" i="1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nl-BE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nl-BE" i="1" baseline="-2500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nl-BE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m:rPr>
                                    <m:nor/>
                                    <m:brk m:alnAt="7"/>
                                  </m:rPr>
                                  <a:rPr lang="nl-BE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  <m:r>
                                  <m:rPr>
                                    <m:nor/>
                                  </m:rPr>
                                  <a:rPr lang="nl-BE"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  <m:sSub>
                                  <m:sSub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  <m:t>   </m:t>
                                    </m:r>
                                    <m: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nl-BE" i="1" baseline="-2500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  <m:r>
                                  <a:rPr lang="nl-BE" b="0" i="1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nl-BE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nl-BE" b="0" i="1" smtClean="0">
                                    <a:latin typeface="Cambria Math" panose="02040503050406030204" pitchFamily="18" charset="0"/>
                                  </a:rPr>
                                  <m:t>0                                  </m:t>
                                </m:r>
                                <m:r>
                                  <m:rPr>
                                    <m:nor/>
                                  </m:rPr>
                                  <a:rPr lang="nl-BE" b="0" i="0" smtClean="0">
                                    <a:latin typeface="Cambria Math" panose="02040503050406030204" pitchFamily="18" charset="0"/>
                                  </a:rPr>
                                  <m:t>else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BE" dirty="0"/>
              </a:p>
              <a:p>
                <a:pPr marL="0" indent="0">
                  <a:buNone/>
                </a:pPr>
                <a:endParaRPr lang="nl-BE" dirty="0"/>
              </a:p>
              <a:p>
                <a:pPr marL="0" indent="0">
                  <a:buNone/>
                </a:pPr>
                <a:r>
                  <a:rPr lang="nl-BE" dirty="0" err="1"/>
                  <a:t>which</a:t>
                </a:r>
                <a:r>
                  <a:rPr lang="nl-BE" dirty="0"/>
                  <a:t> </a:t>
                </a:r>
                <a:r>
                  <a:rPr lang="nl-BE" dirty="0" err="1"/>
                  <a:t>can</a:t>
                </a:r>
                <a:r>
                  <a:rPr lang="nl-BE" dirty="0"/>
                  <a:t> </a:t>
                </a:r>
                <a:r>
                  <a:rPr lang="nl-BE" dirty="0" err="1"/>
                  <a:t>be</a:t>
                </a:r>
                <a:r>
                  <a:rPr lang="nl-BE" dirty="0"/>
                  <a:t> </a:t>
                </a:r>
                <a:r>
                  <a:rPr lang="nl-BE" dirty="0" err="1"/>
                  <a:t>calculated</a:t>
                </a:r>
                <a:r>
                  <a:rPr lang="nl-BE" dirty="0"/>
                  <a:t> </a:t>
                </a:r>
                <a:r>
                  <a:rPr lang="nl-BE" dirty="0" err="1"/>
                  <a:t>for</a:t>
                </a:r>
                <a:r>
                  <a:rPr lang="nl-BE" dirty="0"/>
                  <a:t> </a:t>
                </a:r>
                <a:r>
                  <a:rPr lang="nl-BE" dirty="0" err="1"/>
                  <a:t>all</a:t>
                </a:r>
                <a:r>
                  <a:rPr lang="nl-BE" dirty="0"/>
                  <a:t> </a:t>
                </a:r>
                <a:r>
                  <a:rPr lang="nl-BE" dirty="0" err="1"/>
                  <a:t>loadings</a:t>
                </a:r>
                <a:r>
                  <a:rPr lang="nl-BE" dirty="0"/>
                  <a:t> of component </a:t>
                </a:r>
                <a:r>
                  <a:rPr lang="nl-BE" i="1" dirty="0"/>
                  <a:t>r</a:t>
                </a:r>
                <a:r>
                  <a:rPr lang="nl-BE" dirty="0"/>
                  <a:t> </a:t>
                </a:r>
                <a:r>
                  <a:rPr lang="nl-BE" dirty="0" err="1"/>
                  <a:t>simultaneously</a:t>
                </a:r>
                <a:r>
                  <a:rPr lang="nl-BE" dirty="0"/>
                  <a:t> </a:t>
                </a:r>
                <a:r>
                  <a:rPr lang="nl-BE" dirty="0" err="1"/>
                  <a:t>using</a:t>
                </a:r>
                <a:r>
                  <a:rPr lang="nl-BE" dirty="0"/>
                  <a:t> </a:t>
                </a:r>
                <a:r>
                  <a:rPr lang="nl-BE" dirty="0" err="1"/>
                  <a:t>simple</a:t>
                </a:r>
                <a:r>
                  <a:rPr lang="nl-BE" dirty="0"/>
                  <a:t> vector </a:t>
                </a:r>
                <a:r>
                  <a:rPr lang="nl-BE" dirty="0" err="1"/>
                  <a:t>and</a:t>
                </a:r>
                <a:r>
                  <a:rPr lang="nl-BE" dirty="0"/>
                  <a:t> matrix operations!!!</a:t>
                </a:r>
              </a:p>
              <a:p>
                <a:pPr marL="0" indent="0">
                  <a:buNone/>
                </a:pPr>
                <a:endParaRPr lang="nl-BE" dirty="0"/>
              </a:p>
              <a:p>
                <a:pPr marL="0" indent="0">
                  <a:buNone/>
                </a:pPr>
                <a:r>
                  <a:rPr lang="nl-BE" dirty="0"/>
                  <a:t>=&gt; </a:t>
                </a:r>
                <a:r>
                  <a:rPr lang="nl-BE" dirty="0" err="1"/>
                  <a:t>Highly</a:t>
                </a:r>
                <a:r>
                  <a:rPr lang="nl-BE" dirty="0"/>
                  <a:t> </a:t>
                </a:r>
                <a:r>
                  <a:rPr lang="nl-BE" dirty="0" err="1"/>
                  <a:t>efficient</a:t>
                </a:r>
                <a:r>
                  <a:rPr lang="nl-BE" dirty="0"/>
                  <a:t> (</a:t>
                </a:r>
                <a:r>
                  <a:rPr lang="nl-BE" dirty="0" err="1"/>
                  <a:t>time+memory</a:t>
                </a:r>
                <a:r>
                  <a:rPr lang="nl-BE" dirty="0"/>
                  <a:t>), </a:t>
                </a:r>
                <a:r>
                  <a:rPr lang="nl-BE" dirty="0" err="1"/>
                  <a:t>scalable</a:t>
                </a:r>
                <a:r>
                  <a:rPr lang="nl-BE" dirty="0"/>
                  <a:t> </a:t>
                </a:r>
                <a:r>
                  <a:rPr lang="nl-BE" dirty="0" err="1"/>
                  <a:t>to</a:t>
                </a:r>
                <a:r>
                  <a:rPr lang="nl-BE" dirty="0"/>
                  <a:t> large data</a:t>
                </a:r>
              </a:p>
              <a:p>
                <a:pPr marL="0" indent="0">
                  <a:buNone/>
                </a:pPr>
                <a:endParaRPr lang="nl-BE" dirty="0"/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612648"/>
                <a:ext cx="10515600" cy="5564315"/>
              </a:xfrm>
              <a:blipFill rotWithShape="0">
                <a:blip r:embed="rId2"/>
                <a:stretch>
                  <a:fillRect l="-1043" t="-2303" r="-116" b="-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methods for multi-source high-dimensional data</a:t>
            </a:r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DE1BC-ACFE-473E-8F8C-B52EF75A2EA5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54649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396240"/>
                <a:ext cx="10515600" cy="578072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nl-BE" dirty="0"/>
                  <a:t>Algorithm: </a:t>
                </a:r>
                <a:r>
                  <a:rPr lang="nl-BE" dirty="0" err="1"/>
                  <a:t>Weight</a:t>
                </a:r>
                <a:r>
                  <a:rPr lang="nl-BE" dirty="0"/>
                  <a:t> </a:t>
                </a:r>
                <a:r>
                  <a:rPr lang="nl-BE" dirty="0" err="1"/>
                  <a:t>based</a:t>
                </a:r>
                <a:r>
                  <a:rPr lang="nl-BE" dirty="0"/>
                  <a:t> variant (</a:t>
                </a:r>
                <a:r>
                  <a:rPr lang="nl-BE" dirty="0" err="1"/>
                  <a:t>sparseness</a:t>
                </a:r>
                <a:r>
                  <a:rPr lang="nl-BE" dirty="0"/>
                  <a:t> on </a:t>
                </a:r>
                <a:r>
                  <a:rPr lang="nl-BE" dirty="0" err="1"/>
                  <a:t>weights</a:t>
                </a:r>
                <a:r>
                  <a:rPr lang="nl-BE" dirty="0"/>
                  <a:t>)</a:t>
                </a:r>
              </a:p>
              <a:p>
                <a:endParaRPr lang="nl-BE" dirty="0"/>
              </a:p>
              <a:p>
                <a:pPr lvl="1"/>
                <a:r>
                  <a:rPr lang="nl-BE" dirty="0" err="1"/>
                  <a:t>Similar</a:t>
                </a:r>
                <a:r>
                  <a:rPr lang="nl-BE" dirty="0"/>
                  <a:t> type of </a:t>
                </a:r>
                <a:r>
                  <a:rPr lang="nl-BE" dirty="0" err="1"/>
                  <a:t>algorithm</a:t>
                </a:r>
                <a:r>
                  <a:rPr lang="nl-BE" dirty="0"/>
                  <a:t> </a:t>
                </a:r>
                <a:r>
                  <a:rPr lang="nl-BE" dirty="0" err="1"/>
                  <a:t>can</a:t>
                </a:r>
                <a:r>
                  <a:rPr lang="nl-BE" dirty="0"/>
                  <a:t> </a:t>
                </a:r>
                <a:r>
                  <a:rPr lang="nl-BE" dirty="0" err="1"/>
                  <a:t>be</a:t>
                </a:r>
                <a:r>
                  <a:rPr lang="nl-BE" dirty="0"/>
                  <a:t> </a:t>
                </a:r>
                <a:r>
                  <a:rPr lang="nl-BE" dirty="0" err="1"/>
                  <a:t>constructed</a:t>
                </a:r>
                <a:endParaRPr lang="nl-BE" dirty="0"/>
              </a:p>
              <a:p>
                <a:pPr lvl="1"/>
                <a:endParaRPr lang="nl-BE" dirty="0"/>
              </a:p>
              <a:p>
                <a:pPr lvl="1"/>
                <a:r>
                  <a:rPr lang="nl-BE" dirty="0" err="1"/>
                  <a:t>Expression</a:t>
                </a:r>
                <a:r>
                  <a:rPr lang="nl-BE" dirty="0"/>
                  <a:t> </a:t>
                </a:r>
                <a:r>
                  <a:rPr lang="nl-BE" dirty="0" err="1"/>
                  <a:t>to</a:t>
                </a:r>
                <a:r>
                  <a:rPr lang="nl-BE" dirty="0"/>
                  <a:t> </a:t>
                </a:r>
                <a:r>
                  <a:rPr lang="nl-BE" dirty="0" err="1"/>
                  <a:t>estimate</a:t>
                </a:r>
                <a:r>
                  <a:rPr lang="nl-BE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B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sSubSup>
                          <m:sSubSupPr>
                            <m:ctrlPr>
                              <a:rPr lang="nl-BE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nl-BE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nl-BE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nl-BE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sSup>
                          <m:sSupPr>
                            <m:ctrlPr>
                              <a:rPr lang="nl-B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nl-BE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nl-BE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dirty="0"/>
                  <a:t> using coordinate descent (cycle over all  </a:t>
                </a:r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</a:rPr>
                      <m:t>𝑅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nl-BE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nl-B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nl-BE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BE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nl-BE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coefficients); sparse group lasso case</a:t>
                </a:r>
              </a:p>
              <a:p>
                <a:pPr lvl="1"/>
                <a:endParaRPr lang="nl-BE" dirty="0"/>
              </a:p>
              <a:p>
                <a:pPr lvl="1"/>
                <a:endParaRPr lang="nl-BE" dirty="0"/>
              </a:p>
              <a:p>
                <a:pPr lvl="1"/>
                <a:endParaRPr lang="nl-BE" dirty="0"/>
              </a:p>
              <a:p>
                <a:pPr lvl="1"/>
                <a:endParaRPr lang="nl-BE" dirty="0"/>
              </a:p>
              <a:p>
                <a:pPr lvl="1"/>
                <a:endParaRPr lang="nl-BE" dirty="0"/>
              </a:p>
              <a:p>
                <a:pPr lvl="1"/>
                <a:endParaRPr lang="nl-BE" dirty="0"/>
              </a:p>
              <a:p>
                <a:pPr lvl="1"/>
                <a:endParaRPr lang="nl-BE" dirty="0"/>
              </a:p>
              <a:p>
                <a:pPr marL="457200" lvl="1" indent="0">
                  <a:buNone/>
                </a:pPr>
                <a:r>
                  <a:rPr lang="nl-BE" dirty="0"/>
                  <a:t>The </a:t>
                </a:r>
                <a:r>
                  <a:rPr lang="nl-BE" dirty="0" err="1"/>
                  <a:t>expression</a:t>
                </a:r>
                <a:r>
                  <a:rPr lang="nl-BE" dirty="0"/>
                  <a:t> </a:t>
                </a:r>
                <a:r>
                  <a:rPr lang="nl-BE" dirty="0" err="1"/>
                  <a:t>for</a:t>
                </a:r>
                <a:r>
                  <a:rPr lang="nl-BE" dirty="0"/>
                  <a:t> </a:t>
                </a:r>
                <a:r>
                  <a:rPr lang="nl-BE" dirty="0" err="1"/>
                  <a:t>an</a:t>
                </a:r>
                <a:r>
                  <a:rPr lang="nl-BE" dirty="0"/>
                  <a:t> </a:t>
                </a:r>
                <a:r>
                  <a:rPr lang="nl-BE" dirty="0" err="1"/>
                  <a:t>individual</a:t>
                </a:r>
                <a:r>
                  <a:rPr lang="nl-BE" dirty="0"/>
                  <a:t> </a:t>
                </a:r>
                <a:r>
                  <a:rPr lang="nl-BE" dirty="0" err="1"/>
                  <a:t>coefficient</a:t>
                </a:r>
                <a:r>
                  <a:rPr lang="nl-BE" dirty="0"/>
                  <a:t> is </a:t>
                </a:r>
                <a:r>
                  <a:rPr lang="nl-BE" dirty="0" err="1"/>
                  <a:t>not</a:t>
                </a:r>
                <a:r>
                  <a:rPr lang="nl-BE" dirty="0"/>
                  <a:t> </a:t>
                </a:r>
                <a:r>
                  <a:rPr lang="nl-BE" dirty="0" err="1"/>
                  <a:t>very</a:t>
                </a:r>
                <a:r>
                  <a:rPr lang="nl-BE" dirty="0"/>
                  <a:t> </a:t>
                </a:r>
                <a:r>
                  <a:rPr lang="nl-BE" dirty="0" err="1"/>
                  <a:t>expensive</a:t>
                </a:r>
                <a:r>
                  <a:rPr lang="nl-BE" dirty="0"/>
                  <a:t> but has </a:t>
                </a:r>
                <a:r>
                  <a:rPr lang="nl-BE" dirty="0" err="1"/>
                  <a:t>to</a:t>
                </a:r>
                <a:r>
                  <a:rPr lang="nl-BE" dirty="0"/>
                  <a:t> </a:t>
                </a:r>
                <a:r>
                  <a:rPr lang="nl-BE" dirty="0" err="1"/>
                  <a:t>be</a:t>
                </a:r>
                <a:r>
                  <a:rPr lang="nl-BE" dirty="0"/>
                  <a:t> </a:t>
                </a:r>
                <a:r>
                  <a:rPr lang="nl-BE" dirty="0" err="1"/>
                  <a:t>calculated</a:t>
                </a:r>
                <a:r>
                  <a:rPr lang="nl-BE" dirty="0"/>
                  <a:t> </a:t>
                </a:r>
                <a:r>
                  <a:rPr lang="nl-BE" dirty="0" err="1"/>
                  <a:t>many</a:t>
                </a:r>
                <a:r>
                  <a:rPr lang="nl-BE" dirty="0"/>
                  <a:t> </a:t>
                </a:r>
                <a:r>
                  <a:rPr lang="nl-BE" dirty="0" err="1"/>
                  <a:t>times</a:t>
                </a:r>
                <a:r>
                  <a:rPr lang="nl-BE" dirty="0"/>
                  <a:t>. </a:t>
                </a:r>
                <a:r>
                  <a:rPr lang="nl-BE" dirty="0" err="1"/>
                  <a:t>Also</a:t>
                </a:r>
                <a:r>
                  <a:rPr lang="nl-BE" dirty="0"/>
                  <a:t> </a:t>
                </a:r>
                <a:r>
                  <a:rPr lang="nl-BE" dirty="0" err="1"/>
                  <a:t>here</a:t>
                </a:r>
                <a:r>
                  <a:rPr lang="nl-BE" dirty="0"/>
                  <a:t> </a:t>
                </a:r>
                <a:r>
                  <a:rPr lang="nl-BE" dirty="0" err="1"/>
                  <a:t>adding</a:t>
                </a:r>
                <a:r>
                  <a:rPr lang="nl-BE" dirty="0"/>
                  <a:t> </a:t>
                </a:r>
                <a:r>
                  <a:rPr lang="nl-BE" dirty="0" err="1"/>
                  <a:t>elementwise</a:t>
                </a:r>
                <a:r>
                  <a:rPr lang="nl-BE" dirty="0"/>
                  <a:t> </a:t>
                </a:r>
                <a:r>
                  <a:rPr lang="nl-BE" dirty="0" err="1"/>
                  <a:t>constraints</a:t>
                </a:r>
                <a:r>
                  <a:rPr lang="nl-BE" dirty="0"/>
                  <a:t> is </a:t>
                </a:r>
                <a:endParaRPr lang="en-US" dirty="0"/>
              </a:p>
              <a:p>
                <a:pPr lvl="1"/>
                <a:endParaRPr lang="nl-BE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96240"/>
                <a:ext cx="10515600" cy="5780723"/>
              </a:xfrm>
              <a:blipFill rotWithShape="0">
                <a:blip r:embed="rId9"/>
                <a:stretch>
                  <a:fillRect l="-1043" t="-2321" r="-4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methods for multi-source high-dimensional data</a:t>
            </a:r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DE1BC-ACFE-473E-8F8C-B52EF75A2EA5}" type="slidenum">
              <a:rPr lang="nl-BE" smtClean="0"/>
              <a:t>32</a:t>
            </a:fld>
            <a:endParaRPr lang="nl-B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hthoek 5"/>
              <p:cNvSpPr/>
              <p:nvPr/>
            </p:nvSpPr>
            <p:spPr>
              <a:xfrm>
                <a:off x="2316480" y="3010408"/>
                <a:ext cx="6217919" cy="16562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sSubSup>
                            <m:sSubSupPr>
                              <m:ctrlPr>
                                <a:rPr lang="nl-BE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nl-BE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nl-BE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nl-BE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nl-BE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sub>
                      </m:sSub>
                      <m:r>
                        <a:rPr lang="nl-BE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nl-B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nl-B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nary>
                                      <m:naryPr>
                                        <m:chr m:val="∑"/>
                                        <m:limLoc m:val="subSup"/>
                                        <m:supHide m:val="on"/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9"/>
                                          </m:rPr>
                                          <a:rPr lang="nl-BE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nl-BE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nl-BE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nl-BE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nl-BE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nl-BE" b="0" i="1" smtClean="0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e>
                                          <m:sub>
                                            <m:r>
                                              <a:rPr lang="nl-BE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</m:sub>
                                      <m:sup/>
                                      <m:e>
                                        <m:sSub>
                                          <m:sSubPr>
                                            <m:ctrlPr>
                                              <a:rPr lang="nl-BE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nl-BE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nl-BE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sSubSup>
                                              <m:sSubSupPr>
                                                <m:ctrlPr>
                                                  <a:rPr lang="nl-BE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nl-BE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nl-BE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nl-BE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∗</m:t>
                                                </m:r>
                                              </m:sup>
                                            </m:sSubSup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nl-BE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nl-BE" b="0" i="1" smtClean="0">
                                                <a:latin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  <m:sub>
                                            <m:r>
                                              <a:rPr lang="nl-BE" i="1">
                                                <a:latin typeface="Cambria Math" panose="02040503050406030204" pitchFamily="18" charset="0"/>
                                              </a:rPr>
                                              <m:t>𝑖𝑗</m:t>
                                            </m:r>
                                            <m:r>
                                              <a:rPr lang="nl-BE" i="1" baseline="-2500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nl-BE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nl-BE" b="0" i="1" smtClean="0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sSup>
                                              <m:sSupPr>
                                                <m:ctrlPr>
                                                  <a:rPr lang="nl-BE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nl-BE" i="1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  <m:r>
                                                  <a:rPr lang="nl-BE" i="1" baseline="-25000"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  <m:r>
                                                  <a:rPr lang="nl-BE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𝑟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nl-BE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∗</m:t>
                                                </m:r>
                                              </m:sup>
                                            </m:sSup>
                                          </m:sub>
                                        </m:sSub>
                                        <m:r>
                                          <a:rPr lang="nl-BE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  <m:r>
                                          <a:rPr lang="nl-BE" b="0" i="1" baseline="-2500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1,</m:t>
                                        </m:r>
                                        <m:r>
                                          <a:rPr lang="nl-BE" i="1" baseline="-250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  <m: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/2</m:t>
                                        </m:r>
                                      </m:e>
                                    </m:nary>
                                  </m:num>
                                  <m:den>
                                    <m:r>
                                      <a:rPr lang="nl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1+</m:t>
                                    </m:r>
                                    <m:r>
                                      <a:rPr lang="nl-B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  <m:r>
                                      <a:rPr lang="nl-BE" b="0" i="1" baseline="-2500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nl-BE" i="1" baseline="-250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nl-BE" i="1" baseline="-250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</m:den>
                                </m:f>
                                <m:r>
                                  <m:rPr>
                                    <m:brk m:alnAt="7"/>
                                  </m:rPr>
                                  <a:rPr lang="nl-BE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  <m:brk m:alnAt="7"/>
                                  </m:rPr>
                                  <a:rPr lang="nl-BE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  <m:r>
                                  <m:rPr>
                                    <m:nor/>
                                  </m:rPr>
                                  <a:rPr lang="nl-BE"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  <m:r>
                                  <m:rPr>
                                    <m:nor/>
                                  </m:rPr>
                                  <a:rPr lang="nl-BE" b="0" i="0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sSub>
                                  <m:sSub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sSubSup>
                                      <m:sSubSup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nl-BE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  <m:sub>
                                        <m:r>
                                          <a:rPr lang="nl-BE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  <m:sup>
                                        <m:r>
                                          <a:rPr lang="nl-BE" i="1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bSup>
                                    <m:sSup>
                                      <m:sSup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nl-BE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p>
                                        <m:r>
                                          <a:rPr lang="nl-BE" i="1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</m:sub>
                                </m:sSub>
                                <m:r>
                                  <a:rPr lang="nl-BE" i="1">
                                    <a:latin typeface="Cambria Math" panose="02040503050406030204" pitchFamily="18" charset="0"/>
                                  </a:rPr>
                                  <m:t>&gt;0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nary>
                                      <m:naryPr>
                                        <m:chr m:val="∑"/>
                                        <m:limLoc m:val="subSup"/>
                                        <m:supHide m:val="on"/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9"/>
                                          </m:rPr>
                                          <a:rPr lang="nl-BE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nl-BE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nl-BE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nl-BE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nl-BE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nl-BE" i="1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e>
                                          <m:sub>
                                            <m:r>
                                              <a:rPr lang="nl-BE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</m:sub>
                                      <m:sup/>
                                      <m:e>
                                        <m:sSub>
                                          <m:sSubPr>
                                            <m:ctrlPr>
                                              <a:rPr lang="nl-BE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nl-BE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nl-BE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sSubSup>
                                              <m:sSubSupPr>
                                                <m:ctrlPr>
                                                  <a:rPr lang="nl-BE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nl-BE" i="1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nl-BE" i="1"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nl-BE" i="1">
                                                    <a:latin typeface="Cambria Math" panose="02040503050406030204" pitchFamily="18" charset="0"/>
                                                  </a:rPr>
                                                  <m:t>∗</m:t>
                                                </m:r>
                                              </m:sup>
                                            </m:sSubSup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nl-BE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nl-BE" i="1">
                                                <a:latin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  <m:sub>
                                            <m:r>
                                              <a:rPr lang="nl-BE" i="1">
                                                <a:latin typeface="Cambria Math" panose="02040503050406030204" pitchFamily="18" charset="0"/>
                                              </a:rPr>
                                              <m:t>𝑖𝑗</m:t>
                                            </m:r>
                                            <m:r>
                                              <a:rPr lang="nl-BE" i="1" baseline="-2500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nl-BE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nl-BE" i="1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sSup>
                                              <m:sSupPr>
                                                <m:ctrlPr>
                                                  <a:rPr lang="nl-BE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nl-BE" i="1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  <m:r>
                                                  <a:rPr lang="nl-BE" i="1" baseline="-25000"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  <m:r>
                                                  <a:rPr lang="nl-BE" i="1">
                                                    <a:latin typeface="Cambria Math" panose="02040503050406030204" pitchFamily="18" charset="0"/>
                                                  </a:rPr>
                                                  <m:t>𝑟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nl-BE" i="1">
                                                    <a:latin typeface="Cambria Math" panose="02040503050406030204" pitchFamily="18" charset="0"/>
                                                  </a:rPr>
                                                  <m:t>∗</m:t>
                                                </m:r>
                                              </m:sup>
                                            </m:sSup>
                                          </m:sub>
                                        </m:sSub>
                                        <m:r>
                                          <a:rPr lang="nl-BE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  <m:r>
                                          <a:rPr lang="nl-BE" b="0" i="1" baseline="-2500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1,</m:t>
                                        </m:r>
                                        <m:r>
                                          <a:rPr lang="nl-BE" i="1" baseline="-250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  <m: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/2</m:t>
                                        </m:r>
                                      </m:e>
                                    </m:nary>
                                  </m:num>
                                  <m:den>
                                    <m:r>
                                      <a:rPr lang="nl-B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1+</m:t>
                                    </m:r>
                                    <m:r>
                                      <a:rPr lang="nl-B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  <m:r>
                                      <a:rPr lang="nl-BE" i="1" baseline="-250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nl-BE" i="1" baseline="-250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</m:den>
                                </m:f>
                                <m:r>
                                  <m:rPr>
                                    <m:nor/>
                                    <m:brk m:alnAt="7"/>
                                  </m:rPr>
                                  <a:rPr lang="nl-BE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  <m:r>
                                  <m:rPr>
                                    <m:nor/>
                                  </m:rPr>
                                  <a:rPr lang="nl-BE"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  <m:r>
                                  <a:rPr lang="nl-BE" b="0" i="1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sSub>
                                  <m:sSub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sSubSup>
                                      <m:sSubSup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nl-BE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  <m:sub>
                                        <m:r>
                                          <a:rPr lang="nl-BE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  <m:sup>
                                        <m:r>
                                          <a:rPr lang="nl-BE" i="1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bSup>
                                    <m:sSup>
                                      <m:sSup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nl-BE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p>
                                        <m:r>
                                          <a:rPr lang="nl-BE" i="1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</m:sub>
                                </m:sSub>
                                <m:r>
                                  <a:rPr lang="nl-BE" i="1">
                                    <a:latin typeface="Cambria Math" panose="02040503050406030204" pitchFamily="18" charset="0"/>
                                  </a:rPr>
                                  <m:t>&lt;0</m:t>
                                </m:r>
                              </m:e>
                            </m:mr>
                            <m:mr>
                              <m:e>
                                <m:r>
                                  <a:rPr lang="nl-BE" i="1">
                                    <a:latin typeface="Cambria Math" panose="02040503050406030204" pitchFamily="18" charset="0"/>
                                  </a:rPr>
                                  <m:t>0                                  </m:t>
                                </m:r>
                                <m:r>
                                  <m:rPr>
                                    <m:nor/>
                                  </m:rPr>
                                  <a:rPr lang="nl-BE">
                                    <a:latin typeface="Cambria Math" panose="02040503050406030204" pitchFamily="18" charset="0"/>
                                  </a:rPr>
                                  <m:t>else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hthoek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6480" y="3010408"/>
                <a:ext cx="6217919" cy="1656287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Afbeelding 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032" y="5454413"/>
            <a:ext cx="622409" cy="541496"/>
          </a:xfrm>
          <a:prstGeom prst="rect">
            <a:avLst/>
          </a:prstGeom>
        </p:spPr>
      </p:pic>
      <p:sp>
        <p:nvSpPr>
          <p:cNvPr id="8" name="Tekstvak 7"/>
          <p:cNvSpPr txBox="1"/>
          <p:nvPr/>
        </p:nvSpPr>
        <p:spPr>
          <a:xfrm>
            <a:off x="9098280" y="3355848"/>
            <a:ext cx="2255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 err="1">
                <a:solidFill>
                  <a:srgbClr val="00B0F0"/>
                </a:solidFill>
              </a:rPr>
              <a:t>Ridge</a:t>
            </a:r>
            <a:r>
              <a:rPr lang="nl-BE" dirty="0">
                <a:solidFill>
                  <a:srgbClr val="00B0F0"/>
                </a:solidFill>
              </a:rPr>
              <a:t> penalty has </a:t>
            </a:r>
            <a:r>
              <a:rPr lang="nl-BE" dirty="0" err="1">
                <a:solidFill>
                  <a:srgbClr val="00B0F0"/>
                </a:solidFill>
              </a:rPr>
              <a:t>to</a:t>
            </a:r>
            <a:r>
              <a:rPr lang="nl-BE" dirty="0">
                <a:solidFill>
                  <a:srgbClr val="00B0F0"/>
                </a:solidFill>
              </a:rPr>
              <a:t> </a:t>
            </a:r>
            <a:r>
              <a:rPr lang="nl-BE" dirty="0" err="1">
                <a:solidFill>
                  <a:srgbClr val="00B0F0"/>
                </a:solidFill>
              </a:rPr>
              <a:t>be</a:t>
            </a:r>
            <a:r>
              <a:rPr lang="nl-BE" dirty="0">
                <a:solidFill>
                  <a:srgbClr val="00B0F0"/>
                </a:solidFill>
              </a:rPr>
              <a:t> </a:t>
            </a:r>
            <a:r>
              <a:rPr lang="nl-BE" dirty="0" err="1">
                <a:solidFill>
                  <a:srgbClr val="00B0F0"/>
                </a:solidFill>
              </a:rPr>
              <a:t>included</a:t>
            </a:r>
            <a:endParaRPr lang="en-US" dirty="0">
              <a:solidFill>
                <a:srgbClr val="00B0F0"/>
              </a:solidFill>
            </a:endParaRPr>
          </a:p>
        </p:txBody>
      </p:sp>
      <p:cxnSp>
        <p:nvCxnSpPr>
          <p:cNvPr id="10" name="Rechte verbindingslijn met pijl 9"/>
          <p:cNvCxnSpPr/>
          <p:nvPr/>
        </p:nvCxnSpPr>
        <p:spPr>
          <a:xfrm flipH="1" flipV="1">
            <a:off x="6208776" y="3602736"/>
            <a:ext cx="2834640" cy="64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50232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528320"/>
            <a:ext cx="10515600" cy="5648643"/>
          </a:xfrm>
        </p:spPr>
        <p:txBody>
          <a:bodyPr/>
          <a:lstStyle/>
          <a:p>
            <a:r>
              <a:rPr lang="nl-BE" dirty="0" err="1"/>
              <a:t>Algorithm</a:t>
            </a:r>
            <a:endParaRPr lang="nl-BE" dirty="0"/>
          </a:p>
          <a:p>
            <a:endParaRPr lang="nl-BE" dirty="0"/>
          </a:p>
          <a:p>
            <a:pPr lvl="1"/>
            <a:r>
              <a:rPr lang="nl-BE" dirty="0" err="1"/>
              <a:t>Coordinate-wise</a:t>
            </a:r>
            <a:r>
              <a:rPr lang="nl-BE" dirty="0"/>
              <a:t> approach </a:t>
            </a:r>
            <a:r>
              <a:rPr lang="nl-BE" dirty="0" err="1"/>
              <a:t>allows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fix </a:t>
            </a:r>
            <a:r>
              <a:rPr lang="nl-BE" dirty="0" err="1"/>
              <a:t>coefficients</a:t>
            </a:r>
            <a:endParaRPr lang="nl-BE" dirty="0"/>
          </a:p>
          <a:p>
            <a:pPr lvl="1"/>
            <a:endParaRPr lang="nl-BE" dirty="0"/>
          </a:p>
          <a:p>
            <a:pPr lvl="1"/>
            <a:r>
              <a:rPr lang="nl-BE" dirty="0" err="1"/>
              <a:t>This</a:t>
            </a:r>
            <a:r>
              <a:rPr lang="nl-BE" dirty="0"/>
              <a:t> </a:t>
            </a:r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used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define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specific</a:t>
            </a:r>
            <a:r>
              <a:rPr lang="nl-BE" dirty="0"/>
              <a:t> </a:t>
            </a:r>
            <a:r>
              <a:rPr lang="nl-BE" dirty="0" err="1"/>
              <a:t>components</a:t>
            </a:r>
            <a:r>
              <a:rPr lang="nl-BE" dirty="0"/>
              <a:t> </a:t>
            </a:r>
            <a:r>
              <a:rPr lang="nl-BE" dirty="0" err="1"/>
              <a:t>by</a:t>
            </a:r>
            <a:r>
              <a:rPr lang="nl-BE" dirty="0"/>
              <a:t> fixing </a:t>
            </a:r>
            <a:r>
              <a:rPr lang="nl-BE" dirty="0" err="1"/>
              <a:t>to</a:t>
            </a:r>
            <a:r>
              <a:rPr lang="nl-BE" dirty="0"/>
              <a:t> zero </a:t>
            </a:r>
            <a:r>
              <a:rPr lang="nl-BE" dirty="0" err="1"/>
              <a:t>those</a:t>
            </a:r>
            <a:r>
              <a:rPr lang="nl-BE" dirty="0"/>
              <a:t> </a:t>
            </a:r>
            <a:r>
              <a:rPr lang="nl-BE" dirty="0" err="1"/>
              <a:t>coefficients</a:t>
            </a:r>
            <a:r>
              <a:rPr lang="nl-BE" dirty="0"/>
              <a:t> </a:t>
            </a:r>
            <a:r>
              <a:rPr lang="nl-BE" dirty="0" err="1"/>
              <a:t>corresponding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block(s) </a:t>
            </a:r>
            <a:r>
              <a:rPr lang="nl-BE" dirty="0" err="1"/>
              <a:t>that</a:t>
            </a:r>
            <a:r>
              <a:rPr lang="nl-BE" dirty="0"/>
              <a:t> is </a:t>
            </a:r>
            <a:r>
              <a:rPr lang="nl-BE" dirty="0" err="1"/>
              <a:t>not</a:t>
            </a:r>
            <a:r>
              <a:rPr lang="nl-BE" dirty="0"/>
              <a:t> </a:t>
            </a:r>
            <a:r>
              <a:rPr lang="nl-BE" dirty="0" err="1"/>
              <a:t>accounted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by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component</a:t>
            </a:r>
          </a:p>
          <a:p>
            <a:pPr lvl="1"/>
            <a:endParaRPr lang="nl-BE" dirty="0"/>
          </a:p>
          <a:p>
            <a:pPr lvl="1"/>
            <a:endParaRPr lang="en-US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methods for multi-source high-dimensional data</a:t>
            </a:r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DE1BC-ACFE-473E-8F8C-B52EF75A2EA5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816585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Model </a:t>
            </a:r>
            <a:r>
              <a:rPr lang="nl-BE" dirty="0" err="1"/>
              <a:t>selection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9600" indent="-609600"/>
            <a:r>
              <a:rPr lang="nl-BE" altLang="nl-BE" dirty="0" err="1"/>
              <a:t>Number</a:t>
            </a:r>
            <a:r>
              <a:rPr lang="nl-BE" altLang="nl-BE" dirty="0"/>
              <a:t> of </a:t>
            </a:r>
            <a:r>
              <a:rPr lang="nl-BE" altLang="nl-BE" dirty="0" err="1"/>
              <a:t>components</a:t>
            </a:r>
            <a:r>
              <a:rPr lang="nl-BE" altLang="nl-BE" dirty="0"/>
              <a:t> </a:t>
            </a:r>
            <a:r>
              <a:rPr lang="nl-BE" altLang="nl-BE" i="1" dirty="0"/>
              <a:t>R,</a:t>
            </a:r>
            <a:r>
              <a:rPr lang="nl-BE" altLang="nl-BE" dirty="0"/>
              <a:t> penalty </a:t>
            </a:r>
            <a:r>
              <a:rPr lang="nl-BE" altLang="nl-BE" dirty="0" err="1"/>
              <a:t>tuning</a:t>
            </a:r>
            <a:r>
              <a:rPr lang="nl-BE" altLang="nl-BE" dirty="0"/>
              <a:t> parameters </a:t>
            </a:r>
            <a:r>
              <a:rPr lang="nl-BE" altLang="nl-BE" dirty="0" err="1"/>
              <a:t>and</a:t>
            </a:r>
            <a:r>
              <a:rPr lang="nl-BE" altLang="nl-BE" dirty="0"/>
              <a:t>/or status (common or </a:t>
            </a:r>
            <a:r>
              <a:rPr lang="nl-BE" altLang="nl-BE" dirty="0" err="1"/>
              <a:t>specific</a:t>
            </a:r>
            <a:r>
              <a:rPr lang="nl-BE" altLang="nl-BE" dirty="0"/>
              <a:t>):</a:t>
            </a:r>
          </a:p>
          <a:p>
            <a:pPr marL="609600" indent="-609600"/>
            <a:endParaRPr lang="nl-BE" altLang="nl-BE" dirty="0"/>
          </a:p>
          <a:p>
            <a:pPr marL="990600" lvl="1" indent="-533400"/>
            <a:r>
              <a:rPr lang="nl-BE" altLang="nl-BE" dirty="0"/>
              <a:t>How </a:t>
            </a:r>
            <a:r>
              <a:rPr lang="nl-BE" altLang="nl-BE" dirty="0" err="1"/>
              <a:t>to</a:t>
            </a:r>
            <a:r>
              <a:rPr lang="nl-BE" altLang="nl-BE" dirty="0"/>
              <a:t> select </a:t>
            </a:r>
            <a:r>
              <a:rPr lang="nl-BE" altLang="nl-BE" dirty="0" err="1"/>
              <a:t>suitable</a:t>
            </a:r>
            <a:r>
              <a:rPr lang="nl-BE" altLang="nl-BE" dirty="0"/>
              <a:t> </a:t>
            </a:r>
            <a:r>
              <a:rPr lang="nl-BE" altLang="nl-BE" dirty="0" err="1"/>
              <a:t>values</a:t>
            </a:r>
            <a:r>
              <a:rPr lang="nl-BE" altLang="nl-BE" dirty="0"/>
              <a:t>?</a:t>
            </a:r>
          </a:p>
          <a:p>
            <a:pPr marL="990600" lvl="1" indent="-533400"/>
            <a:endParaRPr lang="nl-BE" altLang="nl-BE" dirty="0"/>
          </a:p>
          <a:p>
            <a:pPr marL="990600" lvl="1" indent="-533400"/>
            <a:r>
              <a:rPr lang="nl-BE" altLang="nl-BE" dirty="0"/>
              <a:t>No </a:t>
            </a:r>
            <a:r>
              <a:rPr lang="nl-BE" altLang="nl-BE" dirty="0" err="1"/>
              <a:t>definite</a:t>
            </a:r>
            <a:r>
              <a:rPr lang="nl-BE" altLang="nl-BE" dirty="0"/>
              <a:t> </a:t>
            </a:r>
            <a:r>
              <a:rPr lang="nl-BE" altLang="nl-BE" dirty="0" err="1"/>
              <a:t>answer</a:t>
            </a:r>
            <a:r>
              <a:rPr lang="nl-BE" altLang="nl-BE" dirty="0"/>
              <a:t>, </a:t>
            </a:r>
            <a:r>
              <a:rPr lang="nl-BE" altLang="nl-BE" dirty="0" err="1"/>
              <a:t>only</a:t>
            </a:r>
            <a:r>
              <a:rPr lang="nl-BE" altLang="nl-BE" dirty="0"/>
              <a:t> </a:t>
            </a:r>
            <a:r>
              <a:rPr lang="nl-BE" altLang="nl-BE" dirty="0" err="1"/>
              <a:t>suggestions</a:t>
            </a:r>
            <a:endParaRPr lang="nl-BE" altLang="nl-BE" dirty="0"/>
          </a:p>
          <a:p>
            <a:pPr marL="1371600" lvl="2" indent="-457200"/>
            <a:r>
              <a:rPr lang="nl-BE" altLang="nl-BE" sz="2400" i="1" dirty="0"/>
              <a:t>R</a:t>
            </a:r>
            <a:r>
              <a:rPr lang="nl-BE" altLang="nl-BE" sz="2400" dirty="0"/>
              <a:t>: </a:t>
            </a:r>
            <a:r>
              <a:rPr lang="nl-BE" altLang="nl-BE" sz="2400" dirty="0" err="1"/>
              <a:t>inspect</a:t>
            </a:r>
            <a:r>
              <a:rPr lang="nl-BE" altLang="nl-BE" sz="2400" dirty="0"/>
              <a:t> VAF</a:t>
            </a:r>
          </a:p>
          <a:p>
            <a:pPr marL="1371600" lvl="2" indent="-457200"/>
            <a:r>
              <a:rPr lang="nl-BE" altLang="nl-BE" sz="2400" dirty="0" err="1"/>
              <a:t>Use</a:t>
            </a:r>
            <a:r>
              <a:rPr lang="nl-BE" altLang="nl-BE" sz="2400" dirty="0"/>
              <a:t> </a:t>
            </a:r>
            <a:r>
              <a:rPr lang="nl-BE" altLang="nl-BE" sz="2400" dirty="0" err="1"/>
              <a:t>stability</a:t>
            </a:r>
            <a:r>
              <a:rPr lang="nl-BE" altLang="nl-BE" sz="2400" dirty="0"/>
              <a:t> </a:t>
            </a:r>
            <a:r>
              <a:rPr lang="nl-BE" altLang="nl-BE" sz="2400" dirty="0" err="1"/>
              <a:t>selection</a:t>
            </a:r>
            <a:r>
              <a:rPr lang="nl-BE" altLang="nl-BE" sz="2400" dirty="0"/>
              <a:t> </a:t>
            </a:r>
            <a:r>
              <a:rPr lang="nl-BE" altLang="nl-BE" sz="2400" dirty="0" err="1"/>
              <a:t>to</a:t>
            </a:r>
            <a:r>
              <a:rPr lang="nl-BE" altLang="nl-BE" sz="2400" dirty="0"/>
              <a:t> tune </a:t>
            </a:r>
            <a:r>
              <a:rPr lang="nl-BE" altLang="nl-BE" sz="2400" dirty="0" err="1"/>
              <a:t>variable</a:t>
            </a:r>
            <a:r>
              <a:rPr lang="nl-BE" altLang="nl-BE" sz="2400" dirty="0"/>
              <a:t> </a:t>
            </a:r>
            <a:r>
              <a:rPr lang="nl-BE" altLang="nl-BE" sz="2400" dirty="0" err="1"/>
              <a:t>selection</a:t>
            </a:r>
            <a:r>
              <a:rPr lang="nl-BE" altLang="nl-BE" sz="2400" dirty="0"/>
              <a:t> (</a:t>
            </a:r>
            <a:r>
              <a:rPr lang="nl-BE" altLang="nl-BE" sz="2400" i="1" dirty="0" err="1">
                <a:latin typeface="Symbol" panose="05050102010706020507" pitchFamily="18" charset="2"/>
              </a:rPr>
              <a:t>l</a:t>
            </a:r>
            <a:r>
              <a:rPr lang="nl-BE" altLang="nl-BE" sz="2400" baseline="-25000" dirty="0" err="1"/>
              <a:t>L</a:t>
            </a:r>
            <a:r>
              <a:rPr lang="nl-BE" altLang="nl-BE" sz="2400" dirty="0"/>
              <a:t>)</a:t>
            </a:r>
          </a:p>
          <a:p>
            <a:pPr marL="1371600" lvl="2" indent="-457200"/>
            <a:r>
              <a:rPr lang="nl-BE" sz="2400" dirty="0"/>
              <a:t>Cross-</a:t>
            </a:r>
            <a:r>
              <a:rPr lang="nl-BE" sz="2400" dirty="0" err="1"/>
              <a:t>validation</a:t>
            </a:r>
            <a:endParaRPr lang="nl-BE" sz="2400" dirty="0"/>
          </a:p>
          <a:p>
            <a:pPr marL="1371600" lvl="2" indent="-457200"/>
            <a:r>
              <a:rPr lang="nl-BE" sz="2400" dirty="0" err="1"/>
              <a:t>Exhaustive</a:t>
            </a:r>
            <a:r>
              <a:rPr lang="nl-BE" sz="2400" dirty="0"/>
              <a:t> </a:t>
            </a:r>
            <a:r>
              <a:rPr lang="nl-BE" sz="2400" dirty="0" err="1"/>
              <a:t>strategy</a:t>
            </a:r>
            <a:r>
              <a:rPr lang="nl-BE" sz="2400" dirty="0"/>
              <a:t> </a:t>
            </a:r>
            <a:r>
              <a:rPr lang="nl-BE" sz="2400" dirty="0" err="1"/>
              <a:t>for</a:t>
            </a:r>
            <a:r>
              <a:rPr lang="nl-BE" sz="2400" dirty="0"/>
              <a:t> status </a:t>
            </a:r>
            <a:r>
              <a:rPr lang="nl-BE" sz="2400" dirty="0" err="1"/>
              <a:t>if</a:t>
            </a:r>
            <a:r>
              <a:rPr lang="nl-BE" sz="2400" dirty="0"/>
              <a:t> </a:t>
            </a:r>
            <a:r>
              <a:rPr lang="nl-BE" sz="2400" dirty="0" err="1"/>
              <a:t>nr</a:t>
            </a:r>
            <a:r>
              <a:rPr lang="nl-BE" sz="2400" dirty="0"/>
              <a:t> </a:t>
            </a:r>
            <a:r>
              <a:rPr lang="nl-BE" sz="2400" dirty="0" err="1"/>
              <a:t>blocks</a:t>
            </a:r>
            <a:r>
              <a:rPr lang="nl-BE" sz="2400" dirty="0"/>
              <a:t> &amp; </a:t>
            </a:r>
            <a:r>
              <a:rPr lang="nl-BE" sz="2400" dirty="0" err="1"/>
              <a:t>components</a:t>
            </a:r>
            <a:r>
              <a:rPr lang="nl-BE" sz="2400" dirty="0"/>
              <a:t> </a:t>
            </a:r>
            <a:r>
              <a:rPr lang="nl-BE" sz="2400" dirty="0" err="1"/>
              <a:t>limited</a:t>
            </a:r>
            <a:endParaRPr lang="en-US" sz="2400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methods for multi-source high-dimensional data</a:t>
            </a:r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DE1BC-ACFE-473E-8F8C-B52EF75A2EA5}" type="slidenum">
              <a:rPr lang="nl-BE" smtClean="0"/>
              <a:t>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028520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2875" y="2705989"/>
            <a:ext cx="11782425" cy="1325563"/>
          </a:xfrm>
        </p:spPr>
        <p:txBody>
          <a:bodyPr>
            <a:normAutofit/>
          </a:bodyPr>
          <a:lstStyle/>
          <a:p>
            <a:pPr algn="ctr"/>
            <a:r>
              <a:rPr lang="nl-BE" sz="6000" b="1" dirty="0" err="1">
                <a:solidFill>
                  <a:srgbClr val="FFC000"/>
                </a:solidFill>
              </a:rPr>
              <a:t>Some</a:t>
            </a:r>
            <a:r>
              <a:rPr lang="nl-BE" sz="6000" b="1" dirty="0">
                <a:solidFill>
                  <a:srgbClr val="FFC000"/>
                </a:solidFill>
              </a:rPr>
              <a:t> </a:t>
            </a:r>
            <a:r>
              <a:rPr lang="nl-BE" sz="6000" b="1" dirty="0" err="1">
                <a:solidFill>
                  <a:srgbClr val="FFC000"/>
                </a:solidFill>
              </a:rPr>
              <a:t>illustrations</a:t>
            </a:r>
            <a:endParaRPr lang="nl-BE" sz="6000" b="1" dirty="0">
              <a:solidFill>
                <a:srgbClr val="FFC000"/>
              </a:solidFill>
            </a:endParaRP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methods for multi-source high-dimensional data</a:t>
            </a:r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DE1BC-ACFE-473E-8F8C-B52EF75A2EA5}" type="slidenum">
              <a:rPr lang="nl-BE" smtClean="0"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23357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500 Family </a:t>
            </a:r>
            <a:r>
              <a:rPr lang="nl-BE" dirty="0" err="1"/>
              <a:t>Study</a:t>
            </a:r>
            <a:r>
              <a:rPr lang="nl-BE" dirty="0"/>
              <a:t> (Schneider &amp; Linda, 2008)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BE" dirty="0"/>
              <a:t>Three data </a:t>
            </a:r>
            <a:r>
              <a:rPr lang="nl-BE" dirty="0" err="1"/>
              <a:t>blocks</a:t>
            </a:r>
            <a:r>
              <a:rPr lang="nl-BE" dirty="0"/>
              <a:t>: 195 families </a:t>
            </a:r>
          </a:p>
          <a:p>
            <a:pPr lvl="1"/>
            <a:r>
              <a:rPr lang="nl-BE" dirty="0" err="1"/>
              <a:t>Father</a:t>
            </a:r>
            <a:r>
              <a:rPr lang="nl-BE" dirty="0"/>
              <a:t> -&gt; 8 questionnaires</a:t>
            </a:r>
          </a:p>
          <a:p>
            <a:pPr lvl="1"/>
            <a:r>
              <a:rPr lang="nl-BE" dirty="0" err="1"/>
              <a:t>Mother</a:t>
            </a:r>
            <a:r>
              <a:rPr lang="nl-BE" dirty="0"/>
              <a:t> -&gt; 8 questionnaires</a:t>
            </a:r>
          </a:p>
          <a:p>
            <a:pPr lvl="1"/>
            <a:r>
              <a:rPr lang="nl-BE" dirty="0"/>
              <a:t>Child -&gt; 7 questionnaires</a:t>
            </a:r>
          </a:p>
          <a:p>
            <a:pPr marL="457200" lvl="1" indent="0">
              <a:buNone/>
            </a:pPr>
            <a:r>
              <a:rPr lang="nl-BE" dirty="0" err="1"/>
              <a:t>Here</a:t>
            </a:r>
            <a:r>
              <a:rPr lang="nl-BE" dirty="0"/>
              <a:t>: part of questionnaires</a:t>
            </a:r>
          </a:p>
          <a:p>
            <a:pPr marL="457200" lvl="1" indent="0">
              <a:buNone/>
            </a:pPr>
            <a:endParaRPr lang="nl-BE" dirty="0"/>
          </a:p>
          <a:p>
            <a:r>
              <a:rPr lang="nl-BE" dirty="0" err="1"/>
              <a:t>Analyzed</a:t>
            </a:r>
            <a:r>
              <a:rPr lang="nl-BE" dirty="0"/>
              <a:t> </a:t>
            </a:r>
            <a:r>
              <a:rPr lang="nl-BE" dirty="0" err="1"/>
              <a:t>with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RegularizedSCA</a:t>
            </a:r>
            <a:r>
              <a:rPr lang="nl-BE" dirty="0"/>
              <a:t> package (</a:t>
            </a:r>
            <a:r>
              <a:rPr lang="nl-BE" dirty="0" err="1"/>
              <a:t>available</a:t>
            </a:r>
            <a:r>
              <a:rPr lang="nl-BE" dirty="0"/>
              <a:t> </a:t>
            </a:r>
            <a:r>
              <a:rPr lang="nl-BE" dirty="0" err="1"/>
              <a:t>from</a:t>
            </a:r>
            <a:r>
              <a:rPr lang="nl-BE" dirty="0"/>
              <a:t> CRAN)</a:t>
            </a:r>
          </a:p>
          <a:p>
            <a:pPr lvl="1"/>
            <a:r>
              <a:rPr lang="nl-BE" dirty="0" err="1"/>
              <a:t>This</a:t>
            </a:r>
            <a:r>
              <a:rPr lang="nl-BE" dirty="0"/>
              <a:t> is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sparse</a:t>
            </a:r>
            <a:r>
              <a:rPr lang="nl-BE" dirty="0"/>
              <a:t> </a:t>
            </a:r>
            <a:r>
              <a:rPr lang="nl-BE" dirty="0" err="1"/>
              <a:t>loading</a:t>
            </a:r>
            <a:r>
              <a:rPr lang="nl-BE" dirty="0"/>
              <a:t> variant</a:t>
            </a:r>
          </a:p>
          <a:p>
            <a:pPr lvl="1"/>
            <a:r>
              <a:rPr lang="nl-BE" dirty="0" err="1"/>
              <a:t>Several</a:t>
            </a:r>
            <a:r>
              <a:rPr lang="nl-BE" dirty="0"/>
              <a:t> options </a:t>
            </a:r>
            <a:r>
              <a:rPr lang="nl-BE" dirty="0" err="1"/>
              <a:t>for</a:t>
            </a:r>
            <a:r>
              <a:rPr lang="nl-BE" dirty="0"/>
              <a:t> model </a:t>
            </a:r>
            <a:r>
              <a:rPr lang="nl-BE" dirty="0" err="1"/>
              <a:t>selection</a:t>
            </a:r>
            <a:r>
              <a:rPr lang="nl-BE" dirty="0"/>
              <a:t>; </a:t>
            </a:r>
            <a:r>
              <a:rPr lang="nl-BE" dirty="0" err="1"/>
              <a:t>includes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DISCO </a:t>
            </a:r>
            <a:r>
              <a:rPr lang="nl-BE" dirty="0" err="1"/>
              <a:t>rotation</a:t>
            </a:r>
            <a:endParaRPr lang="nl-BE" dirty="0"/>
          </a:p>
          <a:p>
            <a:pPr lvl="1"/>
            <a:endParaRPr lang="nl-BE" dirty="0"/>
          </a:p>
          <a:p>
            <a:r>
              <a:rPr lang="nl-BE" dirty="0" err="1"/>
              <a:t>Exploratory</a:t>
            </a:r>
            <a:r>
              <a:rPr lang="nl-BE" dirty="0"/>
              <a:t> analysis</a:t>
            </a:r>
            <a:endParaRPr lang="en-US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methods for multi-source high-dimensional data</a:t>
            </a:r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DE1BC-ACFE-473E-8F8C-B52EF75A2EA5}" type="slidenum">
              <a:rPr lang="nl-BE" smtClean="0"/>
              <a:t>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8822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755780"/>
            <a:ext cx="10515600" cy="5421183"/>
          </a:xfrm>
        </p:spPr>
        <p:txBody>
          <a:bodyPr/>
          <a:lstStyle/>
          <a:p>
            <a:r>
              <a:rPr lang="nl-BE" dirty="0"/>
              <a:t>Model </a:t>
            </a:r>
            <a:r>
              <a:rPr lang="nl-BE" dirty="0" err="1"/>
              <a:t>selection</a:t>
            </a:r>
            <a:r>
              <a:rPr lang="nl-BE" dirty="0"/>
              <a:t>: Cross-</a:t>
            </a:r>
            <a:r>
              <a:rPr lang="nl-BE" dirty="0" err="1"/>
              <a:t>validation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both</a:t>
            </a:r>
            <a:r>
              <a:rPr lang="nl-BE" dirty="0"/>
              <a:t> </a:t>
            </a:r>
            <a:r>
              <a:rPr lang="nl-BE" dirty="0" err="1"/>
              <a:t>group</a:t>
            </a:r>
            <a:r>
              <a:rPr lang="nl-BE" dirty="0"/>
              <a:t> lasso </a:t>
            </a:r>
            <a:r>
              <a:rPr lang="nl-BE" dirty="0" err="1"/>
              <a:t>and</a:t>
            </a:r>
            <a:r>
              <a:rPr lang="nl-BE" dirty="0"/>
              <a:t> lasso </a:t>
            </a:r>
            <a:r>
              <a:rPr lang="nl-BE" dirty="0" err="1"/>
              <a:t>tuning</a:t>
            </a:r>
            <a:r>
              <a:rPr lang="nl-BE" dirty="0"/>
              <a:t> parameters</a:t>
            </a:r>
            <a:endParaRPr lang="en-US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methods for multi-source high-dimensional data</a:t>
            </a:r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DE1BC-ACFE-473E-8F8C-B52EF75A2EA5}" type="slidenum">
              <a:rPr lang="nl-BE" smtClean="0"/>
              <a:t>37</a:t>
            </a:fld>
            <a:endParaRPr lang="nl-BE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6789" y="1374129"/>
            <a:ext cx="6127011" cy="4679085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 rotWithShape="1">
          <a:blip r:embed="rId3"/>
          <a:srcRect l="664" t="80000" r="82363" b="14660"/>
          <a:stretch/>
        </p:blipFill>
        <p:spPr>
          <a:xfrm>
            <a:off x="389100" y="2045832"/>
            <a:ext cx="4614223" cy="816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2864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Tijdelijke aanduiding voor inhoud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71" t="58831" r="62118" b="7772"/>
          <a:stretch/>
        </p:blipFill>
        <p:spPr>
          <a:xfrm>
            <a:off x="1690777" y="500332"/>
            <a:ext cx="9100611" cy="4594383"/>
          </a:xfrm>
          <a:prstGeom prst="rect">
            <a:avLst/>
          </a:prstGeom>
        </p:spPr>
      </p:pic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methods for multi-source high-dimensional data</a:t>
            </a:r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DE1BC-ACFE-473E-8F8C-B52EF75A2EA5}" type="slidenum">
              <a:rPr lang="nl-BE" smtClean="0"/>
              <a:t>38</a:t>
            </a:fld>
            <a:endParaRPr lang="nl-BE"/>
          </a:p>
        </p:txBody>
      </p:sp>
      <p:sp>
        <p:nvSpPr>
          <p:cNvPr id="7" name="Tekstvak 6"/>
          <p:cNvSpPr txBox="1"/>
          <p:nvPr/>
        </p:nvSpPr>
        <p:spPr>
          <a:xfrm>
            <a:off x="4796287" y="5094715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>
                <a:solidFill>
                  <a:srgbClr val="00B0F0"/>
                </a:solidFill>
              </a:rPr>
              <a:t>Common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8" name="Tekstvak 7"/>
          <p:cNvSpPr txBox="1"/>
          <p:nvPr/>
        </p:nvSpPr>
        <p:spPr>
          <a:xfrm>
            <a:off x="5845834" y="5094715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>
                <a:solidFill>
                  <a:srgbClr val="00B050"/>
                </a:solidFill>
              </a:rPr>
              <a:t>Parents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9" name="Tekstvak 8"/>
          <p:cNvSpPr txBox="1"/>
          <p:nvPr/>
        </p:nvSpPr>
        <p:spPr>
          <a:xfrm>
            <a:off x="7924801" y="5094715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>
                <a:solidFill>
                  <a:srgbClr val="00B050"/>
                </a:solidFill>
              </a:rPr>
              <a:t>Parents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" name="Tekstvak 9"/>
          <p:cNvSpPr txBox="1"/>
          <p:nvPr/>
        </p:nvSpPr>
        <p:spPr>
          <a:xfrm>
            <a:off x="6895381" y="5094715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 err="1">
                <a:solidFill>
                  <a:srgbClr val="FF0000"/>
                </a:solidFill>
              </a:rPr>
              <a:t>Father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kstvak 10"/>
          <p:cNvSpPr txBox="1"/>
          <p:nvPr/>
        </p:nvSpPr>
        <p:spPr>
          <a:xfrm>
            <a:off x="9097735" y="5094715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>
                <a:solidFill>
                  <a:srgbClr val="7030A0"/>
                </a:solidFill>
              </a:rPr>
              <a:t>Child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76877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Illustration</a:t>
            </a:r>
            <a:r>
              <a:rPr lang="nl-BE" dirty="0"/>
              <a:t>: A </a:t>
            </a:r>
            <a:r>
              <a:rPr lang="nl-BE" dirty="0" err="1"/>
              <a:t>meaningful</a:t>
            </a:r>
            <a:r>
              <a:rPr lang="nl-BE" dirty="0"/>
              <a:t> </a:t>
            </a:r>
            <a:r>
              <a:rPr lang="nl-BE" dirty="0" err="1"/>
              <a:t>linear</a:t>
            </a:r>
            <a:r>
              <a:rPr lang="nl-BE" dirty="0"/>
              <a:t> model </a:t>
            </a:r>
            <a:r>
              <a:rPr lang="nl-BE" dirty="0" err="1"/>
              <a:t>for</a:t>
            </a:r>
            <a:r>
              <a:rPr lang="nl-BE" dirty="0"/>
              <a:t> high-</a:t>
            </a:r>
            <a:r>
              <a:rPr lang="nl-BE" dirty="0" err="1"/>
              <a:t>dimensional</a:t>
            </a:r>
            <a:r>
              <a:rPr lang="nl-BE" dirty="0"/>
              <a:t> </a:t>
            </a:r>
            <a:r>
              <a:rPr lang="nl-BE" dirty="0" err="1"/>
              <a:t>prediction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Method: </a:t>
            </a:r>
            <a:r>
              <a:rPr lang="nl-BE" dirty="0" err="1"/>
              <a:t>SPCovR</a:t>
            </a:r>
            <a:r>
              <a:rPr lang="nl-BE" dirty="0"/>
              <a:t> (~PCR/PLS) </a:t>
            </a:r>
          </a:p>
          <a:p>
            <a:r>
              <a:rPr lang="nl-BE" altLang="nl-BE" dirty="0" err="1"/>
              <a:t>Find</a:t>
            </a:r>
            <a:r>
              <a:rPr lang="nl-BE" altLang="nl-BE" dirty="0"/>
              <a:t> </a:t>
            </a:r>
            <a:r>
              <a:rPr lang="nl-BE" altLang="nl-BE" dirty="0" err="1"/>
              <a:t>early</a:t>
            </a:r>
            <a:r>
              <a:rPr lang="nl-BE" altLang="nl-BE" dirty="0"/>
              <a:t> (</a:t>
            </a:r>
            <a:r>
              <a:rPr lang="nl-BE" altLang="nl-BE" dirty="0" err="1"/>
              <a:t>day</a:t>
            </a:r>
            <a:r>
              <a:rPr lang="nl-BE" altLang="nl-BE" dirty="0"/>
              <a:t> 3) </a:t>
            </a:r>
            <a:r>
              <a:rPr lang="nl-BE" altLang="nl-BE" dirty="0" err="1"/>
              <a:t>genetic</a:t>
            </a:r>
            <a:r>
              <a:rPr lang="nl-BE" altLang="nl-BE" dirty="0"/>
              <a:t> </a:t>
            </a:r>
            <a:r>
              <a:rPr lang="nl-BE" altLang="nl-BE" dirty="0" err="1"/>
              <a:t>signature</a:t>
            </a:r>
            <a:r>
              <a:rPr lang="nl-BE" altLang="nl-BE" dirty="0"/>
              <a:t> </a:t>
            </a:r>
            <a:r>
              <a:rPr lang="nl-BE" altLang="nl-BE" dirty="0" err="1"/>
              <a:t>that</a:t>
            </a:r>
            <a:r>
              <a:rPr lang="nl-BE" altLang="nl-BE" dirty="0"/>
              <a:t> </a:t>
            </a:r>
            <a:r>
              <a:rPr lang="nl-BE" altLang="nl-BE" dirty="0" err="1"/>
              <a:t>predicts</a:t>
            </a:r>
            <a:r>
              <a:rPr lang="nl-BE" altLang="nl-BE" dirty="0"/>
              <a:t> </a:t>
            </a:r>
            <a:r>
              <a:rPr lang="nl-BE" altLang="nl-BE" dirty="0" err="1"/>
              <a:t>flu</a:t>
            </a:r>
            <a:r>
              <a:rPr lang="nl-BE" altLang="nl-BE" dirty="0"/>
              <a:t> vaccine </a:t>
            </a:r>
            <a:r>
              <a:rPr lang="nl-BE" altLang="nl-BE" dirty="0" err="1"/>
              <a:t>efficacy</a:t>
            </a:r>
            <a:r>
              <a:rPr lang="nl-BE" altLang="nl-BE" dirty="0"/>
              <a:t> (</a:t>
            </a:r>
            <a:r>
              <a:rPr lang="nl-BE" altLang="nl-BE" dirty="0" err="1"/>
              <a:t>day</a:t>
            </a:r>
            <a:r>
              <a:rPr lang="nl-BE" altLang="nl-BE" dirty="0"/>
              <a:t> 28)  (public data: </a:t>
            </a:r>
            <a:r>
              <a:rPr lang="nl-BE" altLang="nl-BE" dirty="0" err="1"/>
              <a:t>Nakaya</a:t>
            </a:r>
            <a:r>
              <a:rPr lang="nl-BE" altLang="nl-BE" dirty="0"/>
              <a:t> et al., 2011)</a:t>
            </a:r>
          </a:p>
          <a:p>
            <a:endParaRPr lang="en-US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methods for multi-source high-dimensional data</a:t>
            </a:r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DE1BC-ACFE-473E-8F8C-B52EF75A2EA5}" type="slidenum">
              <a:rPr lang="nl-BE" smtClean="0"/>
              <a:t>39</a:t>
            </a:fld>
            <a:endParaRPr lang="nl-BE"/>
          </a:p>
        </p:txBody>
      </p:sp>
      <p:grpSp>
        <p:nvGrpSpPr>
          <p:cNvPr id="6" name="Group 39"/>
          <p:cNvGrpSpPr>
            <a:grpSpLocks/>
          </p:cNvGrpSpPr>
          <p:nvPr/>
        </p:nvGrpSpPr>
        <p:grpSpPr bwMode="auto">
          <a:xfrm>
            <a:off x="1667669" y="3334196"/>
            <a:ext cx="8856662" cy="2697163"/>
            <a:chOff x="181" y="1310"/>
            <a:chExt cx="5579" cy="1699"/>
          </a:xfrm>
        </p:grpSpPr>
        <p:grpSp>
          <p:nvGrpSpPr>
            <p:cNvPr id="7" name="Group 1"/>
            <p:cNvGrpSpPr>
              <a:grpSpLocks/>
            </p:cNvGrpSpPr>
            <p:nvPr/>
          </p:nvGrpSpPr>
          <p:grpSpPr bwMode="auto">
            <a:xfrm>
              <a:off x="181" y="1310"/>
              <a:ext cx="5121" cy="1699"/>
              <a:chOff x="403702" y="3828182"/>
              <a:chExt cx="8129111" cy="2697162"/>
            </a:xfrm>
          </p:grpSpPr>
          <p:grpSp>
            <p:nvGrpSpPr>
              <p:cNvPr id="13" name="Group 1"/>
              <p:cNvGrpSpPr>
                <a:grpSpLocks/>
              </p:cNvGrpSpPr>
              <p:nvPr/>
            </p:nvGrpSpPr>
            <p:grpSpPr bwMode="auto">
              <a:xfrm>
                <a:off x="403702" y="3828182"/>
                <a:ext cx="8129111" cy="2697162"/>
                <a:chOff x="282070" y="3523606"/>
                <a:chExt cx="8129111" cy="2697163"/>
              </a:xfrm>
            </p:grpSpPr>
            <p:grpSp>
              <p:nvGrpSpPr>
                <p:cNvPr id="18" name="Group 205"/>
                <p:cNvGrpSpPr>
                  <a:grpSpLocks/>
                </p:cNvGrpSpPr>
                <p:nvPr/>
              </p:nvGrpSpPr>
              <p:grpSpPr bwMode="auto">
                <a:xfrm>
                  <a:off x="282070" y="3523606"/>
                  <a:ext cx="8129111" cy="2697163"/>
                  <a:chOff x="798967" y="516217"/>
                  <a:chExt cx="8128471" cy="2696759"/>
                </a:xfrm>
              </p:grpSpPr>
              <p:grpSp>
                <p:nvGrpSpPr>
                  <p:cNvPr id="20" name="Group 208"/>
                  <p:cNvGrpSpPr>
                    <a:grpSpLocks/>
                  </p:cNvGrpSpPr>
                  <p:nvPr/>
                </p:nvGrpSpPr>
                <p:grpSpPr bwMode="auto">
                  <a:xfrm>
                    <a:off x="798967" y="516217"/>
                    <a:ext cx="8128471" cy="2696759"/>
                    <a:chOff x="798967" y="556937"/>
                    <a:chExt cx="8128471" cy="2696759"/>
                  </a:xfrm>
                </p:grpSpPr>
                <p:sp>
                  <p:nvSpPr>
                    <p:cNvPr id="22" name="TextBox 21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97375" y="1637900"/>
                      <a:ext cx="116090" cy="21544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Char char="•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nl-BE" altLang="nl-BE" sz="800" b="1">
                          <a:latin typeface="Calibri" panose="020F0502020204030204" pitchFamily="34" charset="0"/>
                        </a:rPr>
                        <a:t>2</a:t>
                      </a:r>
                    </a:p>
                  </p:txBody>
                </p:sp>
                <p:grpSp>
                  <p:nvGrpSpPr>
                    <p:cNvPr id="23" name="Group 21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798967" y="556937"/>
                      <a:ext cx="8128471" cy="2696759"/>
                      <a:chOff x="798967" y="556937"/>
                      <a:chExt cx="8128471" cy="2696759"/>
                    </a:xfrm>
                  </p:grpSpPr>
                  <p:sp>
                    <p:nvSpPr>
                      <p:cNvPr id="24" name="TextBox 216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89211" y="2243152"/>
                        <a:ext cx="116090" cy="2154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>
                        <a:spAutoFit/>
                      </a:bodyPr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0"/>
                          </a:spcBef>
                          <a:buFontTx/>
                          <a:buNone/>
                        </a:pPr>
                        <a:r>
                          <a:rPr lang="nl-BE" altLang="nl-BE" sz="800" b="1" i="1">
                            <a:latin typeface="Calibri" panose="020F0502020204030204" pitchFamily="34" charset="0"/>
                          </a:rPr>
                          <a:t>i</a:t>
                        </a:r>
                      </a:p>
                    </p:txBody>
                  </p:sp>
                  <p:grpSp>
                    <p:nvGrpSpPr>
                      <p:cNvPr id="25" name="Group 222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798967" y="556937"/>
                        <a:ext cx="8128471" cy="2696759"/>
                        <a:chOff x="797426" y="556357"/>
                        <a:chExt cx="8128471" cy="2696759"/>
                      </a:xfrm>
                    </p:grpSpPr>
                    <p:sp>
                      <p:nvSpPr>
                        <p:cNvPr id="26" name="TextBox 223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97426" y="1783311"/>
                          <a:ext cx="184125" cy="4587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>
                          <a:spAutoFit/>
                        </a:bodyPr>
                        <a:lstStyle>
                          <a:lvl1pPr>
                            <a:spcBef>
                              <a:spcPct val="20000"/>
                            </a:spcBef>
                            <a:buChar char="•"/>
                            <a:defRPr sz="3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har char="–"/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har char="•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har char="–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>
                            <a:spcBef>
                              <a:spcPct val="0"/>
                            </a:spcBef>
                            <a:buFontTx/>
                            <a:buNone/>
                          </a:pPr>
                          <a:r>
                            <a:rPr lang="nl-BE" altLang="nl-BE" sz="800" b="1">
                              <a:latin typeface="Calibri" panose="020F0502020204030204" pitchFamily="34" charset="0"/>
                            </a:rPr>
                            <a:t>.</a:t>
                          </a:r>
                        </a:p>
                        <a:p>
                          <a:pPr eaLnBrk="1" hangingPunct="1">
                            <a:spcBef>
                              <a:spcPct val="0"/>
                            </a:spcBef>
                            <a:buFontTx/>
                            <a:buNone/>
                          </a:pPr>
                          <a:r>
                            <a:rPr lang="nl-BE" altLang="nl-BE" sz="800" b="1">
                              <a:latin typeface="Calibri" panose="020F0502020204030204" pitchFamily="34" charset="0"/>
                            </a:rPr>
                            <a:t>.</a:t>
                          </a:r>
                        </a:p>
                        <a:p>
                          <a:pPr eaLnBrk="1" hangingPunct="1">
                            <a:spcBef>
                              <a:spcPct val="0"/>
                            </a:spcBef>
                            <a:buFontTx/>
                            <a:buNone/>
                          </a:pPr>
                          <a:r>
                            <a:rPr lang="nl-BE" altLang="nl-BE" sz="800" b="1">
                              <a:latin typeface="Calibri" panose="020F0502020204030204" pitchFamily="34" charset="0"/>
                            </a:rPr>
                            <a:t>.</a:t>
                          </a:r>
                        </a:p>
                      </p:txBody>
                    </p:sp>
                    <p:sp>
                      <p:nvSpPr>
                        <p:cNvPr id="27" name="TextBox 224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840006" y="3037672"/>
                          <a:ext cx="490093" cy="2154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>
                          <a:spAutoFit/>
                        </a:bodyPr>
                        <a:lstStyle>
                          <a:lvl1pPr>
                            <a:spcBef>
                              <a:spcPct val="20000"/>
                            </a:spcBef>
                            <a:buChar char="•"/>
                            <a:defRPr sz="3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har char="–"/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har char="•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har char="–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>
                            <a:spcBef>
                              <a:spcPct val="0"/>
                            </a:spcBef>
                            <a:buFontTx/>
                            <a:buNone/>
                          </a:pPr>
                          <a:r>
                            <a:rPr lang="nl-BE" altLang="nl-BE" sz="800" b="1">
                              <a:latin typeface="Calibri" panose="020F0502020204030204" pitchFamily="34" charset="0"/>
                            </a:rPr>
                            <a:t>24</a:t>
                          </a:r>
                        </a:p>
                      </p:txBody>
                    </p:sp>
                    <p:sp>
                      <p:nvSpPr>
                        <p:cNvPr id="28" name="TextBox 225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97426" y="2461072"/>
                          <a:ext cx="184124" cy="4587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>
                          <a:spAutoFit/>
                        </a:bodyPr>
                        <a:lstStyle>
                          <a:lvl1pPr>
                            <a:spcBef>
                              <a:spcPct val="20000"/>
                            </a:spcBef>
                            <a:buChar char="•"/>
                            <a:defRPr sz="3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har char="–"/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har char="•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har char="–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>
                            <a:spcBef>
                              <a:spcPct val="0"/>
                            </a:spcBef>
                            <a:buFontTx/>
                            <a:buNone/>
                          </a:pPr>
                          <a:r>
                            <a:rPr lang="nl-BE" altLang="nl-BE" sz="800" b="1">
                              <a:latin typeface="Calibri" panose="020F0502020204030204" pitchFamily="34" charset="0"/>
                            </a:rPr>
                            <a:t>.</a:t>
                          </a:r>
                        </a:p>
                        <a:p>
                          <a:pPr eaLnBrk="1" hangingPunct="1">
                            <a:spcBef>
                              <a:spcPct val="0"/>
                            </a:spcBef>
                            <a:buFontTx/>
                            <a:buNone/>
                          </a:pPr>
                          <a:r>
                            <a:rPr lang="nl-BE" altLang="nl-BE" sz="800" b="1">
                              <a:latin typeface="Calibri" panose="020F0502020204030204" pitchFamily="34" charset="0"/>
                            </a:rPr>
                            <a:t>.</a:t>
                          </a:r>
                        </a:p>
                        <a:p>
                          <a:pPr eaLnBrk="1" hangingPunct="1">
                            <a:spcBef>
                              <a:spcPct val="0"/>
                            </a:spcBef>
                            <a:buFontTx/>
                            <a:buNone/>
                          </a:pPr>
                          <a:r>
                            <a:rPr lang="nl-BE" altLang="nl-BE" sz="800" b="1">
                              <a:latin typeface="Calibri" panose="020F0502020204030204" pitchFamily="34" charset="0"/>
                            </a:rPr>
                            <a:t>.</a:t>
                          </a:r>
                        </a:p>
                      </p:txBody>
                    </p:sp>
                    <p:sp>
                      <p:nvSpPr>
                        <p:cNvPr id="29" name="TextBox 233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 rot="-3165195">
                          <a:off x="864579" y="1081931"/>
                          <a:ext cx="846427" cy="2616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>
                          <a:spAutoFit/>
                        </a:bodyPr>
                        <a:lstStyle>
                          <a:lvl1pPr>
                            <a:spcBef>
                              <a:spcPct val="20000"/>
                            </a:spcBef>
                            <a:buChar char="•"/>
                            <a:defRPr sz="3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har char="–"/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har char="•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har char="–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>
                            <a:spcBef>
                              <a:spcPct val="0"/>
                            </a:spcBef>
                            <a:buFontTx/>
                            <a:buNone/>
                          </a:pPr>
                          <a:r>
                            <a:rPr lang="nl-BE" altLang="nl-BE" sz="1100">
                              <a:latin typeface="Calibri" panose="020F0502020204030204" pitchFamily="34" charset="0"/>
                            </a:rPr>
                            <a:t>transcript</a:t>
                          </a:r>
                          <a:r>
                            <a:rPr lang="nl-BE" altLang="nl-BE" sz="1100" baseline="-25000"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p:txBody>
                    </p:sp>
                    <p:sp>
                      <p:nvSpPr>
                        <p:cNvPr id="30" name="TextBox 234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 rot="-3165195">
                          <a:off x="1061079" y="1042559"/>
                          <a:ext cx="945349" cy="2616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>
                          <a:spAutoFit/>
                        </a:bodyPr>
                        <a:lstStyle>
                          <a:lvl1pPr>
                            <a:spcBef>
                              <a:spcPct val="20000"/>
                            </a:spcBef>
                            <a:buChar char="•"/>
                            <a:defRPr sz="3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har char="–"/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har char="•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har char="–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>
                            <a:spcBef>
                              <a:spcPct val="0"/>
                            </a:spcBef>
                            <a:buFontTx/>
                            <a:buNone/>
                          </a:pPr>
                          <a:r>
                            <a:rPr lang="nl-BE" altLang="nl-BE" sz="1100">
                              <a:latin typeface="Calibri" panose="020F0502020204030204" pitchFamily="34" charset="0"/>
                            </a:rPr>
                            <a:t>transcript</a:t>
                          </a:r>
                          <a:r>
                            <a:rPr lang="nl-BE" altLang="nl-BE" sz="1100" baseline="-25000"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p:txBody>
                    </p:sp>
                    <p:sp>
                      <p:nvSpPr>
                        <p:cNvPr id="31" name="TextBox 235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 rot="-3165195">
                          <a:off x="4341725" y="978588"/>
                          <a:ext cx="1106072" cy="2616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>
                          <a:spAutoFit/>
                        </a:bodyPr>
                        <a:lstStyle>
                          <a:lvl1pPr>
                            <a:spcBef>
                              <a:spcPct val="20000"/>
                            </a:spcBef>
                            <a:buChar char="•"/>
                            <a:defRPr sz="3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har char="–"/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har char="•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har char="–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>
                            <a:spcBef>
                              <a:spcPct val="0"/>
                            </a:spcBef>
                            <a:buFontTx/>
                            <a:buNone/>
                          </a:pPr>
                          <a:r>
                            <a:rPr lang="nl-BE" altLang="nl-BE" sz="1100">
                              <a:latin typeface="Calibri" panose="020F0502020204030204" pitchFamily="34" charset="0"/>
                            </a:rPr>
                            <a:t>transcript</a:t>
                          </a:r>
                          <a:r>
                            <a:rPr lang="nl-BE" altLang="nl-BE" sz="1100" baseline="-25000">
                              <a:latin typeface="Calibri" panose="020F0502020204030204" pitchFamily="34" charset="0"/>
                            </a:rPr>
                            <a:t>g</a:t>
                          </a:r>
                        </a:p>
                      </p:txBody>
                    </p:sp>
                    <p:sp>
                      <p:nvSpPr>
                        <p:cNvPr id="32" name="TextBox 236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 rot="-3165195">
                          <a:off x="8292683" y="998882"/>
                          <a:ext cx="1004817" cy="2616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>
                          <a:spAutoFit/>
                        </a:bodyPr>
                        <a:lstStyle>
                          <a:lvl1pPr>
                            <a:spcBef>
                              <a:spcPct val="20000"/>
                            </a:spcBef>
                            <a:buChar char="•"/>
                            <a:defRPr sz="3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har char="–"/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har char="•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har char="–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>
                            <a:spcBef>
                              <a:spcPct val="0"/>
                            </a:spcBef>
                            <a:buFontTx/>
                            <a:buNone/>
                          </a:pPr>
                          <a:r>
                            <a:rPr lang="nl-BE" altLang="nl-BE" sz="1100">
                              <a:latin typeface="Calibri" panose="020F0502020204030204" pitchFamily="34" charset="0"/>
                            </a:rPr>
                            <a:t>transcript</a:t>
                          </a:r>
                          <a:r>
                            <a:rPr lang="nl-BE" altLang="nl-BE" sz="1100" baseline="-25000">
                              <a:latin typeface="Calibri" panose="020F0502020204030204" pitchFamily="34" charset="0"/>
                            </a:rPr>
                            <a:t>54715</a:t>
                          </a:r>
                        </a:p>
                      </p:txBody>
                    </p:sp>
                    <p:sp>
                      <p:nvSpPr>
                        <p:cNvPr id="33" name="TextBox 237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572007" y="1094439"/>
                          <a:ext cx="1036495" cy="4571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>
                          <a:spAutoFit/>
                        </a:bodyPr>
                        <a:lstStyle>
                          <a:lvl1pPr>
                            <a:spcBef>
                              <a:spcPct val="20000"/>
                            </a:spcBef>
                            <a:buChar char="•"/>
                            <a:defRPr sz="3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har char="–"/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har char="•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har char="–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>
                            <a:spcBef>
                              <a:spcPct val="0"/>
                            </a:spcBef>
                            <a:buFontTx/>
                            <a:buNone/>
                          </a:pPr>
                          <a:r>
                            <a:rPr lang="nl-BE" altLang="nl-BE" sz="2400">
                              <a:latin typeface="Calibri" panose="020F0502020204030204" pitchFamily="34" charset="0"/>
                            </a:rPr>
                            <a:t>. . .</a:t>
                          </a:r>
                        </a:p>
                      </p:txBody>
                    </p:sp>
                    <p:sp>
                      <p:nvSpPr>
                        <p:cNvPr id="34" name="TextBox 238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6027520" y="1115073"/>
                          <a:ext cx="2072990" cy="4571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>
                          <a:spAutoFit/>
                        </a:bodyPr>
                        <a:lstStyle>
                          <a:lvl1pPr>
                            <a:spcBef>
                              <a:spcPct val="20000"/>
                            </a:spcBef>
                            <a:buChar char="•"/>
                            <a:defRPr sz="3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har char="–"/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har char="•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har char="–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>
                            <a:spcBef>
                              <a:spcPct val="0"/>
                            </a:spcBef>
                            <a:buFontTx/>
                            <a:buNone/>
                          </a:pPr>
                          <a:r>
                            <a:rPr lang="nl-BE" altLang="nl-BE" sz="2400">
                              <a:latin typeface="Calibri" panose="020F0502020204030204" pitchFamily="34" charset="0"/>
                            </a:rPr>
                            <a:t>. . .</a:t>
                          </a:r>
                        </a:p>
                      </p:txBody>
                    </p:sp>
                    <p:sp>
                      <p:nvSpPr>
                        <p:cNvPr id="35" name="TextBox 239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900512" y="1493617"/>
                          <a:ext cx="116090" cy="2154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>
                          <a:spAutoFit/>
                        </a:bodyPr>
                        <a:lstStyle>
                          <a:lvl1pPr>
                            <a:spcBef>
                              <a:spcPct val="20000"/>
                            </a:spcBef>
                            <a:buChar char="•"/>
                            <a:defRPr sz="3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har char="–"/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har char="•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har char="–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defRPr>
                          </a:lvl9pPr>
                        </a:lstStyle>
                        <a:p>
                          <a:pPr eaLnBrk="1" hangingPunct="1">
                            <a:spcBef>
                              <a:spcPct val="0"/>
                            </a:spcBef>
                            <a:buFontTx/>
                            <a:buNone/>
                          </a:pPr>
                          <a:r>
                            <a:rPr lang="nl-BE" altLang="nl-BE" sz="800" b="1"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p:txBody>
                    </p:sp>
                  </p:grpSp>
                </p:grpSp>
              </p:grpSp>
              <p:sp>
                <p:nvSpPr>
                  <p:cNvPr id="21" name="Rectangle 6"/>
                  <p:cNvSpPr/>
                  <p:nvPr/>
                </p:nvSpPr>
                <p:spPr>
                  <a:xfrm>
                    <a:off x="1043408" y="1530478"/>
                    <a:ext cx="7849109" cy="1609484"/>
                  </a:xfrm>
                  <a:prstGeom prst="rect">
                    <a:avLst/>
                  </a:prstGeom>
                  <a:solidFill>
                    <a:srgbClr val="7030A0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nl-BE" sz="2400"/>
                  </a:p>
                </p:txBody>
              </p:sp>
            </p:grpSp>
            <p:sp>
              <p:nvSpPr>
                <p:cNvPr id="19" name="TextBox 29"/>
                <p:cNvSpPr txBox="1">
                  <a:spLocks noChangeArrowheads="1"/>
                </p:cNvSpPr>
                <p:nvPr/>
              </p:nvSpPr>
              <p:spPr bwMode="auto">
                <a:xfrm>
                  <a:off x="3428310" y="5038081"/>
                  <a:ext cx="2008070" cy="4572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nl-BE" altLang="nl-BE" sz="2400" b="1">
                      <a:solidFill>
                        <a:schemeClr val="bg1"/>
                      </a:solidFill>
                    </a:rPr>
                    <a:t>X</a:t>
                  </a:r>
                </a:p>
              </p:txBody>
            </p:sp>
          </p:grpSp>
          <p:pic>
            <p:nvPicPr>
              <p:cNvPr id="14" name="Picture 32" descr="C:\Users\u0032221\AppData\Local\Microsoft\Windows\Temporary Internet Files\Content.IE5\79ZT5BP7\MC900078840[1].wmf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6285" y="4706441"/>
                <a:ext cx="130336" cy="1943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5" name="Picture 32" descr="C:\Users\u0032221\AppData\Local\Microsoft\Windows\Temporary Internet Files\Content.IE5\79ZT5BP7\MC900078840[1].wmf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8519" y="5453465"/>
                <a:ext cx="130336" cy="1943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6" name="Picture 32" descr="C:\Users\u0032221\AppData\Local\Microsoft\Windows\Temporary Internet Files\Content.IE5\79ZT5BP7\MC900078840[1].wmf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3599" y="4919876"/>
                <a:ext cx="130336" cy="1943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7" name="Picture 32" descr="C:\Users\u0032221\AppData\Local\Microsoft\Windows\Temporary Internet Files\Content.IE5\79ZT5BP7\MC900078840[1].wmf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3398" y="6239296"/>
                <a:ext cx="130336" cy="1943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8" name="Group 38"/>
            <p:cNvGrpSpPr>
              <a:grpSpLocks/>
            </p:cNvGrpSpPr>
            <p:nvPr/>
          </p:nvGrpSpPr>
          <p:grpSpPr bwMode="auto">
            <a:xfrm>
              <a:off x="5261" y="1356"/>
              <a:ext cx="499" cy="1608"/>
              <a:chOff x="5261" y="1207"/>
              <a:chExt cx="499" cy="1608"/>
            </a:xfrm>
          </p:grpSpPr>
          <p:sp>
            <p:nvSpPr>
              <p:cNvPr id="9" name="Rectangle 29"/>
              <p:cNvSpPr>
                <a:spLocks noChangeArrowheads="1"/>
              </p:cNvSpPr>
              <p:nvPr/>
            </p:nvSpPr>
            <p:spPr bwMode="auto">
              <a:xfrm>
                <a:off x="5443" y="1797"/>
                <a:ext cx="136" cy="99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nl-BE" altLang="nl-BE" sz="1800"/>
              </a:p>
            </p:txBody>
          </p:sp>
          <p:sp>
            <p:nvSpPr>
              <p:cNvPr id="10" name="Text Box 30"/>
              <p:cNvSpPr txBox="1">
                <a:spLocks noChangeArrowheads="1"/>
              </p:cNvSpPr>
              <p:nvPr/>
            </p:nvSpPr>
            <p:spPr bwMode="auto">
              <a:xfrm>
                <a:off x="5420" y="2160"/>
                <a:ext cx="18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nl-BE" altLang="nl-BE" sz="1800" b="1" i="1"/>
                  <a:t>y</a:t>
                </a:r>
                <a:endParaRPr lang="nl-NL" altLang="nl-BE" sz="1800" b="1" i="1"/>
              </a:p>
            </p:txBody>
          </p:sp>
          <p:sp>
            <p:nvSpPr>
              <p:cNvPr id="11" name="Text Box 31"/>
              <p:cNvSpPr txBox="1">
                <a:spLocks noChangeArrowheads="1"/>
              </p:cNvSpPr>
              <p:nvPr/>
            </p:nvSpPr>
            <p:spPr bwMode="auto">
              <a:xfrm rot="-2857693">
                <a:off x="5336" y="1419"/>
                <a:ext cx="6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nl-BE" altLang="nl-BE" sz="1600"/>
                  <a:t>titer</a:t>
                </a:r>
                <a:endParaRPr lang="nl-NL" altLang="nl-BE" sz="1600"/>
              </a:p>
            </p:txBody>
          </p:sp>
          <p:sp>
            <p:nvSpPr>
              <p:cNvPr id="12" name="Text Box 32"/>
              <p:cNvSpPr txBox="1">
                <a:spLocks noChangeArrowheads="1"/>
              </p:cNvSpPr>
              <p:nvPr/>
            </p:nvSpPr>
            <p:spPr bwMode="auto">
              <a:xfrm>
                <a:off x="5261" y="1797"/>
                <a:ext cx="227" cy="10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nl-BE" altLang="nl-BE" sz="1000"/>
                  <a:t>1</a:t>
                </a:r>
              </a:p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nl-BE" altLang="nl-BE" sz="1000"/>
                  <a:t>.</a:t>
                </a:r>
              </a:p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nl-BE" altLang="nl-BE" sz="1000"/>
                  <a:t>.</a:t>
                </a:r>
              </a:p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nl-BE" altLang="nl-BE" sz="1000"/>
                  <a:t>.</a:t>
                </a:r>
              </a:p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nl-BE" altLang="nl-BE" sz="1000"/>
                  <a:t>.</a:t>
                </a:r>
              </a:p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nl-BE" altLang="nl-BE" sz="1000"/>
                  <a:t>.</a:t>
                </a:r>
              </a:p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nl-BE" altLang="nl-BE" sz="1000"/>
                  <a:t>24</a:t>
                </a:r>
                <a:endParaRPr lang="nl-NL" altLang="nl-BE" sz="1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30830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270598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nl-BE" sz="6000" b="1" dirty="0" err="1">
                <a:solidFill>
                  <a:srgbClr val="FFC000"/>
                </a:solidFill>
              </a:rPr>
              <a:t>Introduction</a:t>
            </a:r>
            <a:endParaRPr lang="nl-BE" sz="6000" b="1" dirty="0">
              <a:solidFill>
                <a:srgbClr val="FFC000"/>
              </a:solidFill>
            </a:endParaRP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methods for multi-source high-dimensional data</a:t>
            </a:r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DE1BC-ACFE-473E-8F8C-B52EF75A2EA5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11502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402336"/>
            <a:ext cx="10515600" cy="5774627"/>
          </a:xfrm>
        </p:spPr>
        <p:txBody>
          <a:bodyPr/>
          <a:lstStyle/>
          <a:p>
            <a:r>
              <a:rPr lang="nl-BE" dirty="0" err="1"/>
              <a:t>Comparison</a:t>
            </a:r>
            <a:r>
              <a:rPr lang="nl-BE" dirty="0"/>
              <a:t> of </a:t>
            </a:r>
            <a:r>
              <a:rPr lang="nl-BE" dirty="0" err="1"/>
              <a:t>results</a:t>
            </a:r>
            <a:r>
              <a:rPr lang="nl-BE" dirty="0"/>
              <a:t> </a:t>
            </a:r>
            <a:r>
              <a:rPr lang="nl-BE" dirty="0" err="1"/>
              <a:t>with</a:t>
            </a:r>
            <a:r>
              <a:rPr lang="nl-BE" dirty="0"/>
              <a:t> </a:t>
            </a:r>
            <a:r>
              <a:rPr lang="nl-BE" dirty="0" err="1"/>
              <a:t>sparse</a:t>
            </a:r>
            <a:r>
              <a:rPr lang="nl-BE" dirty="0"/>
              <a:t> PLS</a:t>
            </a:r>
            <a:endParaRPr lang="en-US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methods for multi-source high-dimensional data</a:t>
            </a:r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DE1BC-ACFE-473E-8F8C-B52EF75A2EA5}" type="slidenum">
              <a:rPr lang="nl-BE" smtClean="0"/>
              <a:t>40</a:t>
            </a:fld>
            <a:endParaRPr lang="nl-BE"/>
          </a:p>
        </p:txBody>
      </p:sp>
      <p:pic>
        <p:nvPicPr>
          <p:cNvPr id="6" name="Tijdelijke aanduiding voor inhoud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96" t="38479" r="34785" b="46864"/>
          <a:stretch/>
        </p:blipFill>
        <p:spPr bwMode="auto">
          <a:xfrm>
            <a:off x="256062" y="1911096"/>
            <a:ext cx="11679876" cy="2990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kstvak 1"/>
              <p:cNvSpPr txBox="1"/>
              <p:nvPr/>
            </p:nvSpPr>
            <p:spPr>
              <a:xfrm>
                <a:off x="1112807" y="5080958"/>
                <a:ext cx="79276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nl-B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nl-BE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nl-BE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nl-BE" b="0" i="1" smtClean="0">
                        <a:latin typeface="Cambria Math" panose="02040503050406030204" pitchFamily="18" charset="0"/>
                      </a:rPr>
                      <m:t>²</m:t>
                    </m:r>
                  </m:oMath>
                </a14:m>
                <a:r>
                  <a:rPr lang="en-US" dirty="0"/>
                  <a:t> for elastic net = 0,06 (200 non-zero </a:t>
                </a:r>
                <a:r>
                  <a:rPr lang="en-US" dirty="0" err="1"/>
                  <a:t>coefs</a:t>
                </a:r>
                <a:r>
                  <a:rPr lang="en-US" dirty="0"/>
                  <a:t>, tuned with CV using </a:t>
                </a:r>
                <a:r>
                  <a:rPr lang="en-US" dirty="0" err="1"/>
                  <a:t>glmnet</a:t>
                </a:r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" name="Tekstvak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807" y="5080958"/>
                <a:ext cx="7927676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35136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2875" y="2705989"/>
            <a:ext cx="11782425" cy="1325563"/>
          </a:xfrm>
        </p:spPr>
        <p:txBody>
          <a:bodyPr>
            <a:normAutofit/>
          </a:bodyPr>
          <a:lstStyle/>
          <a:p>
            <a:pPr algn="ctr"/>
            <a:r>
              <a:rPr lang="nl-BE" sz="6000" b="1" dirty="0">
                <a:solidFill>
                  <a:srgbClr val="FFC000"/>
                </a:solidFill>
              </a:rPr>
              <a:t>DISCUSSION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methods for multi-source high-dimensional data</a:t>
            </a:r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DE1BC-ACFE-473E-8F8C-B52EF75A2EA5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379545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402336"/>
            <a:ext cx="10802112" cy="5774627"/>
          </a:xfrm>
        </p:spPr>
        <p:txBody>
          <a:bodyPr/>
          <a:lstStyle/>
          <a:p>
            <a:r>
              <a:rPr lang="nl-BE" dirty="0"/>
              <a:t>We </a:t>
            </a:r>
            <a:r>
              <a:rPr lang="nl-BE" dirty="0" err="1"/>
              <a:t>presented</a:t>
            </a:r>
            <a:r>
              <a:rPr lang="nl-BE" dirty="0"/>
              <a:t> a </a:t>
            </a:r>
            <a:r>
              <a:rPr lang="nl-BE" dirty="0" err="1"/>
              <a:t>generalization</a:t>
            </a:r>
            <a:r>
              <a:rPr lang="nl-BE" dirty="0"/>
              <a:t> of </a:t>
            </a:r>
            <a:r>
              <a:rPr lang="nl-BE" dirty="0" err="1"/>
              <a:t>sparse</a:t>
            </a:r>
            <a:r>
              <a:rPr lang="nl-BE" dirty="0"/>
              <a:t> PCA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multiblock</a:t>
            </a:r>
            <a:r>
              <a:rPr lang="nl-BE" dirty="0"/>
              <a:t> case</a:t>
            </a:r>
          </a:p>
          <a:p>
            <a:endParaRPr lang="nl-BE" dirty="0"/>
          </a:p>
          <a:p>
            <a:pPr lvl="1"/>
            <a:r>
              <a:rPr lang="nl-BE" dirty="0" err="1"/>
              <a:t>Sparsity</a:t>
            </a:r>
            <a:r>
              <a:rPr lang="nl-BE" dirty="0"/>
              <a:t> </a:t>
            </a:r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imposed</a:t>
            </a:r>
            <a:r>
              <a:rPr lang="nl-BE" dirty="0"/>
              <a:t> accounting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block </a:t>
            </a:r>
            <a:r>
              <a:rPr lang="nl-BE" dirty="0" err="1"/>
              <a:t>structure</a:t>
            </a:r>
            <a:endParaRPr lang="nl-BE" dirty="0"/>
          </a:p>
          <a:p>
            <a:pPr lvl="1"/>
            <a:endParaRPr lang="nl-BE" dirty="0"/>
          </a:p>
          <a:p>
            <a:pPr lvl="1"/>
            <a:r>
              <a:rPr lang="nl-BE" dirty="0" err="1"/>
              <a:t>Sparsity</a:t>
            </a:r>
            <a:r>
              <a:rPr lang="nl-BE" dirty="0"/>
              <a:t> </a:t>
            </a:r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imposed</a:t>
            </a:r>
            <a:r>
              <a:rPr lang="nl-BE" dirty="0"/>
              <a:t> </a:t>
            </a:r>
            <a:r>
              <a:rPr lang="nl-BE" dirty="0" err="1"/>
              <a:t>either</a:t>
            </a:r>
            <a:r>
              <a:rPr lang="nl-BE" dirty="0"/>
              <a:t> on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weights</a:t>
            </a:r>
            <a:r>
              <a:rPr lang="nl-BE" dirty="0"/>
              <a:t> or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loadings</a:t>
            </a:r>
            <a:endParaRPr lang="nl-BE" dirty="0"/>
          </a:p>
          <a:p>
            <a:pPr lvl="1"/>
            <a:endParaRPr lang="nl-BE" dirty="0"/>
          </a:p>
          <a:p>
            <a:pPr lvl="1"/>
            <a:endParaRPr lang="nl-BE" dirty="0"/>
          </a:p>
          <a:p>
            <a:pPr lvl="1"/>
            <a:endParaRPr lang="nl-BE" dirty="0"/>
          </a:p>
          <a:p>
            <a:pPr lvl="1"/>
            <a:endParaRPr lang="nl-BE" dirty="0"/>
          </a:p>
          <a:p>
            <a:pPr marL="457200" lvl="1" indent="0">
              <a:buNone/>
            </a:pPr>
            <a:r>
              <a:rPr lang="nl-BE" dirty="0" err="1"/>
              <a:t>Note</a:t>
            </a:r>
            <a:r>
              <a:rPr lang="nl-BE" dirty="0"/>
              <a:t>: best recovery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generated</a:t>
            </a:r>
            <a:r>
              <a:rPr lang="nl-BE" dirty="0"/>
              <a:t> </a:t>
            </a:r>
            <a:r>
              <a:rPr lang="nl-BE" dirty="0" err="1"/>
              <a:t>with</a:t>
            </a:r>
            <a:r>
              <a:rPr lang="nl-BE" dirty="0"/>
              <a:t> </a:t>
            </a:r>
            <a:r>
              <a:rPr lang="nl-BE" dirty="0" err="1"/>
              <a:t>sp.loadings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estimated</a:t>
            </a:r>
            <a:r>
              <a:rPr lang="nl-BE" dirty="0"/>
              <a:t> </a:t>
            </a:r>
            <a:r>
              <a:rPr lang="nl-BE" dirty="0" err="1"/>
              <a:t>with</a:t>
            </a:r>
            <a:r>
              <a:rPr lang="nl-BE" dirty="0"/>
              <a:t> </a:t>
            </a:r>
            <a:r>
              <a:rPr lang="nl-BE" dirty="0" err="1"/>
              <a:t>sp.weights</a:t>
            </a:r>
            <a:endParaRPr lang="nl-BE" dirty="0"/>
          </a:p>
          <a:p>
            <a:pPr marL="457200" lvl="1" indent="0">
              <a:buNone/>
            </a:pPr>
            <a:endParaRPr lang="nl-BE" dirty="0"/>
          </a:p>
          <a:p>
            <a:pPr lvl="1"/>
            <a:r>
              <a:rPr lang="nl-BE" dirty="0"/>
              <a:t>Different </a:t>
            </a:r>
            <a:r>
              <a:rPr lang="nl-BE" dirty="0" err="1"/>
              <a:t>algorithmic</a:t>
            </a:r>
            <a:r>
              <a:rPr lang="nl-BE" dirty="0"/>
              <a:t> </a:t>
            </a:r>
            <a:r>
              <a:rPr lang="nl-BE" dirty="0" err="1"/>
              <a:t>strategies</a:t>
            </a:r>
            <a:r>
              <a:rPr lang="nl-BE" dirty="0"/>
              <a:t> </a:t>
            </a:r>
            <a:r>
              <a:rPr lang="nl-BE" dirty="0" err="1"/>
              <a:t>possible</a:t>
            </a:r>
            <a:r>
              <a:rPr lang="nl-BE" dirty="0"/>
              <a:t>: </a:t>
            </a:r>
            <a:r>
              <a:rPr lang="nl-BE" dirty="0" err="1"/>
              <a:t>here</a:t>
            </a:r>
            <a:r>
              <a:rPr lang="nl-BE" dirty="0"/>
              <a:t> </a:t>
            </a:r>
            <a:r>
              <a:rPr lang="nl-BE" dirty="0" err="1"/>
              <a:t>coord</a:t>
            </a:r>
            <a:r>
              <a:rPr lang="nl-BE" dirty="0"/>
              <a:t>. </a:t>
            </a:r>
            <a:r>
              <a:rPr lang="nl-BE" dirty="0" err="1"/>
              <a:t>descent</a:t>
            </a:r>
            <a:r>
              <a:rPr lang="nl-BE" dirty="0"/>
              <a:t> </a:t>
            </a:r>
            <a:r>
              <a:rPr lang="nl-BE" dirty="0" err="1"/>
              <a:t>considered</a:t>
            </a:r>
            <a:r>
              <a:rPr lang="nl-BE" dirty="0"/>
              <a:t>, we have </a:t>
            </a:r>
            <a:r>
              <a:rPr lang="nl-BE" dirty="0" err="1"/>
              <a:t>also</a:t>
            </a:r>
            <a:r>
              <a:rPr lang="nl-BE" dirty="0"/>
              <a:t> </a:t>
            </a:r>
            <a:r>
              <a:rPr lang="nl-BE" dirty="0" err="1"/>
              <a:t>used</a:t>
            </a:r>
            <a:r>
              <a:rPr lang="nl-BE" dirty="0"/>
              <a:t> MM in a </a:t>
            </a:r>
            <a:r>
              <a:rPr lang="nl-BE" dirty="0" err="1"/>
              <a:t>previous</a:t>
            </a:r>
            <a:r>
              <a:rPr lang="nl-BE" dirty="0"/>
              <a:t> life</a:t>
            </a:r>
          </a:p>
          <a:p>
            <a:pPr lvl="1"/>
            <a:endParaRPr lang="en-US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methods for multi-source high-dimensional data</a:t>
            </a:r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DE1BC-ACFE-473E-8F8C-B52EF75A2EA5}" type="slidenum">
              <a:rPr lang="nl-BE" smtClean="0"/>
              <a:t>42</a:t>
            </a:fld>
            <a:endParaRPr lang="nl-BE"/>
          </a:p>
        </p:txBody>
      </p:sp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904961"/>
              </p:ext>
            </p:extLst>
          </p:nvPr>
        </p:nvGraphicFramePr>
        <p:xfrm>
          <a:off x="1465072" y="2831930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dirty="0"/>
                        <a:t>Fit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dirty="0" err="1"/>
                        <a:t>Stability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estimates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dirty="0" err="1"/>
                        <a:t>Comput</a:t>
                      </a:r>
                      <a:r>
                        <a:rPr lang="nl-BE" dirty="0"/>
                        <a:t>. </a:t>
                      </a:r>
                      <a:r>
                        <a:rPr lang="nl-BE" dirty="0" err="1"/>
                        <a:t>Effic</a:t>
                      </a:r>
                      <a:r>
                        <a:rPr lang="nl-BE" dirty="0"/>
                        <a:t>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 err="1"/>
                        <a:t>Sparse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weights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dirty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dirty="0"/>
                        <a:t>-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 err="1"/>
                        <a:t>Sparse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loadings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dirty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dirty="0"/>
                        <a:t>+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0330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Understanding Society: Big Data in the Social Sciences</a:t>
            </a:r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DE1BC-ACFE-473E-8F8C-B52EF75A2EA5}" type="slidenum">
              <a:rPr lang="nl-BE" smtClean="0"/>
              <a:t>43</a:t>
            </a:fld>
            <a:endParaRPr lang="nl-BE"/>
          </a:p>
        </p:txBody>
      </p:sp>
      <p:pic>
        <p:nvPicPr>
          <p:cNvPr id="4100" name="Picture 4" descr="Afbeeldingsresultaat voor star wars yoda still much to learn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75" y="1827353"/>
            <a:ext cx="2943225" cy="4155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kstvak 6"/>
          <p:cNvSpPr txBox="1"/>
          <p:nvPr/>
        </p:nvSpPr>
        <p:spPr>
          <a:xfrm>
            <a:off x="5334000" y="3124200"/>
            <a:ext cx="4294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 err="1"/>
              <a:t>Much</a:t>
            </a:r>
            <a:r>
              <a:rPr lang="nl-BE" sz="2400" dirty="0"/>
              <a:t> </a:t>
            </a:r>
            <a:r>
              <a:rPr lang="nl-BE" sz="2400" dirty="0" err="1"/>
              <a:t>to</a:t>
            </a:r>
            <a:r>
              <a:rPr lang="nl-BE" sz="2400" dirty="0"/>
              <a:t> </a:t>
            </a:r>
            <a:r>
              <a:rPr lang="nl-BE" sz="2400" dirty="0" err="1"/>
              <a:t>learn</a:t>
            </a:r>
            <a:r>
              <a:rPr lang="nl-BE" sz="2400" dirty="0"/>
              <a:t>, we </a:t>
            </a:r>
            <a:r>
              <a:rPr lang="nl-BE" sz="2400" dirty="0" err="1"/>
              <a:t>still</a:t>
            </a:r>
            <a:r>
              <a:rPr lang="nl-BE" sz="2400" dirty="0"/>
              <a:t> have</a:t>
            </a:r>
          </a:p>
        </p:txBody>
      </p:sp>
    </p:spTree>
    <p:extLst>
      <p:ext uri="{BB962C8B-B14F-4D97-AF65-F5344CB8AC3E}">
        <p14:creationId xmlns:p14="http://schemas.microsoft.com/office/powerpoint/2010/main" val="30894878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hthoek 21"/>
          <p:cNvSpPr/>
          <p:nvPr/>
        </p:nvSpPr>
        <p:spPr>
          <a:xfrm>
            <a:off x="1121435" y="1690688"/>
            <a:ext cx="1318354" cy="258801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hthoek 22"/>
          <p:cNvSpPr/>
          <p:nvPr/>
        </p:nvSpPr>
        <p:spPr>
          <a:xfrm>
            <a:off x="3298972" y="1690688"/>
            <a:ext cx="1182451" cy="2588014"/>
          </a:xfrm>
          <a:prstGeom prst="rect">
            <a:avLst/>
          </a:prstGeom>
          <a:solidFill>
            <a:srgbClr val="FE8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hthoek 25"/>
          <p:cNvSpPr/>
          <p:nvPr/>
        </p:nvSpPr>
        <p:spPr>
          <a:xfrm>
            <a:off x="9321377" y="1685667"/>
            <a:ext cx="1323620" cy="2593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hthoek 24"/>
          <p:cNvSpPr/>
          <p:nvPr/>
        </p:nvSpPr>
        <p:spPr>
          <a:xfrm>
            <a:off x="7418677" y="1690688"/>
            <a:ext cx="1182451" cy="25880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hthoek 23"/>
          <p:cNvSpPr/>
          <p:nvPr/>
        </p:nvSpPr>
        <p:spPr>
          <a:xfrm>
            <a:off x="5309089" y="1685667"/>
            <a:ext cx="1281921" cy="2593035"/>
          </a:xfrm>
          <a:prstGeom prst="rect">
            <a:avLst/>
          </a:prstGeom>
          <a:solidFill>
            <a:srgbClr val="E31D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Thx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cool </a:t>
            </a:r>
            <a:r>
              <a:rPr lang="nl-BE" dirty="0" err="1"/>
              <a:t>people</a:t>
            </a:r>
            <a:r>
              <a:rPr lang="nl-BE" dirty="0"/>
              <a:t>!</a:t>
            </a:r>
            <a:endParaRPr lang="en-US" dirty="0"/>
          </a:p>
        </p:txBody>
      </p:sp>
      <p:pic>
        <p:nvPicPr>
          <p:cNvPr id="7" name="Tijdelijke aanduiding voor inhoud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0155" y="2677702"/>
            <a:ext cx="1473455" cy="1473455"/>
          </a:xfrm>
        </p:spPr>
      </p:pic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methods for multi-source high-dimensional data</a:t>
            </a:r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DE1BC-ACFE-473E-8F8C-B52EF75A2EA5}" type="slidenum">
              <a:rPr lang="nl-BE" smtClean="0"/>
              <a:t>44</a:t>
            </a:fld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1212" y="2809112"/>
            <a:ext cx="1387539" cy="1387539"/>
          </a:xfrm>
          <a:prstGeom prst="rect">
            <a:avLst/>
          </a:prstGeom>
        </p:spPr>
      </p:pic>
      <p:sp>
        <p:nvSpPr>
          <p:cNvPr id="9" name="Tekstvak 8"/>
          <p:cNvSpPr txBox="1"/>
          <p:nvPr/>
        </p:nvSpPr>
        <p:spPr>
          <a:xfrm>
            <a:off x="5034466" y="4427346"/>
            <a:ext cx="1670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/>
              <a:t>Mr. </a:t>
            </a:r>
            <a:r>
              <a:rPr lang="nl-BE" dirty="0" err="1"/>
              <a:t>Sparse</a:t>
            </a:r>
            <a:r>
              <a:rPr lang="nl-BE" dirty="0"/>
              <a:t> W</a:t>
            </a:r>
            <a:endParaRPr lang="en-US" dirty="0"/>
          </a:p>
        </p:txBody>
      </p:sp>
      <p:sp>
        <p:nvSpPr>
          <p:cNvPr id="10" name="Tekstvak 9"/>
          <p:cNvSpPr txBox="1"/>
          <p:nvPr/>
        </p:nvSpPr>
        <p:spPr>
          <a:xfrm>
            <a:off x="7119223" y="4427346"/>
            <a:ext cx="1670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/>
              <a:t>Mr. </a:t>
            </a:r>
            <a:r>
              <a:rPr lang="nl-BE" dirty="0" err="1"/>
              <a:t>Clusterwise</a:t>
            </a:r>
            <a:r>
              <a:rPr lang="nl-BE" dirty="0"/>
              <a:t> </a:t>
            </a:r>
            <a:r>
              <a:rPr lang="nl-BE" dirty="0" err="1"/>
              <a:t>sparse</a:t>
            </a:r>
            <a:r>
              <a:rPr lang="nl-BE" dirty="0"/>
              <a:t> </a:t>
            </a:r>
            <a:r>
              <a:rPr lang="nl-BE" dirty="0" err="1"/>
              <a:t>CoCo</a:t>
            </a:r>
            <a:endParaRPr lang="en-US" dirty="0"/>
          </a:p>
        </p:txBody>
      </p:sp>
      <p:sp>
        <p:nvSpPr>
          <p:cNvPr id="11" name="AutoShape 4" descr="Afbeeldingsresultaat voor zhengguo gu"/>
          <p:cNvSpPr>
            <a:spLocks noChangeAspect="1" noChangeArrowheads="1"/>
          </p:cNvSpPr>
          <p:nvPr/>
        </p:nvSpPr>
        <p:spPr bwMode="auto">
          <a:xfrm>
            <a:off x="155575" y="-822325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6" descr="Afbeeldingsresultaat voor zhengguo gu"/>
          <p:cNvSpPr>
            <a:spLocks noChangeAspect="1" noChangeArrowheads="1"/>
          </p:cNvSpPr>
          <p:nvPr/>
        </p:nvSpPr>
        <p:spPr bwMode="auto">
          <a:xfrm>
            <a:off x="2880049" y="2083630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" name="Afbeelding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018" y="2688004"/>
            <a:ext cx="1488249" cy="1488249"/>
          </a:xfrm>
          <a:prstGeom prst="rect">
            <a:avLst/>
          </a:prstGeom>
        </p:spPr>
      </p:pic>
      <p:sp>
        <p:nvSpPr>
          <p:cNvPr id="15" name="Tekstvak 14"/>
          <p:cNvSpPr txBox="1"/>
          <p:nvPr/>
        </p:nvSpPr>
        <p:spPr>
          <a:xfrm>
            <a:off x="961052" y="4405682"/>
            <a:ext cx="1670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/>
              <a:t>Mr. </a:t>
            </a:r>
            <a:r>
              <a:rPr lang="nl-BE" dirty="0" err="1"/>
              <a:t>Regularized</a:t>
            </a:r>
            <a:r>
              <a:rPr lang="nl-BE" dirty="0"/>
              <a:t> SCA</a:t>
            </a:r>
            <a:endParaRPr lang="en-US" dirty="0"/>
          </a:p>
        </p:txBody>
      </p:sp>
      <p:pic>
        <p:nvPicPr>
          <p:cNvPr id="16" name="Afbeelding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7032" y="2642302"/>
            <a:ext cx="1508855" cy="1508855"/>
          </a:xfrm>
          <a:prstGeom prst="rect">
            <a:avLst/>
          </a:prstGeom>
        </p:spPr>
      </p:pic>
      <p:sp>
        <p:nvSpPr>
          <p:cNvPr id="17" name="Tekstvak 16"/>
          <p:cNvSpPr txBox="1"/>
          <p:nvPr/>
        </p:nvSpPr>
        <p:spPr>
          <a:xfrm>
            <a:off x="9197000" y="4427346"/>
            <a:ext cx="1670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/>
              <a:t>Mr. </a:t>
            </a:r>
            <a:r>
              <a:rPr lang="nl-BE" dirty="0" err="1"/>
              <a:t>Compare</a:t>
            </a:r>
            <a:endParaRPr lang="en-US" dirty="0"/>
          </a:p>
        </p:txBody>
      </p:sp>
      <p:pic>
        <p:nvPicPr>
          <p:cNvPr id="19" name="Afbeelding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6224" y="2682983"/>
            <a:ext cx="1132947" cy="1508855"/>
          </a:xfrm>
          <a:prstGeom prst="rect">
            <a:avLst/>
          </a:prstGeom>
        </p:spPr>
      </p:pic>
      <p:sp>
        <p:nvSpPr>
          <p:cNvPr id="20" name="Tekstvak 19"/>
          <p:cNvSpPr txBox="1"/>
          <p:nvPr/>
        </p:nvSpPr>
        <p:spPr>
          <a:xfrm>
            <a:off x="3045670" y="4405681"/>
            <a:ext cx="1670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/>
              <a:t>Mrs. SNAC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5985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Tekstvak 4"/>
          <p:cNvSpPr txBox="1">
            <a:spLocks noChangeArrowheads="1"/>
          </p:cNvSpPr>
          <p:nvPr/>
        </p:nvSpPr>
        <p:spPr bwMode="auto">
          <a:xfrm>
            <a:off x="4069716" y="1831023"/>
            <a:ext cx="3673475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nl-BE" altLang="en-US" sz="3200" dirty="0" err="1"/>
              <a:t>Thank</a:t>
            </a:r>
            <a:r>
              <a:rPr lang="nl-BE" altLang="en-US" sz="3200" dirty="0"/>
              <a:t> </a:t>
            </a:r>
            <a:r>
              <a:rPr lang="nl-BE" altLang="en-US" sz="3200" dirty="0" err="1"/>
              <a:t>you</a:t>
            </a:r>
            <a:r>
              <a:rPr lang="nl-BE" altLang="en-US" sz="3200" dirty="0"/>
              <a:t>!</a:t>
            </a:r>
          </a:p>
          <a:p>
            <a:pPr algn="ctr"/>
            <a:endParaRPr lang="nl-BE" altLang="en-US" sz="3200" dirty="0"/>
          </a:p>
          <a:p>
            <a:pPr algn="ctr"/>
            <a:r>
              <a:rPr lang="nl-BE" altLang="en-US" sz="3200" dirty="0"/>
              <a:t>&amp;</a:t>
            </a:r>
            <a:endParaRPr lang="en-US" altLang="en-US" sz="3200" dirty="0"/>
          </a:p>
        </p:txBody>
      </p:sp>
      <p:pic>
        <p:nvPicPr>
          <p:cNvPr id="25605" name="Afbeelding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6653" y="3662046"/>
            <a:ext cx="4419600" cy="184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5638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Big Data in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Social</a:t>
            </a:r>
            <a:r>
              <a:rPr lang="nl-BE" dirty="0"/>
              <a:t> Sciences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Everything</a:t>
            </a:r>
            <a:r>
              <a:rPr lang="nl-BE" dirty="0"/>
              <a:t> is </a:t>
            </a:r>
            <a:r>
              <a:rPr lang="nl-BE" dirty="0" err="1"/>
              <a:t>measured</a:t>
            </a:r>
            <a:endParaRPr lang="nl-BE" dirty="0"/>
          </a:p>
          <a:p>
            <a:pPr lvl="1"/>
            <a:r>
              <a:rPr lang="nl-BE" dirty="0" err="1"/>
              <a:t>What</a:t>
            </a:r>
            <a:r>
              <a:rPr lang="nl-BE" dirty="0"/>
              <a:t> we </a:t>
            </a:r>
            <a:r>
              <a:rPr lang="nl-BE" dirty="0" err="1"/>
              <a:t>think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do: </a:t>
            </a:r>
            <a:r>
              <a:rPr lang="nl-BE" dirty="0" err="1"/>
              <a:t>Social</a:t>
            </a:r>
            <a:r>
              <a:rPr lang="nl-BE" dirty="0"/>
              <a:t> media, Web </a:t>
            </a:r>
            <a:r>
              <a:rPr lang="nl-BE" dirty="0" err="1"/>
              <a:t>browsing</a:t>
            </a:r>
            <a:r>
              <a:rPr lang="nl-BE" dirty="0"/>
              <a:t> </a:t>
            </a:r>
            <a:r>
              <a:rPr lang="nl-BE" dirty="0" err="1"/>
              <a:t>behavior</a:t>
            </a:r>
            <a:endParaRPr lang="nl-BE" dirty="0"/>
          </a:p>
          <a:p>
            <a:pPr lvl="1"/>
            <a:r>
              <a:rPr lang="nl-BE" dirty="0" err="1"/>
              <a:t>Where</a:t>
            </a:r>
            <a:r>
              <a:rPr lang="nl-BE" dirty="0"/>
              <a:t> we are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with</a:t>
            </a:r>
            <a:r>
              <a:rPr lang="nl-BE" dirty="0"/>
              <a:t> </a:t>
            </a:r>
            <a:r>
              <a:rPr lang="nl-BE" dirty="0" err="1"/>
              <a:t>whom</a:t>
            </a:r>
            <a:r>
              <a:rPr lang="nl-BE" dirty="0"/>
              <a:t>: GPS tracking, </a:t>
            </a:r>
            <a:r>
              <a:rPr lang="nl-BE" dirty="0" err="1"/>
              <a:t>cameras</a:t>
            </a:r>
            <a:endParaRPr lang="nl-BE" dirty="0"/>
          </a:p>
          <a:p>
            <a:pPr lvl="1"/>
            <a:r>
              <a:rPr lang="nl-BE" dirty="0"/>
              <a:t>At a </a:t>
            </a:r>
            <a:r>
              <a:rPr lang="nl-BE" dirty="0" err="1"/>
              <a:t>very</a:t>
            </a:r>
            <a:r>
              <a:rPr lang="nl-BE" dirty="0"/>
              <a:t> </a:t>
            </a:r>
            <a:r>
              <a:rPr lang="nl-BE" dirty="0" err="1"/>
              <a:t>detailed</a:t>
            </a:r>
            <a:r>
              <a:rPr lang="nl-BE" dirty="0"/>
              <a:t> level: </a:t>
            </a:r>
            <a:r>
              <a:rPr lang="nl-BE" dirty="0" err="1"/>
              <a:t>Experience</a:t>
            </a:r>
            <a:r>
              <a:rPr lang="nl-BE" dirty="0"/>
              <a:t> sampling, neuron, DNA</a:t>
            </a:r>
          </a:p>
          <a:p>
            <a:r>
              <a:rPr lang="nl-BE" dirty="0"/>
              <a:t>Data are shared</a:t>
            </a:r>
          </a:p>
          <a:p>
            <a:pPr lvl="1"/>
            <a:r>
              <a:rPr lang="nl-BE" dirty="0"/>
              <a:t>Open data: in </a:t>
            </a:r>
            <a:r>
              <a:rPr lang="nl-BE" dirty="0" err="1"/>
              <a:t>science</a:t>
            </a:r>
            <a:r>
              <a:rPr lang="nl-BE" dirty="0"/>
              <a:t>, </a:t>
            </a:r>
            <a:r>
              <a:rPr lang="nl-BE" dirty="0" err="1"/>
              <a:t>governments</a:t>
            </a:r>
            <a:r>
              <a:rPr lang="nl-BE" dirty="0"/>
              <a:t> (open </a:t>
            </a:r>
            <a:r>
              <a:rPr lang="nl-BE" dirty="0" err="1"/>
              <a:t>government</a:t>
            </a:r>
            <a:r>
              <a:rPr lang="nl-BE" dirty="0"/>
              <a:t> data)</a:t>
            </a:r>
          </a:p>
          <a:p>
            <a:r>
              <a:rPr lang="nl-BE" dirty="0"/>
              <a:t>Data are </a:t>
            </a:r>
            <a:r>
              <a:rPr lang="nl-BE" dirty="0" err="1"/>
              <a:t>linked</a:t>
            </a:r>
            <a:endParaRPr lang="nl-BE" dirty="0"/>
          </a:p>
          <a:p>
            <a:pPr lvl="1"/>
            <a:r>
              <a:rPr lang="nl-BE" dirty="0" err="1"/>
              <a:t>Government</a:t>
            </a:r>
            <a:endParaRPr lang="nl-BE" dirty="0"/>
          </a:p>
          <a:p>
            <a:pPr lvl="1"/>
            <a:r>
              <a:rPr lang="nl-BE" dirty="0" err="1"/>
              <a:t>Science</a:t>
            </a:r>
            <a:r>
              <a:rPr lang="nl-BE" dirty="0"/>
              <a:t>: </a:t>
            </a:r>
            <a:r>
              <a:rPr lang="nl-BE" dirty="0" err="1"/>
              <a:t>multi-disciplinary</a:t>
            </a:r>
            <a:endParaRPr lang="nl-BE" dirty="0"/>
          </a:p>
          <a:p>
            <a:pPr lvl="1"/>
            <a:r>
              <a:rPr lang="nl-BE" dirty="0" err="1"/>
              <a:t>Linked</a:t>
            </a:r>
            <a:r>
              <a:rPr lang="nl-BE" dirty="0"/>
              <a:t> Data web-</a:t>
            </a:r>
            <a:r>
              <a:rPr lang="nl-BE" dirty="0" err="1"/>
              <a:t>architecture</a:t>
            </a:r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>
                <a:solidFill>
                  <a:srgbClr val="FFC000"/>
                </a:solidFill>
              </a:rPr>
              <a:t>Statistical methods for multi-source high-dimensional data</a:t>
            </a:r>
            <a:endParaRPr lang="nl-BE" b="1" dirty="0">
              <a:solidFill>
                <a:srgbClr val="FFC000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DE1BC-ACFE-473E-8F8C-B52EF75A2EA5}" type="slidenum">
              <a:rPr lang="nl-BE" smtClean="0"/>
              <a:t>5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023972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>
                <a:solidFill>
                  <a:srgbClr val="FFC000"/>
                </a:solidFill>
              </a:rPr>
              <a:t>Statistical methods for multi-source high-dimensional data</a:t>
            </a:r>
            <a:endParaRPr lang="nl-BE" b="1" dirty="0">
              <a:solidFill>
                <a:srgbClr val="FFC000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DE1BC-ACFE-473E-8F8C-B52EF75A2EA5}" type="slidenum">
              <a:rPr lang="nl-BE" smtClean="0"/>
              <a:t>6</a:t>
            </a:fld>
            <a:endParaRPr lang="nl-BE" dirty="0"/>
          </a:p>
        </p:txBody>
      </p:sp>
      <p:sp>
        <p:nvSpPr>
          <p:cNvPr id="21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5138421"/>
            <a:ext cx="10515600" cy="1038541"/>
          </a:xfrm>
        </p:spPr>
        <p:txBody>
          <a:bodyPr>
            <a:normAutofit/>
          </a:bodyPr>
          <a:lstStyle/>
          <a:p>
            <a:pPr algn="ctr"/>
            <a:r>
              <a:rPr lang="nl-BE" dirty="0" err="1"/>
              <a:t>Illustration</a:t>
            </a:r>
            <a:r>
              <a:rPr lang="nl-BE" dirty="0"/>
              <a:t>: Health &amp; </a:t>
            </a:r>
            <a:r>
              <a:rPr lang="nl-BE" dirty="0" err="1"/>
              <a:t>Retirement</a:t>
            </a:r>
            <a:r>
              <a:rPr lang="nl-BE" dirty="0"/>
              <a:t> </a:t>
            </a:r>
            <a:r>
              <a:rPr lang="nl-BE" dirty="0" err="1"/>
              <a:t>Study</a:t>
            </a:r>
            <a:r>
              <a:rPr lang="nl-BE" dirty="0"/>
              <a:t>; traditional data</a:t>
            </a:r>
          </a:p>
          <a:p>
            <a:pPr lvl="1" algn="ctr"/>
            <a:endParaRPr lang="nl-BE" dirty="0"/>
          </a:p>
        </p:txBody>
      </p:sp>
      <p:grpSp>
        <p:nvGrpSpPr>
          <p:cNvPr id="8" name="Groep 7"/>
          <p:cNvGrpSpPr/>
          <p:nvPr/>
        </p:nvGrpSpPr>
        <p:grpSpPr>
          <a:xfrm>
            <a:off x="3822917" y="650398"/>
            <a:ext cx="4135530" cy="3908762"/>
            <a:chOff x="4069805" y="650398"/>
            <a:chExt cx="4135530" cy="3908762"/>
          </a:xfrm>
        </p:grpSpPr>
        <p:grpSp>
          <p:nvGrpSpPr>
            <p:cNvPr id="2" name="Groep 1"/>
            <p:cNvGrpSpPr/>
            <p:nvPr/>
          </p:nvGrpSpPr>
          <p:grpSpPr>
            <a:xfrm>
              <a:off x="4069805" y="1019730"/>
              <a:ext cx="4135530" cy="3539430"/>
              <a:chOff x="1913307" y="923842"/>
              <a:chExt cx="4135530" cy="3539430"/>
            </a:xfrm>
          </p:grpSpPr>
          <p:grpSp>
            <p:nvGrpSpPr>
              <p:cNvPr id="25" name="Groep 24"/>
              <p:cNvGrpSpPr/>
              <p:nvPr/>
            </p:nvGrpSpPr>
            <p:grpSpPr>
              <a:xfrm>
                <a:off x="1913307" y="923842"/>
                <a:ext cx="4135530" cy="3539430"/>
                <a:chOff x="2026685" y="923842"/>
                <a:chExt cx="4135530" cy="3539430"/>
              </a:xfrm>
            </p:grpSpPr>
            <p:grpSp>
              <p:nvGrpSpPr>
                <p:cNvPr id="23" name="Groep 22"/>
                <p:cNvGrpSpPr/>
                <p:nvPr/>
              </p:nvGrpSpPr>
              <p:grpSpPr>
                <a:xfrm>
                  <a:off x="2026685" y="946277"/>
                  <a:ext cx="4135530" cy="3435438"/>
                  <a:chOff x="2026685" y="946277"/>
                  <a:chExt cx="4135530" cy="3435438"/>
                </a:xfrm>
              </p:grpSpPr>
              <p:sp>
                <p:nvSpPr>
                  <p:cNvPr id="9" name="Tekstvak 8"/>
                  <p:cNvSpPr txBox="1"/>
                  <p:nvPr/>
                </p:nvSpPr>
                <p:spPr>
                  <a:xfrm rot="16200000">
                    <a:off x="921702" y="2426786"/>
                    <a:ext cx="257929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nl-BE" dirty="0" err="1"/>
                      <a:t>Respondents</a:t>
                    </a:r>
                    <a:endParaRPr lang="nl-BE" dirty="0"/>
                  </a:p>
                </p:txBody>
              </p:sp>
              <p:grpSp>
                <p:nvGrpSpPr>
                  <p:cNvPr id="22" name="Groep 21"/>
                  <p:cNvGrpSpPr/>
                  <p:nvPr/>
                </p:nvGrpSpPr>
                <p:grpSpPr>
                  <a:xfrm>
                    <a:off x="5771700" y="946277"/>
                    <a:ext cx="390515" cy="3435438"/>
                    <a:chOff x="5806208" y="1101545"/>
                    <a:chExt cx="390515" cy="3435438"/>
                  </a:xfrm>
                </p:grpSpPr>
                <p:sp>
                  <p:nvSpPr>
                    <p:cNvPr id="19" name="Rechthoek 18"/>
                    <p:cNvSpPr/>
                    <p:nvPr/>
                  </p:nvSpPr>
                  <p:spPr>
                    <a:xfrm>
                      <a:off x="5806208" y="1101545"/>
                      <a:ext cx="342742" cy="3435438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BE"/>
                    </a:p>
                  </p:txBody>
                </p:sp>
                <p:sp>
                  <p:nvSpPr>
                    <p:cNvPr id="20" name="Tekstvak 19"/>
                    <p:cNvSpPr txBox="1"/>
                    <p:nvPr/>
                  </p:nvSpPr>
                  <p:spPr>
                    <a:xfrm rot="5400000">
                      <a:off x="5033132" y="2582053"/>
                      <a:ext cx="195785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nl-BE" b="1" dirty="0">
                          <a:solidFill>
                            <a:schemeClr val="bg1"/>
                          </a:solidFill>
                        </a:rPr>
                        <a:t>Well </a:t>
                      </a:r>
                      <a:r>
                        <a:rPr lang="nl-BE" b="1" dirty="0" err="1">
                          <a:solidFill>
                            <a:schemeClr val="bg1"/>
                          </a:solidFill>
                        </a:rPr>
                        <a:t>being</a:t>
                      </a:r>
                      <a:endParaRPr lang="nl-BE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</p:grpSp>
            <p:sp>
              <p:nvSpPr>
                <p:cNvPr id="24" name="Tekstvak 23"/>
                <p:cNvSpPr txBox="1"/>
                <p:nvPr/>
              </p:nvSpPr>
              <p:spPr>
                <a:xfrm>
                  <a:off x="2343152" y="923842"/>
                  <a:ext cx="936435" cy="35394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nl-BE" sz="1400" dirty="0"/>
                    <a:t>1</a:t>
                  </a:r>
                </a:p>
                <a:p>
                  <a:pPr algn="ctr"/>
                  <a:r>
                    <a:rPr lang="nl-BE" sz="1400" dirty="0"/>
                    <a:t>.</a:t>
                  </a:r>
                </a:p>
                <a:p>
                  <a:pPr algn="ctr"/>
                  <a:r>
                    <a:rPr lang="nl-BE" sz="1400" dirty="0"/>
                    <a:t>.</a:t>
                  </a:r>
                </a:p>
                <a:p>
                  <a:pPr algn="ctr"/>
                  <a:r>
                    <a:rPr lang="nl-BE" sz="1400" dirty="0"/>
                    <a:t>.</a:t>
                  </a:r>
                </a:p>
                <a:p>
                  <a:pPr algn="ctr"/>
                  <a:r>
                    <a:rPr lang="nl-BE" sz="1400" dirty="0"/>
                    <a:t>.</a:t>
                  </a:r>
                </a:p>
                <a:p>
                  <a:pPr algn="ctr"/>
                  <a:r>
                    <a:rPr lang="nl-BE" sz="1400" dirty="0"/>
                    <a:t>.</a:t>
                  </a:r>
                </a:p>
                <a:p>
                  <a:pPr algn="ctr"/>
                  <a:r>
                    <a:rPr lang="nl-BE" sz="1400" dirty="0"/>
                    <a:t>.</a:t>
                  </a:r>
                </a:p>
                <a:p>
                  <a:pPr algn="ctr"/>
                  <a:r>
                    <a:rPr lang="nl-BE" sz="1400" dirty="0"/>
                    <a:t>.</a:t>
                  </a:r>
                </a:p>
                <a:p>
                  <a:pPr algn="ctr"/>
                  <a:r>
                    <a:rPr lang="nl-BE" sz="1400" dirty="0"/>
                    <a:t>.</a:t>
                  </a:r>
                </a:p>
                <a:p>
                  <a:pPr algn="ctr"/>
                  <a:r>
                    <a:rPr lang="nl-BE" sz="1400" dirty="0"/>
                    <a:t>.</a:t>
                  </a:r>
                </a:p>
                <a:p>
                  <a:pPr algn="ctr"/>
                  <a:r>
                    <a:rPr lang="nl-BE" sz="1400" dirty="0"/>
                    <a:t>.</a:t>
                  </a:r>
                </a:p>
                <a:p>
                  <a:pPr algn="ctr"/>
                  <a:r>
                    <a:rPr lang="nl-BE" sz="1400" dirty="0"/>
                    <a:t>.</a:t>
                  </a:r>
                </a:p>
                <a:p>
                  <a:pPr algn="ctr"/>
                  <a:r>
                    <a:rPr lang="nl-BE" sz="1400" dirty="0"/>
                    <a:t>.</a:t>
                  </a:r>
                </a:p>
                <a:p>
                  <a:pPr algn="ctr"/>
                  <a:r>
                    <a:rPr lang="nl-BE" sz="1400" dirty="0"/>
                    <a:t>.</a:t>
                  </a:r>
                </a:p>
                <a:p>
                  <a:pPr algn="ctr"/>
                  <a:r>
                    <a:rPr lang="nl-BE" sz="1400" dirty="0"/>
                    <a:t>.</a:t>
                  </a:r>
                </a:p>
                <a:p>
                  <a:pPr algn="ctr"/>
                  <a:r>
                    <a:rPr lang="nl-BE" sz="1400" dirty="0"/>
                    <a:t>10 000</a:t>
                  </a:r>
                </a:p>
              </p:txBody>
            </p:sp>
          </p:grpSp>
          <p:sp>
            <p:nvSpPr>
              <p:cNvPr id="27" name="Rechthoek 26"/>
              <p:cNvSpPr/>
              <p:nvPr/>
            </p:nvSpPr>
            <p:spPr>
              <a:xfrm>
                <a:off x="3085929" y="946932"/>
                <a:ext cx="2159619" cy="3437740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28" name="Tekstvak 27"/>
              <p:cNvSpPr txBox="1"/>
              <p:nvPr/>
            </p:nvSpPr>
            <p:spPr>
              <a:xfrm>
                <a:off x="3366478" y="2340831"/>
                <a:ext cx="160934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dirty="0"/>
                  <a:t>Survey / Questionnaire data</a:t>
                </a:r>
              </a:p>
            </p:txBody>
          </p:sp>
        </p:grpSp>
        <p:sp>
          <p:nvSpPr>
            <p:cNvPr id="32" name="Tekstvak 31"/>
            <p:cNvSpPr txBox="1"/>
            <p:nvPr/>
          </p:nvSpPr>
          <p:spPr>
            <a:xfrm>
              <a:off x="4946590" y="650398"/>
              <a:ext cx="26878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BE" dirty="0"/>
                <a:t>1               …              500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7806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>
                <a:solidFill>
                  <a:srgbClr val="FFC000"/>
                </a:solidFill>
              </a:rPr>
              <a:t>Statistical methods for multi-source high-dimensional data</a:t>
            </a:r>
            <a:endParaRPr lang="nl-BE" b="1" dirty="0">
              <a:solidFill>
                <a:srgbClr val="FFC000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DE1BC-ACFE-473E-8F8C-B52EF75A2EA5}" type="slidenum">
              <a:rPr lang="nl-BE" smtClean="0"/>
              <a:t>7</a:t>
            </a:fld>
            <a:endParaRPr lang="nl-BE" dirty="0"/>
          </a:p>
        </p:txBody>
      </p:sp>
      <p:sp>
        <p:nvSpPr>
          <p:cNvPr id="21" name="Tijdelijke aanduiding voor inhoud 2"/>
          <p:cNvSpPr>
            <a:spLocks noGrp="1"/>
          </p:cNvSpPr>
          <p:nvPr>
            <p:ph idx="1"/>
          </p:nvPr>
        </p:nvSpPr>
        <p:spPr>
          <a:xfrm>
            <a:off x="834290" y="3936880"/>
            <a:ext cx="10833453" cy="1908377"/>
          </a:xfrm>
        </p:spPr>
        <p:txBody>
          <a:bodyPr>
            <a:normAutofit/>
          </a:bodyPr>
          <a:lstStyle/>
          <a:p>
            <a:r>
              <a:rPr lang="nl-BE" dirty="0" err="1"/>
              <a:t>Illustration</a:t>
            </a:r>
            <a:r>
              <a:rPr lang="nl-BE" dirty="0"/>
              <a:t>: Health &amp; </a:t>
            </a:r>
            <a:r>
              <a:rPr lang="nl-BE" dirty="0" err="1"/>
              <a:t>Retirement</a:t>
            </a:r>
            <a:r>
              <a:rPr lang="nl-BE" dirty="0"/>
              <a:t> </a:t>
            </a:r>
            <a:r>
              <a:rPr lang="nl-BE" dirty="0" err="1"/>
              <a:t>Study</a:t>
            </a:r>
            <a:r>
              <a:rPr lang="nl-BE" dirty="0"/>
              <a:t>; traditional + </a:t>
            </a:r>
            <a:r>
              <a:rPr lang="nl-BE" dirty="0" err="1"/>
              <a:t>novel</a:t>
            </a:r>
            <a:r>
              <a:rPr lang="nl-BE" dirty="0"/>
              <a:t> type of data</a:t>
            </a:r>
          </a:p>
          <a:p>
            <a:endParaRPr lang="nl-BE" dirty="0"/>
          </a:p>
          <a:p>
            <a:pPr lvl="1"/>
            <a:r>
              <a:rPr lang="nl-BE" dirty="0"/>
              <a:t>Multiple sources, </a:t>
            </a:r>
            <a:r>
              <a:rPr lang="nl-BE" b="1" dirty="0" err="1"/>
              <a:t>heterogeneous</a:t>
            </a:r>
            <a:r>
              <a:rPr lang="nl-BE" dirty="0"/>
              <a:t> in nature</a:t>
            </a:r>
          </a:p>
          <a:p>
            <a:pPr lvl="1"/>
            <a:r>
              <a:rPr lang="nl-BE" b="1" dirty="0"/>
              <a:t>High-</a:t>
            </a:r>
            <a:r>
              <a:rPr lang="nl-BE" b="1" dirty="0" err="1"/>
              <a:t>dimensional</a:t>
            </a:r>
            <a:r>
              <a:rPr lang="nl-BE" dirty="0"/>
              <a:t> (</a:t>
            </a:r>
            <a:r>
              <a:rPr lang="nl-BE" i="1" dirty="0"/>
              <a:t>p</a:t>
            </a:r>
            <a:r>
              <a:rPr lang="nl-BE" dirty="0"/>
              <a:t>&gt;&gt;</a:t>
            </a:r>
            <a:r>
              <a:rPr lang="nl-BE" i="1" dirty="0"/>
              <a:t>n</a:t>
            </a:r>
            <a:r>
              <a:rPr lang="nl-BE" dirty="0"/>
              <a:t>)</a:t>
            </a:r>
          </a:p>
        </p:txBody>
      </p:sp>
      <p:grpSp>
        <p:nvGrpSpPr>
          <p:cNvPr id="3" name="Groep 2"/>
          <p:cNvGrpSpPr/>
          <p:nvPr/>
        </p:nvGrpSpPr>
        <p:grpSpPr>
          <a:xfrm>
            <a:off x="608301" y="1081021"/>
            <a:ext cx="10975398" cy="2579298"/>
            <a:chOff x="608301" y="1830722"/>
            <a:chExt cx="10975398" cy="2579298"/>
          </a:xfrm>
        </p:grpSpPr>
        <p:grpSp>
          <p:nvGrpSpPr>
            <p:cNvPr id="2" name="Groep 1"/>
            <p:cNvGrpSpPr/>
            <p:nvPr/>
          </p:nvGrpSpPr>
          <p:grpSpPr>
            <a:xfrm>
              <a:off x="608301" y="1830722"/>
              <a:ext cx="10975398" cy="2579298"/>
              <a:chOff x="608301" y="1830722"/>
              <a:chExt cx="10975398" cy="2579298"/>
            </a:xfrm>
          </p:grpSpPr>
          <p:grpSp>
            <p:nvGrpSpPr>
              <p:cNvPr id="25" name="Groep 24"/>
              <p:cNvGrpSpPr/>
              <p:nvPr/>
            </p:nvGrpSpPr>
            <p:grpSpPr>
              <a:xfrm>
                <a:off x="608301" y="1830722"/>
                <a:ext cx="10975398" cy="2579298"/>
                <a:chOff x="136323" y="1790966"/>
                <a:chExt cx="10975398" cy="2579298"/>
              </a:xfrm>
            </p:grpSpPr>
            <p:grpSp>
              <p:nvGrpSpPr>
                <p:cNvPr id="23" name="Groep 22"/>
                <p:cNvGrpSpPr/>
                <p:nvPr/>
              </p:nvGrpSpPr>
              <p:grpSpPr>
                <a:xfrm>
                  <a:off x="136323" y="1790966"/>
                  <a:ext cx="10975398" cy="2579298"/>
                  <a:chOff x="136323" y="1790966"/>
                  <a:chExt cx="10975398" cy="2579298"/>
                </a:xfrm>
              </p:grpSpPr>
              <p:grpSp>
                <p:nvGrpSpPr>
                  <p:cNvPr id="17" name="Groep 16"/>
                  <p:cNvGrpSpPr/>
                  <p:nvPr/>
                </p:nvGrpSpPr>
                <p:grpSpPr>
                  <a:xfrm>
                    <a:off x="136323" y="1790966"/>
                    <a:ext cx="10389577" cy="2579298"/>
                    <a:chOff x="438215" y="2038795"/>
                    <a:chExt cx="10389577" cy="2579298"/>
                  </a:xfrm>
                </p:grpSpPr>
                <p:sp>
                  <p:nvSpPr>
                    <p:cNvPr id="8" name="Rechthoek 7"/>
                    <p:cNvSpPr/>
                    <p:nvPr/>
                  </p:nvSpPr>
                  <p:spPr>
                    <a:xfrm>
                      <a:off x="3293740" y="2580303"/>
                      <a:ext cx="7437489" cy="1440611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BE"/>
                    </a:p>
                  </p:txBody>
                </p:sp>
                <p:sp>
                  <p:nvSpPr>
                    <p:cNvPr id="9" name="Tekstvak 8"/>
                    <p:cNvSpPr txBox="1"/>
                    <p:nvPr/>
                  </p:nvSpPr>
                  <p:spPr>
                    <a:xfrm rot="16200000">
                      <a:off x="-666768" y="3143778"/>
                      <a:ext cx="257929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nl-BE" dirty="0" err="1"/>
                        <a:t>Respondents</a:t>
                      </a:r>
                      <a:endParaRPr lang="nl-BE" dirty="0"/>
                    </a:p>
                  </p:txBody>
                </p:sp>
                <p:sp>
                  <p:nvSpPr>
                    <p:cNvPr id="10" name="Tekstvak 9"/>
                    <p:cNvSpPr txBox="1"/>
                    <p:nvPr/>
                  </p:nvSpPr>
                  <p:spPr>
                    <a:xfrm>
                      <a:off x="3149835" y="2249615"/>
                      <a:ext cx="767795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nl-BE" dirty="0"/>
                        <a:t>501                                                         …                                                             50 000</a:t>
                      </a:r>
                    </a:p>
                  </p:txBody>
                </p:sp>
                <p:sp>
                  <p:nvSpPr>
                    <p:cNvPr id="14" name="Tekstvak 13"/>
                    <p:cNvSpPr txBox="1"/>
                    <p:nvPr/>
                  </p:nvSpPr>
                  <p:spPr>
                    <a:xfrm>
                      <a:off x="6077954" y="3115941"/>
                      <a:ext cx="209128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nl-BE" dirty="0" err="1"/>
                        <a:t>Novel</a:t>
                      </a:r>
                      <a:r>
                        <a:rPr lang="nl-BE" dirty="0"/>
                        <a:t> kind of data</a:t>
                      </a:r>
                    </a:p>
                  </p:txBody>
                </p:sp>
              </p:grpSp>
              <p:grpSp>
                <p:nvGrpSpPr>
                  <p:cNvPr id="22" name="Groep 21"/>
                  <p:cNvGrpSpPr/>
                  <p:nvPr/>
                </p:nvGrpSpPr>
                <p:grpSpPr>
                  <a:xfrm>
                    <a:off x="10690121" y="2025771"/>
                    <a:ext cx="421600" cy="2039446"/>
                    <a:chOff x="10724629" y="2181039"/>
                    <a:chExt cx="421600" cy="2039446"/>
                  </a:xfrm>
                </p:grpSpPr>
                <p:sp>
                  <p:nvSpPr>
                    <p:cNvPr id="19" name="Rechthoek 18"/>
                    <p:cNvSpPr/>
                    <p:nvPr/>
                  </p:nvSpPr>
                  <p:spPr>
                    <a:xfrm>
                      <a:off x="10724629" y="2487742"/>
                      <a:ext cx="421600" cy="1440611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BE"/>
                    </a:p>
                  </p:txBody>
                </p:sp>
                <p:sp>
                  <p:nvSpPr>
                    <p:cNvPr id="20" name="Tekstvak 19"/>
                    <p:cNvSpPr txBox="1"/>
                    <p:nvPr/>
                  </p:nvSpPr>
                  <p:spPr>
                    <a:xfrm rot="5400000">
                      <a:off x="9941840" y="3031485"/>
                      <a:ext cx="2039446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nl-BE" sz="1600" b="1" dirty="0">
                          <a:solidFill>
                            <a:schemeClr val="bg1"/>
                          </a:solidFill>
                        </a:rPr>
                        <a:t>Well </a:t>
                      </a:r>
                      <a:r>
                        <a:rPr lang="nl-BE" sz="1600" b="1" dirty="0" err="1">
                          <a:solidFill>
                            <a:schemeClr val="bg1"/>
                          </a:solidFill>
                        </a:rPr>
                        <a:t>being</a:t>
                      </a:r>
                      <a:endParaRPr lang="nl-BE" sz="1600" dirty="0"/>
                    </a:p>
                  </p:txBody>
                </p:sp>
              </p:grpSp>
            </p:grpSp>
            <p:sp>
              <p:nvSpPr>
                <p:cNvPr id="24" name="Tekstvak 23"/>
                <p:cNvSpPr txBox="1"/>
                <p:nvPr/>
              </p:nvSpPr>
              <p:spPr>
                <a:xfrm>
                  <a:off x="362313" y="2268750"/>
                  <a:ext cx="569344" cy="16004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nl-BE" sz="1400" dirty="0"/>
                    <a:t>1</a:t>
                  </a:r>
                </a:p>
                <a:p>
                  <a:pPr algn="ctr"/>
                  <a:r>
                    <a:rPr lang="nl-BE" sz="1400" dirty="0"/>
                    <a:t>.</a:t>
                  </a:r>
                </a:p>
                <a:p>
                  <a:pPr algn="ctr"/>
                  <a:r>
                    <a:rPr lang="nl-BE" sz="1400" dirty="0"/>
                    <a:t>.</a:t>
                  </a:r>
                </a:p>
                <a:p>
                  <a:pPr algn="ctr"/>
                  <a:r>
                    <a:rPr lang="nl-BE" sz="1400" dirty="0"/>
                    <a:t>.</a:t>
                  </a:r>
                </a:p>
                <a:p>
                  <a:pPr algn="ctr"/>
                  <a:r>
                    <a:rPr lang="nl-BE" sz="1400" dirty="0"/>
                    <a:t>.</a:t>
                  </a:r>
                </a:p>
                <a:p>
                  <a:pPr algn="ctr"/>
                  <a:r>
                    <a:rPr lang="nl-BE" sz="1400" dirty="0"/>
                    <a:t>.</a:t>
                  </a:r>
                </a:p>
                <a:p>
                  <a:pPr algn="ctr"/>
                  <a:r>
                    <a:rPr lang="nl-BE" sz="1400" dirty="0"/>
                    <a:t>1000</a:t>
                  </a:r>
                </a:p>
              </p:txBody>
            </p:sp>
          </p:grpSp>
          <p:sp>
            <p:nvSpPr>
              <p:cNvPr id="26" name="Rechthoek 25"/>
              <p:cNvSpPr/>
              <p:nvPr/>
            </p:nvSpPr>
            <p:spPr>
              <a:xfrm>
                <a:off x="1413261" y="2372229"/>
                <a:ext cx="2051629" cy="1440611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27" name="Tekstvak 26"/>
              <p:cNvSpPr txBox="1"/>
              <p:nvPr/>
            </p:nvSpPr>
            <p:spPr>
              <a:xfrm>
                <a:off x="1923837" y="2785559"/>
                <a:ext cx="102941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dirty="0"/>
                  <a:t>Survey </a:t>
                </a:r>
              </a:p>
              <a:p>
                <a:pPr algn="ctr"/>
                <a:r>
                  <a:rPr lang="nl-BE" dirty="0"/>
                  <a:t>data</a:t>
                </a:r>
              </a:p>
            </p:txBody>
          </p:sp>
        </p:grpSp>
        <p:sp>
          <p:nvSpPr>
            <p:cNvPr id="28" name="Tekstvak 27"/>
            <p:cNvSpPr txBox="1"/>
            <p:nvPr/>
          </p:nvSpPr>
          <p:spPr>
            <a:xfrm>
              <a:off x="1270987" y="2041543"/>
              <a:ext cx="22897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BE" dirty="0"/>
                <a:t>1            …             500</a:t>
              </a:r>
            </a:p>
          </p:txBody>
        </p:sp>
      </p:grpSp>
      <p:sp>
        <p:nvSpPr>
          <p:cNvPr id="6" name="Rechteraccolade 5"/>
          <p:cNvSpPr/>
          <p:nvPr/>
        </p:nvSpPr>
        <p:spPr>
          <a:xfrm>
            <a:off x="7196286" y="4941082"/>
            <a:ext cx="265176" cy="7955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Tekstvak 6"/>
          <p:cNvSpPr txBox="1"/>
          <p:nvPr/>
        </p:nvSpPr>
        <p:spPr>
          <a:xfrm>
            <a:off x="7525470" y="5077236"/>
            <a:ext cx="1627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dirty="0"/>
              <a:t>Big Data</a:t>
            </a:r>
          </a:p>
        </p:txBody>
      </p:sp>
    </p:spTree>
    <p:extLst>
      <p:ext uri="{BB962C8B-B14F-4D97-AF65-F5344CB8AC3E}">
        <p14:creationId xmlns:p14="http://schemas.microsoft.com/office/powerpoint/2010/main" val="2402329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51998" y="685523"/>
            <a:ext cx="6879694" cy="4351338"/>
          </a:xfrm>
        </p:spPr>
        <p:txBody>
          <a:bodyPr/>
          <a:lstStyle/>
          <a:p>
            <a:r>
              <a:rPr lang="nl-BE" dirty="0" err="1"/>
              <a:t>Illustration</a:t>
            </a:r>
            <a:r>
              <a:rPr lang="nl-BE" dirty="0"/>
              <a:t>: ALSPAC </a:t>
            </a:r>
            <a:r>
              <a:rPr lang="nl-BE" dirty="0" err="1"/>
              <a:t>household</a:t>
            </a:r>
            <a:r>
              <a:rPr lang="nl-BE" dirty="0"/>
              <a:t> panel data</a:t>
            </a:r>
          </a:p>
          <a:p>
            <a:endParaRPr lang="nl-BE" dirty="0"/>
          </a:p>
          <a:p>
            <a:pPr lvl="1"/>
            <a:endParaRPr lang="nl-BE" dirty="0"/>
          </a:p>
          <a:p>
            <a:pPr lvl="1"/>
            <a:endParaRPr lang="nl-BE" dirty="0"/>
          </a:p>
          <a:p>
            <a:pPr lvl="1"/>
            <a:r>
              <a:rPr lang="nl-BE" dirty="0"/>
              <a:t>Multiple sources / </a:t>
            </a:r>
            <a:r>
              <a:rPr lang="nl-BE" dirty="0" err="1"/>
              <a:t>multi</a:t>
            </a:r>
            <a:r>
              <a:rPr lang="nl-BE" dirty="0"/>
              <a:t>-block (</a:t>
            </a:r>
            <a:r>
              <a:rPr lang="nl-BE" dirty="0" err="1"/>
              <a:t>heterogeneous</a:t>
            </a:r>
            <a:r>
              <a:rPr lang="nl-BE" dirty="0"/>
              <a:t>)</a:t>
            </a:r>
          </a:p>
          <a:p>
            <a:pPr lvl="1"/>
            <a:endParaRPr lang="nl-BE" dirty="0"/>
          </a:p>
          <a:p>
            <a:pPr lvl="1"/>
            <a:r>
              <a:rPr lang="nl-BE" dirty="0"/>
              <a:t>High-</a:t>
            </a:r>
            <a:r>
              <a:rPr lang="nl-BE" dirty="0" err="1"/>
              <a:t>dimensional</a:t>
            </a:r>
            <a:endParaRPr lang="nl-BE" dirty="0"/>
          </a:p>
          <a:p>
            <a:pPr lvl="1"/>
            <a:endParaRPr lang="nl-BE" dirty="0"/>
          </a:p>
          <a:p>
            <a:pPr lvl="1"/>
            <a:r>
              <a:rPr lang="nl-BE" dirty="0"/>
              <a:t>(no </a:t>
            </a:r>
            <a:r>
              <a:rPr lang="nl-BE" dirty="0" err="1"/>
              <a:t>outcome</a:t>
            </a:r>
            <a:r>
              <a:rPr lang="nl-BE" dirty="0"/>
              <a:t>)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methods for multi-source high-dimensional data</a:t>
            </a:r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DE1BC-ACFE-473E-8F8C-B52EF75A2EA5}" type="slidenum">
              <a:rPr lang="nl-BE" smtClean="0"/>
              <a:t>8</a:t>
            </a:fld>
            <a:endParaRPr lang="nl-BE" dirty="0"/>
          </a:p>
        </p:txBody>
      </p:sp>
      <p:grpSp>
        <p:nvGrpSpPr>
          <p:cNvPr id="6" name="Group 48"/>
          <p:cNvGrpSpPr>
            <a:grpSpLocks/>
          </p:cNvGrpSpPr>
          <p:nvPr/>
        </p:nvGrpSpPr>
        <p:grpSpPr bwMode="auto">
          <a:xfrm>
            <a:off x="5702295" y="2800396"/>
            <a:ext cx="5651505" cy="2896210"/>
            <a:chOff x="1609" y="1340"/>
            <a:chExt cx="2359" cy="1323"/>
          </a:xfrm>
        </p:grpSpPr>
        <p:sp>
          <p:nvSpPr>
            <p:cNvPr id="7" name="Line 31"/>
            <p:cNvSpPr>
              <a:spLocks noChangeShapeType="1"/>
            </p:cNvSpPr>
            <p:nvPr/>
          </p:nvSpPr>
          <p:spPr bwMode="auto">
            <a:xfrm>
              <a:off x="2381" y="1752"/>
              <a:ext cx="0" cy="45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nl-BE"/>
            </a:p>
          </p:txBody>
        </p:sp>
        <p:grpSp>
          <p:nvGrpSpPr>
            <p:cNvPr id="8" name="Group 47"/>
            <p:cNvGrpSpPr>
              <a:grpSpLocks/>
            </p:cNvGrpSpPr>
            <p:nvPr/>
          </p:nvGrpSpPr>
          <p:grpSpPr bwMode="auto">
            <a:xfrm>
              <a:off x="1609" y="1340"/>
              <a:ext cx="2359" cy="1323"/>
              <a:chOff x="1607" y="1930"/>
              <a:chExt cx="2359" cy="1323"/>
            </a:xfrm>
          </p:grpSpPr>
          <p:grpSp>
            <p:nvGrpSpPr>
              <p:cNvPr id="9" name="Group 30"/>
              <p:cNvGrpSpPr>
                <a:grpSpLocks/>
              </p:cNvGrpSpPr>
              <p:nvPr/>
            </p:nvGrpSpPr>
            <p:grpSpPr bwMode="auto">
              <a:xfrm>
                <a:off x="1607" y="1930"/>
                <a:ext cx="2359" cy="1323"/>
                <a:chOff x="1607" y="1930"/>
                <a:chExt cx="2359" cy="1323"/>
              </a:xfrm>
            </p:grpSpPr>
            <p:sp>
              <p:nvSpPr>
                <p:cNvPr id="14" name="AutoShape 27"/>
                <p:cNvSpPr>
                  <a:spLocks noChangeArrowheads="1"/>
                </p:cNvSpPr>
                <p:nvPr/>
              </p:nvSpPr>
              <p:spPr bwMode="auto">
                <a:xfrm rot="16169096" flipV="1">
                  <a:off x="2743" y="1569"/>
                  <a:ext cx="862" cy="1584"/>
                </a:xfrm>
                <a:prstGeom prst="parallelogram">
                  <a:avLst>
                    <a:gd name="adj" fmla="val 46495"/>
                  </a:avLst>
                </a:prstGeom>
                <a:solidFill>
                  <a:srgbClr val="7030A0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BE" altLang="nl-BE"/>
                </a:p>
              </p:txBody>
            </p:sp>
            <p:sp>
              <p:nvSpPr>
                <p:cNvPr id="15" name="AutoShape 28"/>
                <p:cNvSpPr>
                  <a:spLocks noChangeArrowheads="1"/>
                </p:cNvSpPr>
                <p:nvPr/>
              </p:nvSpPr>
              <p:spPr bwMode="auto">
                <a:xfrm rot="11517881" flipV="1">
                  <a:off x="1607" y="2257"/>
                  <a:ext cx="846" cy="469"/>
                </a:xfrm>
                <a:prstGeom prst="parallelogram">
                  <a:avLst>
                    <a:gd name="adj" fmla="val 25000"/>
                  </a:avLst>
                </a:prstGeom>
                <a:solidFill>
                  <a:srgbClr val="036E8A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BE" altLang="nl-BE"/>
                </a:p>
              </p:txBody>
            </p:sp>
            <p:sp>
              <p:nvSpPr>
                <p:cNvPr id="16" name="AutoShape 29"/>
                <p:cNvSpPr>
                  <a:spLocks noChangeArrowheads="1"/>
                </p:cNvSpPr>
                <p:nvPr/>
              </p:nvSpPr>
              <p:spPr bwMode="auto">
                <a:xfrm rot="16200000">
                  <a:off x="2168" y="2555"/>
                  <a:ext cx="911" cy="485"/>
                </a:xfrm>
                <a:prstGeom prst="parallelogram">
                  <a:avLst>
                    <a:gd name="adj" fmla="val 83917"/>
                  </a:avLst>
                </a:prstGeom>
                <a:solidFill>
                  <a:srgbClr val="FF99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BE" altLang="nl-BE"/>
                </a:p>
              </p:txBody>
            </p:sp>
          </p:grpSp>
          <p:sp>
            <p:nvSpPr>
              <p:cNvPr id="10" name="Text Box 32"/>
              <p:cNvSpPr txBox="1">
                <a:spLocks noChangeArrowheads="1"/>
              </p:cNvSpPr>
              <p:nvPr/>
            </p:nvSpPr>
            <p:spPr bwMode="auto">
              <a:xfrm rot="16200000">
                <a:off x="2066" y="2508"/>
                <a:ext cx="540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nl-BE" altLang="nl-BE" sz="1200" b="1" dirty="0" err="1">
                    <a:solidFill>
                      <a:schemeClr val="tx1"/>
                    </a:solidFill>
                  </a:rPr>
                  <a:t>respondents</a:t>
                </a:r>
                <a:endParaRPr lang="nl-NL" altLang="nl-BE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Text Box 33"/>
              <p:cNvSpPr txBox="1">
                <a:spLocks noChangeArrowheads="1"/>
              </p:cNvSpPr>
              <p:nvPr/>
            </p:nvSpPr>
            <p:spPr bwMode="auto">
              <a:xfrm rot="2569485">
                <a:off x="2316" y="2704"/>
                <a:ext cx="646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nl-BE" altLang="nl-BE" sz="1600" b="1" dirty="0"/>
                  <a:t>questionnaire</a:t>
                </a:r>
                <a:endParaRPr lang="nl-NL" altLang="nl-BE" sz="1600" b="1" dirty="0"/>
              </a:p>
            </p:txBody>
          </p:sp>
          <p:sp>
            <p:nvSpPr>
              <p:cNvPr id="12" name="Text Box 34"/>
              <p:cNvSpPr txBox="1">
                <a:spLocks noChangeArrowheads="1"/>
              </p:cNvSpPr>
              <p:nvPr/>
            </p:nvSpPr>
            <p:spPr bwMode="auto">
              <a:xfrm rot="20576493">
                <a:off x="2759" y="2244"/>
                <a:ext cx="808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nl-BE" altLang="nl-BE" sz="1600" b="1" dirty="0"/>
                  <a:t>(epi)-</a:t>
                </a:r>
                <a:r>
                  <a:rPr lang="nl-BE" altLang="nl-BE" sz="1600" b="1" dirty="0" err="1"/>
                  <a:t>genetic</a:t>
                </a:r>
                <a:endParaRPr lang="nl-NL" altLang="nl-BE" sz="1600" b="1" dirty="0"/>
              </a:p>
            </p:txBody>
          </p:sp>
          <p:sp>
            <p:nvSpPr>
              <p:cNvPr id="13" name="Text Box 35"/>
              <p:cNvSpPr txBox="1">
                <a:spLocks noChangeArrowheads="1"/>
              </p:cNvSpPr>
              <p:nvPr/>
            </p:nvSpPr>
            <p:spPr bwMode="auto">
              <a:xfrm rot="697453">
                <a:off x="1806" y="2436"/>
                <a:ext cx="43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nl-BE" altLang="nl-BE" sz="1600" b="1" dirty="0"/>
                  <a:t>survey</a:t>
                </a:r>
                <a:endParaRPr lang="nl-NL" altLang="nl-BE" sz="1600" b="1" dirty="0"/>
              </a:p>
            </p:txBody>
          </p:sp>
        </p:grpSp>
      </p:grpSp>
      <p:pic>
        <p:nvPicPr>
          <p:cNvPr id="17" name="Afbeelding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98" t="60750" r="79489" b="15909"/>
          <a:stretch>
            <a:fillRect/>
          </a:stretch>
        </p:blipFill>
        <p:spPr bwMode="auto">
          <a:xfrm>
            <a:off x="9644063" y="25400"/>
            <a:ext cx="1995487" cy="240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" name="Rechte verbindingslijn 17"/>
          <p:cNvCxnSpPr/>
          <p:nvPr/>
        </p:nvCxnSpPr>
        <p:spPr>
          <a:xfrm>
            <a:off x="7570770" y="3702313"/>
            <a:ext cx="16832" cy="106172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5744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methods for multi-source high-dimensional data</a:t>
            </a:r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DE1BC-ACFE-473E-8F8C-B52EF75A2EA5}" type="slidenum">
              <a:rPr lang="nl-BE" smtClean="0"/>
              <a:t>9</a:t>
            </a:fld>
            <a:endParaRPr lang="nl-BE"/>
          </a:p>
        </p:txBody>
      </p:sp>
      <p:grpSp>
        <p:nvGrpSpPr>
          <p:cNvPr id="6" name="Groep 2"/>
          <p:cNvGrpSpPr>
            <a:grpSpLocks/>
          </p:cNvGrpSpPr>
          <p:nvPr/>
        </p:nvGrpSpPr>
        <p:grpSpPr bwMode="auto">
          <a:xfrm>
            <a:off x="136525" y="3519043"/>
            <a:ext cx="11563350" cy="2579688"/>
            <a:chOff x="136323" y="1801357"/>
            <a:chExt cx="11563958" cy="2579298"/>
          </a:xfrm>
        </p:grpSpPr>
        <p:grpSp>
          <p:nvGrpSpPr>
            <p:cNvPr id="7" name="Groep 22"/>
            <p:cNvGrpSpPr>
              <a:grpSpLocks/>
            </p:cNvGrpSpPr>
            <p:nvPr/>
          </p:nvGrpSpPr>
          <p:grpSpPr bwMode="auto">
            <a:xfrm>
              <a:off x="136323" y="1801357"/>
              <a:ext cx="11563958" cy="2579298"/>
              <a:chOff x="136323" y="1790966"/>
              <a:chExt cx="11563958" cy="2579298"/>
            </a:xfrm>
          </p:grpSpPr>
          <p:grpSp>
            <p:nvGrpSpPr>
              <p:cNvPr id="9" name="Groep 16"/>
              <p:cNvGrpSpPr>
                <a:grpSpLocks/>
              </p:cNvGrpSpPr>
              <p:nvPr/>
            </p:nvGrpSpPr>
            <p:grpSpPr bwMode="auto">
              <a:xfrm>
                <a:off x="136323" y="1790966"/>
                <a:ext cx="10804244" cy="2579298"/>
                <a:chOff x="438215" y="2038795"/>
                <a:chExt cx="10804244" cy="2579298"/>
              </a:xfrm>
            </p:grpSpPr>
            <p:grpSp>
              <p:nvGrpSpPr>
                <p:cNvPr id="13" name="Groep 10"/>
                <p:cNvGrpSpPr>
                  <a:grpSpLocks/>
                </p:cNvGrpSpPr>
                <p:nvPr/>
              </p:nvGrpSpPr>
              <p:grpSpPr bwMode="auto">
                <a:xfrm>
                  <a:off x="1155946" y="2580303"/>
                  <a:ext cx="9575283" cy="1440613"/>
                  <a:chOff x="1155946" y="2580303"/>
                  <a:chExt cx="9575283" cy="1440613"/>
                </a:xfrm>
              </p:grpSpPr>
              <p:sp>
                <p:nvSpPr>
                  <p:cNvPr id="21" name="Rechthoek 20"/>
                  <p:cNvSpPr/>
                  <p:nvPr/>
                </p:nvSpPr>
                <p:spPr>
                  <a:xfrm>
                    <a:off x="1155803" y="2580051"/>
                    <a:ext cx="914448" cy="1441232"/>
                  </a:xfrm>
                  <a:prstGeom prst="rect">
                    <a:avLst/>
                  </a:prstGeom>
                  <a:solidFill>
                    <a:schemeClr val="accent6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nl-BE"/>
                  </a:p>
                </p:txBody>
              </p:sp>
              <p:sp>
                <p:nvSpPr>
                  <p:cNvPr id="22" name="Rechthoek 21"/>
                  <p:cNvSpPr/>
                  <p:nvPr/>
                </p:nvSpPr>
                <p:spPr>
                  <a:xfrm>
                    <a:off x="2070251" y="2580051"/>
                    <a:ext cx="1454226" cy="144123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nl-BE" dirty="0"/>
                  </a:p>
                </p:txBody>
              </p:sp>
              <p:sp>
                <p:nvSpPr>
                  <p:cNvPr id="23" name="Rechthoek 22"/>
                  <p:cNvSpPr/>
                  <p:nvPr/>
                </p:nvSpPr>
                <p:spPr>
                  <a:xfrm>
                    <a:off x="3392708" y="2580051"/>
                    <a:ext cx="7337810" cy="1441232"/>
                  </a:xfrm>
                  <a:prstGeom prst="rect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nl-BE"/>
                  </a:p>
                </p:txBody>
              </p:sp>
            </p:grpSp>
            <p:sp>
              <p:nvSpPr>
                <p:cNvPr id="14" name="Tekstvak 8"/>
                <p:cNvSpPr txBox="1">
                  <a:spLocks noChangeArrowheads="1"/>
                </p:cNvSpPr>
                <p:nvPr/>
              </p:nvSpPr>
              <p:spPr bwMode="auto">
                <a:xfrm rot="-5400000">
                  <a:off x="-666768" y="3143778"/>
                  <a:ext cx="2579298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 eaLnBrk="1" hangingPunct="1"/>
                  <a:r>
                    <a:rPr lang="nl-BE" altLang="en-US" dirty="0" err="1"/>
                    <a:t>Respondents</a:t>
                  </a:r>
                  <a:endParaRPr lang="nl-BE" altLang="en-US" dirty="0"/>
                </a:p>
              </p:txBody>
            </p:sp>
            <p:sp>
              <p:nvSpPr>
                <p:cNvPr id="15" name="Tekstvak 9"/>
                <p:cNvSpPr txBox="1">
                  <a:spLocks noChangeArrowheads="1"/>
                </p:cNvSpPr>
                <p:nvPr/>
              </p:nvSpPr>
              <p:spPr bwMode="auto">
                <a:xfrm>
                  <a:off x="2820188" y="2237202"/>
                  <a:ext cx="8422271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 eaLnBrk="1" hangingPunct="1"/>
                  <a:r>
                    <a:rPr lang="nl-BE" altLang="en-US"/>
                    <a:t>1                                                             …                                                           10000</a:t>
                  </a:r>
                </a:p>
              </p:txBody>
            </p:sp>
            <p:sp>
              <p:nvSpPr>
                <p:cNvPr id="16" name="Tekstvak 11"/>
                <p:cNvSpPr txBox="1">
                  <a:spLocks noChangeArrowheads="1"/>
                </p:cNvSpPr>
                <p:nvPr/>
              </p:nvSpPr>
              <p:spPr bwMode="auto">
                <a:xfrm>
                  <a:off x="1974996" y="2981863"/>
                  <a:ext cx="1549480" cy="6462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 eaLnBrk="1" hangingPunct="1"/>
                  <a:r>
                    <a:rPr lang="nl-BE" altLang="en-US" dirty="0"/>
                    <a:t>Questionnaire data</a:t>
                  </a:r>
                </a:p>
              </p:txBody>
            </p:sp>
            <p:sp>
              <p:nvSpPr>
                <p:cNvPr id="17" name="Tekstvak 12"/>
                <p:cNvSpPr txBox="1">
                  <a:spLocks noChangeArrowheads="1"/>
                </p:cNvSpPr>
                <p:nvPr/>
              </p:nvSpPr>
              <p:spPr bwMode="auto">
                <a:xfrm>
                  <a:off x="1118578" y="2982036"/>
                  <a:ext cx="1029413" cy="6463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 eaLnBrk="1" hangingPunct="1"/>
                  <a:r>
                    <a:rPr lang="nl-BE" altLang="en-US"/>
                    <a:t>Register </a:t>
                  </a:r>
                </a:p>
                <a:p>
                  <a:pPr algn="ctr" eaLnBrk="1" hangingPunct="1"/>
                  <a:r>
                    <a:rPr lang="nl-BE" altLang="en-US"/>
                    <a:t>data</a:t>
                  </a:r>
                </a:p>
              </p:txBody>
            </p:sp>
            <p:sp>
              <p:nvSpPr>
                <p:cNvPr id="18" name="Tekstvak 13"/>
                <p:cNvSpPr txBox="1">
                  <a:spLocks noChangeArrowheads="1"/>
                </p:cNvSpPr>
                <p:nvPr/>
              </p:nvSpPr>
              <p:spPr bwMode="auto">
                <a:xfrm>
                  <a:off x="5754931" y="3088162"/>
                  <a:ext cx="1869058" cy="36927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/>
                  <a:r>
                    <a:rPr lang="nl-BE" altLang="en-US" dirty="0"/>
                    <a:t>(Epi)-</a:t>
                  </a:r>
                  <a:r>
                    <a:rPr lang="nl-BE" altLang="en-US" dirty="0" err="1"/>
                    <a:t>Genetic</a:t>
                  </a:r>
                  <a:r>
                    <a:rPr lang="nl-BE" altLang="en-US" dirty="0"/>
                    <a:t> data</a:t>
                  </a:r>
                </a:p>
              </p:txBody>
            </p:sp>
            <p:sp>
              <p:nvSpPr>
                <p:cNvPr id="19" name="Tekstvak 14"/>
                <p:cNvSpPr txBox="1">
                  <a:spLocks noChangeArrowheads="1"/>
                </p:cNvSpPr>
                <p:nvPr/>
              </p:nvSpPr>
              <p:spPr bwMode="auto">
                <a:xfrm>
                  <a:off x="1846058" y="2240070"/>
                  <a:ext cx="1719525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 eaLnBrk="1" hangingPunct="1"/>
                  <a:r>
                    <a:rPr lang="nl-BE" altLang="en-US"/>
                    <a:t>1      …      100</a:t>
                  </a:r>
                </a:p>
              </p:txBody>
            </p:sp>
            <p:sp>
              <p:nvSpPr>
                <p:cNvPr id="20" name="Tekstvak 15"/>
                <p:cNvSpPr txBox="1">
                  <a:spLocks noChangeArrowheads="1"/>
                </p:cNvSpPr>
                <p:nvPr/>
              </p:nvSpPr>
              <p:spPr bwMode="auto">
                <a:xfrm>
                  <a:off x="721754" y="2237202"/>
                  <a:ext cx="1719525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 eaLnBrk="1" hangingPunct="1"/>
                  <a:r>
                    <a:rPr lang="nl-BE" altLang="en-US"/>
                    <a:t>1    …   10</a:t>
                  </a:r>
                </a:p>
              </p:txBody>
            </p:sp>
          </p:grpSp>
          <p:grpSp>
            <p:nvGrpSpPr>
              <p:cNvPr id="10" name="Groep 21"/>
              <p:cNvGrpSpPr>
                <a:grpSpLocks/>
              </p:cNvGrpSpPr>
              <p:nvPr/>
            </p:nvGrpSpPr>
            <p:grpSpPr bwMode="auto">
              <a:xfrm>
                <a:off x="10670868" y="2332474"/>
                <a:ext cx="1029413" cy="1440611"/>
                <a:chOff x="10705376" y="2487742"/>
                <a:chExt cx="1029413" cy="1440611"/>
              </a:xfrm>
            </p:grpSpPr>
            <p:sp>
              <p:nvSpPr>
                <p:cNvPr id="11" name="Rechthoek 10"/>
                <p:cNvSpPr/>
                <p:nvPr/>
              </p:nvSpPr>
              <p:spPr>
                <a:xfrm>
                  <a:off x="10725086" y="2487490"/>
                  <a:ext cx="914448" cy="1441232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nl-BE"/>
                </a:p>
              </p:txBody>
            </p:sp>
            <p:sp>
              <p:nvSpPr>
                <p:cNvPr id="12" name="Tekstvak 19"/>
                <p:cNvSpPr txBox="1">
                  <a:spLocks noChangeArrowheads="1"/>
                </p:cNvSpPr>
                <p:nvPr/>
              </p:nvSpPr>
              <p:spPr bwMode="auto">
                <a:xfrm>
                  <a:off x="10705376" y="2857074"/>
                  <a:ext cx="1029413" cy="6463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 eaLnBrk="1" hangingPunct="1"/>
                  <a:r>
                    <a:rPr lang="nl-BE" altLang="en-US" b="1">
                      <a:solidFill>
                        <a:schemeClr val="bg1"/>
                      </a:solidFill>
                    </a:rPr>
                    <a:t>Indic.</a:t>
                  </a:r>
                </a:p>
                <a:p>
                  <a:pPr algn="ctr" eaLnBrk="1" hangingPunct="1"/>
                  <a:r>
                    <a:rPr lang="nl-BE" altLang="en-US" b="1">
                      <a:solidFill>
                        <a:schemeClr val="bg1"/>
                      </a:solidFill>
                    </a:rPr>
                    <a:t>Obes</a:t>
                  </a:r>
                  <a:r>
                    <a:rPr lang="nl-BE" altLang="en-US"/>
                    <a:t>.</a:t>
                  </a:r>
                </a:p>
              </p:txBody>
            </p:sp>
          </p:grpSp>
        </p:grpSp>
        <p:sp>
          <p:nvSpPr>
            <p:cNvPr id="8" name="Tekstvak 23"/>
            <p:cNvSpPr txBox="1">
              <a:spLocks noChangeArrowheads="1"/>
            </p:cNvSpPr>
            <p:nvPr/>
          </p:nvSpPr>
          <p:spPr bwMode="auto">
            <a:xfrm>
              <a:off x="362313" y="2268750"/>
              <a:ext cx="569344" cy="1600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nl-BE" altLang="en-US" sz="1400"/>
                <a:t>1</a:t>
              </a:r>
            </a:p>
            <a:p>
              <a:pPr algn="ctr" eaLnBrk="1" hangingPunct="1"/>
              <a:r>
                <a:rPr lang="nl-BE" altLang="en-US" sz="1400"/>
                <a:t>.</a:t>
              </a:r>
            </a:p>
            <a:p>
              <a:pPr algn="ctr" eaLnBrk="1" hangingPunct="1"/>
              <a:r>
                <a:rPr lang="nl-BE" altLang="en-US" sz="1400"/>
                <a:t>.</a:t>
              </a:r>
            </a:p>
            <a:p>
              <a:pPr algn="ctr" eaLnBrk="1" hangingPunct="1"/>
              <a:r>
                <a:rPr lang="nl-BE" altLang="en-US" sz="1400"/>
                <a:t>.</a:t>
              </a:r>
            </a:p>
            <a:p>
              <a:pPr algn="ctr" eaLnBrk="1" hangingPunct="1"/>
              <a:r>
                <a:rPr lang="nl-BE" altLang="en-US" sz="1400"/>
                <a:t>.</a:t>
              </a:r>
            </a:p>
            <a:p>
              <a:pPr algn="ctr" eaLnBrk="1" hangingPunct="1"/>
              <a:r>
                <a:rPr lang="nl-BE" altLang="en-US" sz="1400"/>
                <a:t>.</a:t>
              </a:r>
            </a:p>
            <a:p>
              <a:pPr algn="ctr" eaLnBrk="1" hangingPunct="1"/>
              <a:r>
                <a:rPr lang="nl-BE" altLang="en-US" sz="1400"/>
                <a:t>1000</a:t>
              </a:r>
            </a:p>
          </p:txBody>
        </p:sp>
      </p:grpSp>
      <p:pic>
        <p:nvPicPr>
          <p:cNvPr id="24" name="Afbeelding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98" t="60750" r="79489" b="15909"/>
          <a:stretch>
            <a:fillRect/>
          </a:stretch>
        </p:blipFill>
        <p:spPr bwMode="auto">
          <a:xfrm>
            <a:off x="9644063" y="25400"/>
            <a:ext cx="1995487" cy="240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ijdelijke aanduiding voor inhoud 2"/>
          <p:cNvSpPr>
            <a:spLocks noGrp="1"/>
          </p:cNvSpPr>
          <p:nvPr>
            <p:ph idx="1"/>
          </p:nvPr>
        </p:nvSpPr>
        <p:spPr>
          <a:xfrm>
            <a:off x="751998" y="685523"/>
            <a:ext cx="6879694" cy="4351338"/>
          </a:xfrm>
        </p:spPr>
        <p:txBody>
          <a:bodyPr/>
          <a:lstStyle/>
          <a:p>
            <a:r>
              <a:rPr lang="nl-BE" dirty="0" err="1"/>
              <a:t>Illustration</a:t>
            </a:r>
            <a:r>
              <a:rPr lang="nl-BE" dirty="0"/>
              <a:t>: ALSPAC </a:t>
            </a:r>
            <a:r>
              <a:rPr lang="nl-BE" dirty="0" err="1"/>
              <a:t>household</a:t>
            </a:r>
            <a:r>
              <a:rPr lang="nl-BE" dirty="0"/>
              <a:t> panel data</a:t>
            </a:r>
          </a:p>
          <a:p>
            <a:pPr lvl="1"/>
            <a:endParaRPr lang="nl-BE" dirty="0"/>
          </a:p>
          <a:p>
            <a:pPr lvl="1"/>
            <a:endParaRPr lang="nl-BE" dirty="0"/>
          </a:p>
          <a:p>
            <a:pPr lvl="1"/>
            <a:r>
              <a:rPr lang="nl-BE" dirty="0"/>
              <a:t>Multi-source data </a:t>
            </a:r>
            <a:r>
              <a:rPr lang="nl-BE" dirty="0" err="1"/>
              <a:t>with</a:t>
            </a:r>
            <a:r>
              <a:rPr lang="nl-BE" dirty="0"/>
              <a:t> </a:t>
            </a:r>
            <a:r>
              <a:rPr lang="nl-BE" dirty="0" err="1"/>
              <a:t>outcome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39814357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2223</Words>
  <Application>Microsoft Office PowerPoint</Application>
  <PresentationFormat>Widescreen</PresentationFormat>
  <Paragraphs>629</Paragraphs>
  <Slides>45</Slides>
  <Notes>21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Arial</vt:lpstr>
      <vt:lpstr>Calibri</vt:lpstr>
      <vt:lpstr>Calibri Light</vt:lpstr>
      <vt:lpstr>Cambria Math</vt:lpstr>
      <vt:lpstr>Symbol</vt:lpstr>
      <vt:lpstr>Kantoorthema</vt:lpstr>
      <vt:lpstr>Worksheet</vt:lpstr>
      <vt:lpstr>Regularized Simultaneous Component Analysis</vt:lpstr>
      <vt:lpstr>PowerPoint Presentation</vt:lpstr>
      <vt:lpstr>Outline</vt:lpstr>
      <vt:lpstr>Introduction</vt:lpstr>
      <vt:lpstr>Big Data in the Social Sciences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Method: Sparse common and specific components</vt:lpstr>
      <vt:lpstr>Method: Sparse common &amp; specific components</vt:lpstr>
      <vt:lpstr>PowerPoint Presentation</vt:lpstr>
      <vt:lpstr>Method: Data fusion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Variable selection: How to?</vt:lpstr>
      <vt:lpstr>Why not rotation to simple  structure?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Model selection</vt:lpstr>
      <vt:lpstr>Some illustrations</vt:lpstr>
      <vt:lpstr>500 Family Study (Schneider &amp; Linda, 2008)</vt:lpstr>
      <vt:lpstr>PowerPoint Presentation</vt:lpstr>
      <vt:lpstr>PowerPoint Presentation</vt:lpstr>
      <vt:lpstr>Illustration: A meaningful linear model for high-dimensional prediction</vt:lpstr>
      <vt:lpstr>PowerPoint Presentation</vt:lpstr>
      <vt:lpstr>DISCUSSION</vt:lpstr>
      <vt:lpstr>PowerPoint Presentation</vt:lpstr>
      <vt:lpstr>PowerPoint Presentation</vt:lpstr>
      <vt:lpstr>Thx to the cool people!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and gene-environment interactions</dc:title>
  <dc:creator>Katrijn Van Deun</dc:creator>
  <cp:lastModifiedBy>Laurent Smeets</cp:lastModifiedBy>
  <cp:revision>289</cp:revision>
  <cp:lastPrinted>2016-03-16T21:13:37Z</cp:lastPrinted>
  <dcterms:created xsi:type="dcterms:W3CDTF">2015-03-10T11:01:59Z</dcterms:created>
  <dcterms:modified xsi:type="dcterms:W3CDTF">2018-04-14T08:56:38Z</dcterms:modified>
</cp:coreProperties>
</file>