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818CEB7-92C1-7138-9293-B415BF0050A4}" name="Marius Gurita" initials="MG" userId="S::marius.gurita01@e-uvt.ro::b158f393-a2de-4b22-8ede-7a56e11b728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73"/>
    <a:srgbClr val="170EC7"/>
    <a:srgbClr val="241BD1"/>
    <a:srgbClr val="1B1A2E"/>
    <a:srgbClr val="232154"/>
    <a:srgbClr val="162747"/>
    <a:srgbClr val="2458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13EE6-9724-656E-2AFA-6C4AE8A9F954}" v="2" dt="2021-11-03T01:28:59.860"/>
    <p1510:client id="{2EBF6B8B-BFCC-4FF8-9002-FD71BF3D474B}" v="119" dt="2021-11-02T18:47:25.536"/>
    <p1510:client id="{32ACFE2B-55B7-E5E0-1A8D-2F7BD7CE2A8B}" v="89" dt="2021-11-02T20:39:39.127"/>
    <p1510:client id="{3A190683-FCF7-221A-B888-AB35ADAC96C1}" v="3" dt="2021-11-03T13:15:48.387"/>
    <p1510:client id="{443AC941-7ADA-101E-6089-36247FBA356E}" v="55" dt="2021-11-03T15:16:57.626"/>
    <p1510:client id="{60DDE190-A0F8-285C-CD38-6586F0956630}" v="8" dt="2021-11-03T13:09:59.633"/>
    <p1510:client id="{C0A5A26E-5110-F65A-37E4-6AE10022B2C6}" v="1040" dt="2021-11-02T20:10:27.409"/>
    <p1510:client id="{ED90C400-C364-9850-92F3-B4B197E5E5FC}" v="69" dt="2021-11-03T00:57:50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7" autoAdjust="0"/>
    <p:restoredTop sz="94660"/>
  </p:normalViewPr>
  <p:slideViewPr>
    <p:cSldViewPr snapToGrid="0">
      <p:cViewPr>
        <p:scale>
          <a:sx n="100" d="100"/>
          <a:sy n="100" d="100"/>
        </p:scale>
        <p:origin x="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3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8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3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1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1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7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8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6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241" y="1897510"/>
            <a:ext cx="4688542" cy="919974"/>
          </a:xfrm>
        </p:spPr>
        <p:txBody>
          <a:bodyPr anchor="t">
            <a:normAutofit/>
          </a:bodyPr>
          <a:lstStyle/>
          <a:p>
            <a:r>
              <a:rPr lang="en-US" sz="5200">
                <a:cs typeface="Angsana New"/>
              </a:rPr>
              <a:t>Chef in the box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1660" y="3427619"/>
            <a:ext cx="3579313" cy="24446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800" dirty="0">
                <a:solidFill>
                  <a:srgbClr val="203873"/>
                </a:solidFill>
              </a:rPr>
              <a:t>Group 4:</a:t>
            </a:r>
          </a:p>
          <a:p>
            <a:r>
              <a:rPr lang="en-US" sz="1800" dirty="0">
                <a:solidFill>
                  <a:srgbClr val="203873"/>
                </a:solidFill>
              </a:rPr>
              <a:t>Alexandra Marian</a:t>
            </a:r>
            <a:endParaRPr lang="en-US" dirty="0"/>
          </a:p>
          <a:p>
            <a:r>
              <a:rPr lang="en-US" sz="1800" dirty="0">
                <a:solidFill>
                  <a:srgbClr val="203873"/>
                </a:solidFill>
                <a:ea typeface="+mn-lt"/>
                <a:cs typeface="+mn-lt"/>
              </a:rPr>
              <a:t>Bogdan-Cătălin </a:t>
            </a:r>
            <a:r>
              <a:rPr lang="en-US" sz="1800" dirty="0" err="1">
                <a:solidFill>
                  <a:srgbClr val="203873"/>
                </a:solidFill>
                <a:ea typeface="+mn-lt"/>
                <a:cs typeface="+mn-lt"/>
              </a:rPr>
              <a:t>Ianchiș</a:t>
            </a:r>
            <a:endParaRPr lang="en-US" sz="1800" dirty="0">
              <a:solidFill>
                <a:srgbClr val="203873"/>
              </a:solidFill>
              <a:ea typeface="+mn-lt"/>
              <a:cs typeface="+mn-lt"/>
            </a:endParaRPr>
          </a:p>
          <a:p>
            <a:r>
              <a:rPr lang="en-US" sz="1800" dirty="0" err="1">
                <a:solidFill>
                  <a:srgbClr val="203873"/>
                </a:solidFill>
                <a:ea typeface="+mn-lt"/>
                <a:cs typeface="+mn-lt"/>
              </a:rPr>
              <a:t>Iliuță</a:t>
            </a:r>
            <a:r>
              <a:rPr lang="en-US" sz="1800" dirty="0">
                <a:solidFill>
                  <a:srgbClr val="203873"/>
                </a:solidFill>
                <a:ea typeface="+mn-lt"/>
                <a:cs typeface="+mn-lt"/>
              </a:rPr>
              <a:t>-Laurențiu Andoni</a:t>
            </a:r>
          </a:p>
          <a:p>
            <a:r>
              <a:rPr lang="en-US" sz="1800" dirty="0">
                <a:solidFill>
                  <a:srgbClr val="203873"/>
                </a:solidFill>
              </a:rPr>
              <a:t>Marius-Alexandru </a:t>
            </a:r>
            <a:r>
              <a:rPr lang="en-US" sz="1800" dirty="0" err="1">
                <a:solidFill>
                  <a:srgbClr val="203873"/>
                </a:solidFill>
              </a:rPr>
              <a:t>Guriță</a:t>
            </a:r>
            <a:endParaRPr lang="en-US" sz="1800" dirty="0">
              <a:solidFill>
                <a:srgbClr val="203873"/>
              </a:solidFill>
            </a:endParaRPr>
          </a:p>
          <a:p>
            <a:r>
              <a:rPr lang="en-US" sz="1800" dirty="0">
                <a:solidFill>
                  <a:srgbClr val="203873"/>
                </a:solidFill>
                <a:ea typeface="+mn-lt"/>
                <a:cs typeface="+mn-lt"/>
              </a:rPr>
              <a:t>Sorin-Ionuț </a:t>
            </a:r>
            <a:r>
              <a:rPr lang="en-US" sz="1800" dirty="0" err="1">
                <a:solidFill>
                  <a:srgbClr val="203873"/>
                </a:solidFill>
              </a:rPr>
              <a:t>Rosalim</a:t>
            </a:r>
            <a:r>
              <a:rPr lang="en-US" sz="1800" dirty="0">
                <a:solidFill>
                  <a:srgbClr val="203873"/>
                </a:solidFill>
              </a:rPr>
              <a:t>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F155B6-ACA8-4C58-AAB6-CAFC981FF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796" y="0"/>
            <a:ext cx="6098204" cy="688272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142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5D7FE685-90E1-44D3-BCDF-CD4C20425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870" y="1060077"/>
            <a:ext cx="4760258" cy="476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46C6-87D1-4901-A356-9F3555D8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ngsana New"/>
              </a:rPr>
              <a:t>System's 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DE84C-FF7A-4E83-A73D-47308C2CF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657"/>
            <a:ext cx="4700337" cy="39983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0">
              <a:buNone/>
            </a:pPr>
            <a:r>
              <a:rPr lang="en-US" sz="2400" b="1">
                <a:solidFill>
                  <a:srgbClr val="1C2031">
                    <a:alpha val="70000"/>
                  </a:srgbClr>
                </a:solidFill>
              </a:rPr>
              <a:t>Final product delivery</a:t>
            </a:r>
          </a:p>
          <a:p>
            <a:pPr marL="228600" indent="0">
              <a:buNone/>
            </a:pPr>
            <a:r>
              <a:rPr lang="en-US" sz="2400" b="1">
                <a:solidFill>
                  <a:srgbClr val="1C2031">
                    <a:alpha val="70000"/>
                  </a:srgbClr>
                </a:solidFill>
              </a:rPr>
              <a:t>Customer control</a:t>
            </a:r>
          </a:p>
          <a:p>
            <a:pPr marL="228600" indent="0">
              <a:buNone/>
            </a:pPr>
            <a:r>
              <a:rPr lang="en-US" sz="2400" b="1">
                <a:solidFill>
                  <a:srgbClr val="1C2031">
                    <a:alpha val="70000"/>
                  </a:srgbClr>
                </a:solidFill>
              </a:rPr>
              <a:t>Fluid communication</a:t>
            </a:r>
          </a:p>
          <a:p>
            <a:pPr marL="228600" indent="0">
              <a:buNone/>
            </a:pPr>
            <a:r>
              <a:rPr lang="en-US" sz="2400">
                <a:ea typeface="+mn-lt"/>
                <a:cs typeface="+mn-lt"/>
              </a:rPr>
              <a:t>Optimal data processing</a:t>
            </a:r>
            <a:endParaRPr lang="en-US" sz="2400">
              <a:solidFill>
                <a:srgbClr val="1C2031">
                  <a:alpha val="70000"/>
                </a:srgbClr>
              </a:solidFill>
              <a:ea typeface="+mn-lt"/>
              <a:cs typeface="+mn-lt"/>
            </a:endParaRPr>
          </a:p>
          <a:p>
            <a:pPr marL="228600" indent="0">
              <a:buNone/>
            </a:pPr>
            <a:r>
              <a:rPr lang="en-US" sz="2400" b="1">
                <a:solidFill>
                  <a:srgbClr val="1C2031">
                    <a:alpha val="70000"/>
                  </a:srgbClr>
                </a:solidFill>
              </a:rPr>
              <a:t>Continuous operation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757B5-A43C-43D8-A579-35DF17EA31AA}"/>
              </a:ext>
            </a:extLst>
          </p:cNvPr>
          <p:cNvSpPr txBox="1"/>
          <p:nvPr/>
        </p:nvSpPr>
        <p:spPr>
          <a:xfrm>
            <a:off x="6268453" y="2177716"/>
            <a:ext cx="4297278" cy="2611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defTabSz="914400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</a:pPr>
            <a:r>
              <a:rPr lang="en-US" sz="2400">
                <a:solidFill>
                  <a:srgbClr val="1C2031">
                    <a:alpha val="70000"/>
                  </a:srgbClr>
                </a:solidFill>
              </a:rPr>
              <a:t>Customer support</a:t>
            </a:r>
          </a:p>
          <a:p>
            <a:pPr marL="228600" defTabSz="914400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</a:pPr>
            <a:r>
              <a:rPr lang="en-US" sz="2400">
                <a:solidFill>
                  <a:srgbClr val="1C2031">
                    <a:alpha val="70000"/>
                  </a:srgbClr>
                </a:solidFill>
              </a:rPr>
              <a:t>Maintenance</a:t>
            </a:r>
          </a:p>
          <a:p>
            <a:pPr marL="228600" defTabSz="914400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</a:pPr>
            <a:r>
              <a:rPr lang="en-US" sz="2400">
                <a:solidFill>
                  <a:srgbClr val="1C2031">
                    <a:alpha val="70000"/>
                  </a:srgbClr>
                </a:solidFill>
              </a:rPr>
              <a:t>Verification</a:t>
            </a:r>
          </a:p>
          <a:p>
            <a:pPr marL="228600" defTabSz="914400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</a:pPr>
            <a:r>
              <a:rPr lang="en-US" sz="2400">
                <a:solidFill>
                  <a:srgbClr val="1C2031">
                    <a:alpha val="70000"/>
                  </a:srgbClr>
                </a:solidFill>
              </a:rPr>
              <a:t>Customer data protection</a:t>
            </a:r>
          </a:p>
          <a:p>
            <a:pPr marL="228600" defTabSz="914400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</a:pPr>
            <a:r>
              <a:rPr lang="en-US" sz="2400">
                <a:solidFill>
                  <a:srgbClr val="1C2031">
                    <a:alpha val="70000"/>
                  </a:srgbClr>
                </a:solidFill>
              </a:rPr>
              <a:t>Response time </a:t>
            </a:r>
          </a:p>
        </p:txBody>
      </p:sp>
      <p:pic>
        <p:nvPicPr>
          <p:cNvPr id="5" name="Picture 5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0B072155-E09A-491E-AF63-BFE2943E6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0" y="488576"/>
            <a:ext cx="1286436" cy="128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9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075C-F2EE-4AFC-BB06-0E9DCADE673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>
                <a:cs typeface="Angsana New"/>
              </a:rPr>
              <a:t>Product description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6032B-B89C-451C-9C68-590A37AD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US">
                <a:solidFill>
                  <a:srgbClr val="1C2031">
                    <a:alpha val="70000"/>
                  </a:srgbClr>
                </a:solidFill>
              </a:rPr>
              <a:t>We provide customers with a modular system that allows them to cook high-quality meals from the comfort of their homes;</a:t>
            </a:r>
          </a:p>
          <a:p>
            <a:pPr>
              <a:buClr>
                <a:srgbClr val="E3E6EF"/>
              </a:buClr>
              <a:buFont typeface="Arial" panose="05000000000000000000" pitchFamily="2" charset="2"/>
              <a:buChar char="•"/>
            </a:pPr>
            <a:r>
              <a:rPr lang="en-US">
                <a:solidFill>
                  <a:srgbClr val="1C2031">
                    <a:alpha val="70000"/>
                  </a:srgbClr>
                </a:solidFill>
              </a:rPr>
              <a:t>The system configuration is highly customizable to fit in every kitchen.</a:t>
            </a:r>
          </a:p>
          <a:p>
            <a:pPr>
              <a:buClr>
                <a:srgbClr val="E3E6EF"/>
              </a:buClr>
              <a:buFont typeface="Arial" panose="05000000000000000000" pitchFamily="2" charset="2"/>
              <a:buChar char="•"/>
            </a:pPr>
            <a:endParaRPr lang="en-US">
              <a:solidFill>
                <a:srgbClr val="1C2031">
                  <a:alpha val="70000"/>
                </a:srgbClr>
              </a:solidFill>
            </a:endParaRPr>
          </a:p>
          <a:p>
            <a:pPr>
              <a:buClr>
                <a:srgbClr val="E3E6EF"/>
              </a:buClr>
              <a:buFont typeface="Wingdings"/>
              <a:buChar char="q"/>
            </a:pPr>
            <a:endParaRPr lang="en-US">
              <a:solidFill>
                <a:srgbClr val="1C2031">
                  <a:alpha val="70000"/>
                </a:srgbClr>
              </a:solidFill>
            </a:endParaRPr>
          </a:p>
          <a:p>
            <a:pPr>
              <a:buClr>
                <a:srgbClr val="E3E6EF"/>
              </a:buClr>
            </a:pPr>
            <a:endParaRPr lang="en-US">
              <a:solidFill>
                <a:srgbClr val="1C2031">
                  <a:alpha val="70000"/>
                </a:srgbClr>
              </a:solidFill>
            </a:endParaRPr>
          </a:p>
          <a:p>
            <a:pPr>
              <a:buClr>
                <a:srgbClr val="E3E6EF"/>
              </a:buClr>
            </a:pPr>
            <a:endParaRPr lang="en-US">
              <a:solidFill>
                <a:srgbClr val="1C2031">
                  <a:alpha val="70000"/>
                </a:srgbClr>
              </a:solidFill>
            </a:endParaRPr>
          </a:p>
        </p:txBody>
      </p:sp>
      <p:pic>
        <p:nvPicPr>
          <p:cNvPr id="5" name="Picture 5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2D7A60C7-AB6D-4CC2-926E-47E639297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0" y="488576"/>
            <a:ext cx="1286436" cy="128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6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1602-DF1C-4E4A-96A4-5FE61CA7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537"/>
            <a:ext cx="10515600" cy="1034211"/>
          </a:xfrm>
        </p:spPr>
        <p:txBody>
          <a:bodyPr/>
          <a:lstStyle/>
          <a:p>
            <a:r>
              <a:rPr lang="en-US">
                <a:cs typeface="Angsana New"/>
              </a:rPr>
              <a:t>Technical details</a:t>
            </a:r>
            <a:endParaRPr lang="en-US"/>
          </a:p>
        </p:txBody>
      </p:sp>
      <p:pic>
        <p:nvPicPr>
          <p:cNvPr id="5" name="Picture 5" descr="Shape&#10;&#10;Description automatically generated">
            <a:extLst>
              <a:ext uri="{FF2B5EF4-FFF2-40B4-BE49-F238E27FC236}">
                <a16:creationId xmlns:a16="http://schemas.microsoft.com/office/drawing/2014/main" id="{526E82CC-06FD-4834-A530-1B8DB3F1B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782" y="1175183"/>
            <a:ext cx="6631640" cy="478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AAE86-1BE7-4668-BFD1-641BB36B1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ngsana New"/>
              </a:rPr>
              <a:t>Subsystems 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D317D-20BB-42F5-B0A6-CC548C1F5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rgbClr val="1C2031">
                    <a:alpha val="70000"/>
                  </a:srgbClr>
                </a:solidFill>
              </a:rPr>
              <a:t>Webshop</a:t>
            </a:r>
          </a:p>
          <a:p>
            <a:pPr>
              <a:buClr>
                <a:srgbClr val="E3E6EF"/>
              </a:buClr>
            </a:pPr>
            <a:r>
              <a:rPr lang="en-US">
                <a:ea typeface="+mn-lt"/>
                <a:cs typeface="+mn-lt"/>
              </a:rPr>
              <a:t>Manufacturing Execution System</a:t>
            </a:r>
            <a:endParaRPr lang="en-US">
              <a:solidFill>
                <a:srgbClr val="1C2031">
                  <a:alpha val="70000"/>
                </a:srgbClr>
              </a:solidFill>
              <a:ea typeface="+mn-lt"/>
              <a:cs typeface="+mn-lt"/>
            </a:endParaRPr>
          </a:p>
          <a:p>
            <a:pPr>
              <a:buClr>
                <a:srgbClr val="E3E6EF"/>
              </a:buClr>
            </a:pPr>
            <a:r>
              <a:rPr lang="en-US">
                <a:ea typeface="+mn-lt"/>
                <a:cs typeface="+mn-lt"/>
              </a:rPr>
              <a:t>Shop Floor and Robotics</a:t>
            </a:r>
            <a:endParaRPr lang="en-US">
              <a:solidFill>
                <a:srgbClr val="1C2031">
                  <a:alpha val="70000"/>
                </a:srgbClr>
              </a:solidFill>
              <a:ea typeface="+mn-lt"/>
              <a:cs typeface="+mn-lt"/>
            </a:endParaRPr>
          </a:p>
          <a:p>
            <a:pPr>
              <a:buClr>
                <a:srgbClr val="E3E6EF"/>
              </a:buClr>
            </a:pPr>
            <a:r>
              <a:rPr lang="en-US">
                <a:ea typeface="+mn-lt"/>
                <a:cs typeface="+mn-lt"/>
              </a:rPr>
              <a:t>Warehousing and Logistics</a:t>
            </a:r>
          </a:p>
          <a:p>
            <a:pPr>
              <a:buClr>
                <a:srgbClr val="E3E6EF"/>
              </a:buClr>
            </a:pPr>
            <a:r>
              <a:rPr lang="en-US">
                <a:ea typeface="+mn-lt"/>
                <a:cs typeface="+mn-lt"/>
              </a:rPr>
              <a:t>Monitoring and Analytics</a:t>
            </a:r>
            <a:endParaRPr lang="en-US">
              <a:solidFill>
                <a:srgbClr val="1C2031">
                  <a:alpha val="70000"/>
                </a:srgbClr>
              </a:solidFill>
            </a:endParaRPr>
          </a:p>
        </p:txBody>
      </p:sp>
      <p:pic>
        <p:nvPicPr>
          <p:cNvPr id="4" name="Picture 5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6169642F-078E-42E8-8F2C-1074AD967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0" y="488576"/>
            <a:ext cx="1286436" cy="128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7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091FC-3377-4A22-A5A9-E6A073E1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ngsana New"/>
              </a:rPr>
              <a:t>Webshop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83801-25D4-4CBF-BCDD-79ACC0F2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657"/>
            <a:ext cx="5271837" cy="39983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0">
              <a:buNone/>
            </a:pPr>
            <a:r>
              <a:rPr lang="en-US" sz="2000" b="1" dirty="0">
                <a:ea typeface="+mn-lt"/>
                <a:cs typeface="+mn-lt"/>
              </a:rPr>
              <a:t>Friendly Website </a:t>
            </a:r>
            <a:endParaRPr lang="en-US" sz="2000" b="1" dirty="0">
              <a:solidFill>
                <a:srgbClr val="1C2031">
                  <a:alpha val="70000"/>
                </a:srgbClr>
              </a:solidFill>
              <a:ea typeface="+mn-lt"/>
              <a:cs typeface="+mn-lt"/>
            </a:endParaRPr>
          </a:p>
          <a:p>
            <a:pPr marL="228600" indent="0">
              <a:buNone/>
            </a:pPr>
            <a:r>
              <a:rPr lang="en-US" sz="2000" dirty="0">
                <a:ea typeface="+mn-lt"/>
                <a:cs typeface="+mn-lt"/>
              </a:rPr>
              <a:t>Email Marketing tools </a:t>
            </a:r>
            <a:endParaRPr lang="en-US" sz="2000" dirty="0">
              <a:solidFill>
                <a:srgbClr val="1C2031">
                  <a:alpha val="70000"/>
                </a:srgbClr>
              </a:solidFill>
              <a:ea typeface="+mn-lt"/>
              <a:cs typeface="+mn-lt"/>
            </a:endParaRPr>
          </a:p>
          <a:p>
            <a:pPr marL="228600" indent="0">
              <a:buNone/>
            </a:pPr>
            <a:r>
              <a:rPr lang="en-US" sz="2000" dirty="0">
                <a:ea typeface="+mn-lt"/>
                <a:cs typeface="+mn-lt"/>
              </a:rPr>
              <a:t>Social media integration </a:t>
            </a:r>
            <a:endParaRPr lang="en-US" sz="2000" dirty="0">
              <a:solidFill>
                <a:srgbClr val="1C2031">
                  <a:alpha val="70000"/>
                </a:srgbClr>
              </a:solidFill>
              <a:ea typeface="+mn-lt"/>
              <a:cs typeface="+mn-lt"/>
            </a:endParaRPr>
          </a:p>
          <a:p>
            <a:pPr marL="228600" indent="0">
              <a:buNone/>
            </a:pPr>
            <a:r>
              <a:rPr lang="en-US" sz="2000" b="1" dirty="0">
                <a:ea typeface="+mn-lt"/>
                <a:cs typeface="+mn-lt"/>
              </a:rPr>
              <a:t>Customer Support</a:t>
            </a:r>
            <a:endParaRPr lang="en-US" sz="2000" b="1" dirty="0">
              <a:solidFill>
                <a:srgbClr val="1C2031">
                  <a:alpha val="70000"/>
                </a:srgbClr>
              </a:solidFill>
              <a:ea typeface="+mn-lt"/>
              <a:cs typeface="+mn-lt"/>
            </a:endParaRPr>
          </a:p>
          <a:p>
            <a:pPr marL="228600" indent="0">
              <a:buNone/>
            </a:pPr>
            <a:r>
              <a:rPr lang="en-US" sz="2000" b="1" dirty="0">
                <a:ea typeface="+mn-lt"/>
                <a:cs typeface="+mn-lt"/>
              </a:rPr>
              <a:t>Payment</a:t>
            </a:r>
            <a:endParaRPr lang="en-US" sz="2000" b="1" dirty="0">
              <a:solidFill>
                <a:srgbClr val="1C2031">
                  <a:alpha val="70000"/>
                </a:srgbClr>
              </a:solidFill>
              <a:ea typeface="+mn-lt"/>
              <a:cs typeface="+mn-lt"/>
            </a:endParaRPr>
          </a:p>
          <a:p>
            <a:pPr marL="228600" indent="0">
              <a:buClr>
                <a:srgbClr val="E3E6EF"/>
              </a:buClr>
              <a:buNone/>
            </a:pPr>
            <a:r>
              <a:rPr lang="en-US" sz="2000" dirty="0">
                <a:ea typeface="+mn-lt"/>
                <a:cs typeface="+mn-lt"/>
              </a:rPr>
              <a:t>Shopping Cart Software </a:t>
            </a:r>
            <a:endParaRPr lang="en-US" sz="2000" dirty="0">
              <a:solidFill>
                <a:srgbClr val="1C2031">
                  <a:alpha val="70000"/>
                </a:srgbClr>
              </a:solidFill>
              <a:ea typeface="+mn-lt"/>
              <a:cs typeface="+mn-lt"/>
            </a:endParaRPr>
          </a:p>
          <a:p>
            <a:pPr marL="228600" indent="0">
              <a:buClr>
                <a:srgbClr val="E3E6EF"/>
              </a:buClr>
              <a:buNone/>
            </a:pPr>
            <a:r>
              <a:rPr lang="en-US" sz="2000" dirty="0">
                <a:ea typeface="+mn-lt"/>
                <a:cs typeface="+mn-lt"/>
              </a:rPr>
              <a:t>Contact and Privacy Page</a:t>
            </a:r>
            <a:endParaRPr lang="en-US" sz="2000" dirty="0">
              <a:solidFill>
                <a:srgbClr val="1C2031">
                  <a:alpha val="70000"/>
                </a:srgb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9746E9-51B6-4E11-B194-616659497C5A}"/>
              </a:ext>
            </a:extLst>
          </p:cNvPr>
          <p:cNvSpPr txBox="1"/>
          <p:nvPr/>
        </p:nvSpPr>
        <p:spPr>
          <a:xfrm>
            <a:off x="6218321" y="2177716"/>
            <a:ext cx="5119436" cy="32104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defTabSz="914400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</a:pPr>
            <a:r>
              <a:rPr lang="en-US" sz="2000" b="1" dirty="0">
                <a:solidFill>
                  <a:schemeClr val="tx2">
                    <a:alpha val="70000"/>
                  </a:schemeClr>
                </a:solidFill>
                <a:ea typeface="+mn-lt"/>
                <a:cs typeface="+mn-lt"/>
              </a:rPr>
              <a:t>Stable performance </a:t>
            </a:r>
          </a:p>
          <a:p>
            <a:pPr marL="228600" defTabSz="914400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</a:pPr>
            <a:r>
              <a:rPr lang="en-US" sz="2000" dirty="0">
                <a:solidFill>
                  <a:schemeClr val="tx2">
                    <a:alpha val="70000"/>
                  </a:schemeClr>
                </a:solidFill>
                <a:ea typeface="+mn-lt"/>
                <a:cs typeface="+mn-lt"/>
              </a:rPr>
              <a:t>Return policy</a:t>
            </a:r>
          </a:p>
          <a:p>
            <a:pPr marL="228600" defTabSz="914400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</a:pPr>
            <a:r>
              <a:rPr lang="en-US" sz="2000" dirty="0">
                <a:solidFill>
                  <a:schemeClr val="tx2">
                    <a:alpha val="70000"/>
                  </a:schemeClr>
                </a:solidFill>
                <a:ea typeface="+mn-lt"/>
                <a:cs typeface="+mn-lt"/>
              </a:rPr>
              <a:t>Different languages</a:t>
            </a:r>
          </a:p>
          <a:p>
            <a:pPr marL="228600" defTabSz="914400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</a:pPr>
            <a:r>
              <a:rPr lang="en-US" sz="2000" dirty="0">
                <a:solidFill>
                  <a:schemeClr val="tx2">
                    <a:alpha val="70000"/>
                  </a:schemeClr>
                </a:solidFill>
                <a:ea typeface="+mn-lt"/>
                <a:cs typeface="+mn-lt"/>
              </a:rPr>
              <a:t>Retailers</a:t>
            </a:r>
          </a:p>
          <a:p>
            <a:pPr marL="228600" defTabSz="914400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</a:pPr>
            <a:r>
              <a:rPr lang="en-US" sz="2000" dirty="0">
                <a:solidFill>
                  <a:schemeClr val="tx2">
                    <a:alpha val="70000"/>
                  </a:schemeClr>
                </a:solidFill>
                <a:ea typeface="+mn-lt"/>
                <a:cs typeface="+mn-lt"/>
              </a:rPr>
              <a:t>Product configuration </a:t>
            </a:r>
          </a:p>
          <a:p>
            <a:pPr marL="228600" defTabSz="914400">
              <a:lnSpc>
                <a:spcPct val="110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tx2">
                    <a:alpha val="70000"/>
                  </a:schemeClr>
                </a:solidFill>
                <a:ea typeface="+mn-lt"/>
                <a:cs typeface="+mn-lt"/>
              </a:rPr>
              <a:t>User generated reviews</a:t>
            </a:r>
          </a:p>
          <a:p>
            <a:pPr marL="228600" defTabSz="914400">
              <a:lnSpc>
                <a:spcPct val="110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tx2">
                    <a:alpha val="70000"/>
                  </a:schemeClr>
                </a:solidFill>
                <a:ea typeface="+mn-lt"/>
                <a:cs typeface="+mn-lt"/>
              </a:rPr>
              <a:t>Up-to-date catalog</a:t>
            </a:r>
            <a:endParaRPr lang="en-US" dirty="0"/>
          </a:p>
        </p:txBody>
      </p:sp>
      <p:pic>
        <p:nvPicPr>
          <p:cNvPr id="5" name="Picture 5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2745C470-5C3E-4677-8433-A23BC28FB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0" y="488576"/>
            <a:ext cx="1286436" cy="128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3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CE3C-DF60-4187-A0F7-C248DC7E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Manufacturing Execution System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6BA23-0832-4B1D-BEC3-ECBDF2FD4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7575"/>
            <a:ext cx="4820653" cy="25915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0">
              <a:buNone/>
            </a:pPr>
            <a:r>
              <a:rPr lang="en-US" sz="2400" b="1">
                <a:ea typeface="+mn-lt"/>
                <a:cs typeface="+mn-lt"/>
              </a:rPr>
              <a:t>Object identification</a:t>
            </a:r>
            <a:endParaRPr lang="en-US" sz="2400" b="1">
              <a:solidFill>
                <a:srgbClr val="1C2031">
                  <a:alpha val="70000"/>
                </a:srgbClr>
              </a:solidFill>
              <a:ea typeface="+mn-lt"/>
              <a:cs typeface="+mn-lt"/>
            </a:endParaRPr>
          </a:p>
          <a:p>
            <a:pPr marL="228600" indent="0">
              <a:buNone/>
            </a:pPr>
            <a:r>
              <a:rPr lang="en-US" sz="2400" b="1">
                <a:solidFill>
                  <a:srgbClr val="1C2031">
                    <a:alpha val="70000"/>
                  </a:srgbClr>
                </a:solidFill>
              </a:rPr>
              <a:t>Data sheet</a:t>
            </a:r>
          </a:p>
          <a:p>
            <a:pPr marL="228600" indent="0">
              <a:buNone/>
            </a:pPr>
            <a:r>
              <a:rPr lang="en-US" sz="2400" b="1">
                <a:solidFill>
                  <a:srgbClr val="1C2031">
                    <a:alpha val="70000"/>
                  </a:srgbClr>
                </a:solidFill>
              </a:rPr>
              <a:t>Necessary materials</a:t>
            </a:r>
          </a:p>
          <a:p>
            <a:pPr marL="228600" indent="0">
              <a:buNone/>
            </a:pPr>
            <a:r>
              <a:rPr lang="en-US" sz="2400">
                <a:solidFill>
                  <a:srgbClr val="1C2031">
                    <a:alpha val="70000"/>
                  </a:srgbClr>
                </a:solidFill>
              </a:rPr>
              <a:t>Information validation</a:t>
            </a:r>
          </a:p>
          <a:p>
            <a:pPr marL="228600" indent="0">
              <a:buNone/>
            </a:pPr>
            <a:endParaRPr lang="en-US" sz="2000">
              <a:solidFill>
                <a:srgbClr val="1C2031">
                  <a:alpha val="70000"/>
                </a:srgbClr>
              </a:solidFill>
            </a:endParaRPr>
          </a:p>
          <a:p>
            <a:pPr marL="228600" indent="0">
              <a:buNone/>
            </a:pPr>
            <a:endParaRPr lang="en-US" sz="2000" b="1">
              <a:solidFill>
                <a:srgbClr val="1C2031">
                  <a:alpha val="70000"/>
                </a:srgb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A2FE6-E390-41AA-957F-063BCE8A13A4}"/>
              </a:ext>
            </a:extLst>
          </p:cNvPr>
          <p:cNvSpPr txBox="1"/>
          <p:nvPr/>
        </p:nvSpPr>
        <p:spPr>
          <a:xfrm>
            <a:off x="6339227" y="2706634"/>
            <a:ext cx="4407568" cy="207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defTabSz="914400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</a:pPr>
            <a:r>
              <a:rPr lang="en-US" sz="2400" b="1">
                <a:solidFill>
                  <a:schemeClr val="tx2">
                    <a:alpha val="70000"/>
                  </a:schemeClr>
                </a:solidFill>
                <a:ea typeface="+mn-lt"/>
                <a:cs typeface="+mn-lt"/>
              </a:rPr>
              <a:t>Efficient communication</a:t>
            </a:r>
          </a:p>
          <a:p>
            <a:pPr marL="228600" defTabSz="914400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</a:pPr>
            <a:r>
              <a:rPr lang="en-US" sz="2400">
                <a:solidFill>
                  <a:schemeClr val="tx2">
                    <a:alpha val="70000"/>
                  </a:schemeClr>
                </a:solidFill>
                <a:ea typeface="+mn-lt"/>
                <a:cs typeface="+mn-lt"/>
              </a:rPr>
              <a:t>Product mapping</a:t>
            </a:r>
          </a:p>
          <a:p>
            <a:pPr marL="228600" defTabSz="914400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</a:pPr>
            <a:r>
              <a:rPr lang="en-US" sz="2400">
                <a:solidFill>
                  <a:schemeClr val="tx2">
                    <a:alpha val="70000"/>
                  </a:schemeClr>
                </a:solidFill>
                <a:ea typeface="+mn-lt"/>
                <a:cs typeface="+mn-lt"/>
              </a:rPr>
              <a:t>Entry interpretation</a:t>
            </a:r>
          </a:p>
          <a:p>
            <a:pPr marL="228600" defTabSz="914400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</a:pPr>
            <a:r>
              <a:rPr lang="en-US" sz="2400">
                <a:solidFill>
                  <a:schemeClr val="tx2">
                    <a:alpha val="70000"/>
                  </a:schemeClr>
                </a:solidFill>
                <a:ea typeface="+mn-lt"/>
                <a:cs typeface="+mn-lt"/>
              </a:rPr>
              <a:t>Shop Floor issues</a:t>
            </a:r>
          </a:p>
        </p:txBody>
      </p:sp>
      <p:pic>
        <p:nvPicPr>
          <p:cNvPr id="5" name="Picture 5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E78BCDE3-7337-4499-8F45-780BBD1D2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0" y="488576"/>
            <a:ext cx="1286436" cy="128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3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C3B7-D60A-4F1A-8340-7E724FDB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ngsana New"/>
              </a:rPr>
              <a:t>Shop Floor and Robotics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0920C-ECE3-424A-9432-17DC1B44B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657"/>
            <a:ext cx="4810627" cy="39983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0">
              <a:buNone/>
            </a:pPr>
            <a:r>
              <a:rPr lang="en-US" sz="2400" b="1" dirty="0">
                <a:solidFill>
                  <a:srgbClr val="1C2031">
                    <a:alpha val="70000"/>
                  </a:srgbClr>
                </a:solidFill>
              </a:rPr>
              <a:t>Continuous production</a:t>
            </a:r>
          </a:p>
          <a:p>
            <a:pPr marL="228600" indent="0">
              <a:buNone/>
            </a:pPr>
            <a:r>
              <a:rPr lang="en-US" sz="2400" b="1" dirty="0">
                <a:solidFill>
                  <a:srgbClr val="1C2031">
                    <a:alpha val="70000"/>
                  </a:srgbClr>
                </a:solidFill>
              </a:rPr>
              <a:t>Production in advance </a:t>
            </a:r>
          </a:p>
          <a:p>
            <a:pPr marL="228600" indent="0">
              <a:buNone/>
            </a:pPr>
            <a:r>
              <a:rPr lang="en-US" sz="2400" b="1" dirty="0">
                <a:solidFill>
                  <a:srgbClr val="1C2031">
                    <a:alpha val="70000"/>
                  </a:srgbClr>
                </a:solidFill>
              </a:rPr>
              <a:t>Quality Tests</a:t>
            </a:r>
          </a:p>
          <a:p>
            <a:pPr marL="228600" indent="0">
              <a:buNone/>
            </a:pPr>
            <a:r>
              <a:rPr lang="en-US" sz="2400" b="1" dirty="0">
                <a:solidFill>
                  <a:srgbClr val="1C2031">
                    <a:alpha val="70000"/>
                  </a:srgbClr>
                </a:solidFill>
              </a:rPr>
              <a:t>Busy production line </a:t>
            </a:r>
          </a:p>
          <a:p>
            <a:pPr marL="228600" indent="0">
              <a:buNone/>
            </a:pPr>
            <a:r>
              <a:rPr lang="en-US" sz="2400" b="1" dirty="0">
                <a:ea typeface="+mn-lt"/>
                <a:cs typeface="+mn-lt"/>
              </a:rPr>
              <a:t>Live data</a:t>
            </a:r>
            <a:endParaRPr lang="en-US" b="1" dirty="0">
              <a:solidFill>
                <a:srgbClr val="1C2031">
                  <a:alpha val="70000"/>
                </a:srgbClr>
              </a:solidFill>
              <a:ea typeface="+mn-lt"/>
              <a:cs typeface="+mn-lt"/>
            </a:endParaRPr>
          </a:p>
          <a:p>
            <a:pPr marL="228600" indent="0">
              <a:buNone/>
            </a:pPr>
            <a:endParaRPr lang="en-US" sz="2400" b="1">
              <a:solidFill>
                <a:srgbClr val="1C2031">
                  <a:alpha val="70000"/>
                </a:srgb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C3E87-B1C7-4481-B96B-AC7AEE06638C}"/>
              </a:ext>
            </a:extLst>
          </p:cNvPr>
          <p:cNvSpPr txBox="1"/>
          <p:nvPr/>
        </p:nvSpPr>
        <p:spPr>
          <a:xfrm>
            <a:off x="6278478" y="2177716"/>
            <a:ext cx="4798594" cy="31456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defTabSz="914400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</a:pPr>
            <a:r>
              <a:rPr lang="en-US" sz="2400">
                <a:solidFill>
                  <a:srgbClr val="1C2031">
                    <a:alpha val="70000"/>
                  </a:srgbClr>
                </a:solidFill>
              </a:rPr>
              <a:t>Research department</a:t>
            </a:r>
          </a:p>
          <a:p>
            <a:pPr marL="228600" defTabSz="914400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</a:pPr>
            <a:r>
              <a:rPr lang="en-US" sz="2400">
                <a:solidFill>
                  <a:srgbClr val="1C2031">
                    <a:alpha val="70000"/>
                  </a:srgbClr>
                </a:solidFill>
              </a:rPr>
              <a:t>Future expansions</a:t>
            </a:r>
          </a:p>
          <a:p>
            <a:pPr marL="228600" defTabSz="914400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</a:pPr>
            <a:r>
              <a:rPr lang="en-US" sz="2400">
                <a:solidFill>
                  <a:srgbClr val="1C2031">
                    <a:alpha val="70000"/>
                  </a:srgbClr>
                </a:solidFill>
              </a:rPr>
              <a:t>Data analysis</a:t>
            </a:r>
          </a:p>
          <a:p>
            <a:pPr marL="228600" defTabSz="914400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</a:pPr>
            <a:r>
              <a:rPr lang="en-US" sz="2400" b="1">
                <a:solidFill>
                  <a:srgbClr val="1C2031">
                    <a:alpha val="70000"/>
                  </a:srgbClr>
                </a:solidFill>
              </a:rPr>
              <a:t>Intersystem communication</a:t>
            </a:r>
          </a:p>
          <a:p>
            <a:pPr marL="228600" defTabSz="914400">
              <a:lnSpc>
                <a:spcPct val="110000"/>
              </a:lnSpc>
              <a:spcBef>
                <a:spcPts val="1000"/>
              </a:spcBef>
            </a:pPr>
            <a:r>
              <a:rPr lang="en-US" sz="2400">
                <a:solidFill>
                  <a:srgbClr val="1C2031">
                    <a:alpha val="70000"/>
                  </a:srgbClr>
                </a:solidFill>
              </a:rPr>
              <a:t>Inspection</a:t>
            </a:r>
          </a:p>
          <a:p>
            <a:pPr marL="228600" defTabSz="914400">
              <a:lnSpc>
                <a:spcPct val="110000"/>
              </a:lnSpc>
              <a:spcBef>
                <a:spcPts val="1000"/>
              </a:spcBef>
            </a:pPr>
            <a:endParaRPr lang="en-US" sz="2400">
              <a:solidFill>
                <a:srgbClr val="1C2031">
                  <a:alpha val="70000"/>
                </a:srgbClr>
              </a:solidFill>
            </a:endParaRPr>
          </a:p>
        </p:txBody>
      </p:sp>
      <p:pic>
        <p:nvPicPr>
          <p:cNvPr id="5" name="Picture 5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0EAB4131-96EC-43B8-B594-75D54B7D0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0" y="488576"/>
            <a:ext cx="1286436" cy="128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9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B380-5383-41BA-8A22-98BE28D6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Warehousing and Logistics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FD5D-2081-40E8-901A-1965E46C7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657"/>
            <a:ext cx="4770522" cy="39983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0">
              <a:buNone/>
            </a:pPr>
            <a:r>
              <a:rPr lang="en-US" sz="2400" b="1">
                <a:solidFill>
                  <a:srgbClr val="1C2031">
                    <a:alpha val="70000"/>
                  </a:srgbClr>
                </a:solidFill>
              </a:rPr>
              <a:t>Capacity control</a:t>
            </a:r>
          </a:p>
          <a:p>
            <a:pPr marL="228600" indent="0">
              <a:buNone/>
            </a:pPr>
            <a:r>
              <a:rPr lang="en-US" sz="2400" b="1">
                <a:ea typeface="+mn-lt"/>
                <a:cs typeface="+mn-lt"/>
              </a:rPr>
              <a:t>Monitoring raw material</a:t>
            </a:r>
            <a:endParaRPr lang="en-US" sz="2400" b="1">
              <a:solidFill>
                <a:srgbClr val="1C2031">
                  <a:alpha val="70000"/>
                </a:srgbClr>
              </a:solidFill>
              <a:ea typeface="+mn-lt"/>
              <a:cs typeface="+mn-lt"/>
            </a:endParaRPr>
          </a:p>
          <a:p>
            <a:pPr marL="228600" indent="0">
              <a:buNone/>
            </a:pPr>
            <a:r>
              <a:rPr lang="en-US" sz="2400" b="1">
                <a:ea typeface="+mn-lt"/>
                <a:cs typeface="+mn-lt"/>
              </a:rPr>
              <a:t>Monitoring finished products</a:t>
            </a:r>
            <a:r>
              <a:rPr lang="en-US" sz="2400">
                <a:ea typeface="+mn-lt"/>
                <a:cs typeface="+mn-lt"/>
              </a:rPr>
              <a:t> </a:t>
            </a:r>
            <a:endParaRPr lang="en-US" sz="2400">
              <a:solidFill>
                <a:srgbClr val="1C2031">
                  <a:alpha val="70000"/>
                </a:srgbClr>
              </a:solidFill>
              <a:ea typeface="+mn-lt"/>
              <a:cs typeface="+mn-lt"/>
            </a:endParaRPr>
          </a:p>
          <a:p>
            <a:pPr marL="228600" indent="0">
              <a:buNone/>
            </a:pPr>
            <a:r>
              <a:rPr lang="en-US" sz="2400" b="1">
                <a:ea typeface="+mn-lt"/>
                <a:cs typeface="+mn-lt"/>
              </a:rPr>
              <a:t>Ordering more/less raw material</a:t>
            </a:r>
            <a:endParaRPr lang="en-US" sz="2400" b="1">
              <a:solidFill>
                <a:srgbClr val="1C2031">
                  <a:alpha val="70000"/>
                </a:srgbClr>
              </a:solidFill>
              <a:ea typeface="+mn-lt"/>
              <a:cs typeface="+mn-lt"/>
            </a:endParaRPr>
          </a:p>
          <a:p>
            <a:pPr marL="228600" indent="0">
              <a:buNone/>
            </a:pPr>
            <a:r>
              <a:rPr lang="en-US" sz="2400" b="1">
                <a:ea typeface="+mn-lt"/>
                <a:cs typeface="+mn-lt"/>
              </a:rPr>
              <a:t>Internal logistics</a:t>
            </a:r>
            <a:endParaRPr lang="en-US" sz="2400" b="1">
              <a:solidFill>
                <a:srgbClr val="1C2031">
                  <a:alpha val="70000"/>
                </a:srgb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A1A1D-A84B-47B3-BEE5-501D5199E614}"/>
              </a:ext>
            </a:extLst>
          </p:cNvPr>
          <p:cNvSpPr txBox="1"/>
          <p:nvPr/>
        </p:nvSpPr>
        <p:spPr>
          <a:xfrm>
            <a:off x="5847349" y="2177716"/>
            <a:ext cx="5600698" cy="34236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defTabSz="914400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</a:pPr>
            <a:r>
              <a:rPr lang="en-US" sz="2400">
                <a:solidFill>
                  <a:srgbClr val="1C2031">
                    <a:alpha val="70000"/>
                  </a:srgbClr>
                </a:solidFill>
              </a:rPr>
              <a:t>Proper transportation method</a:t>
            </a:r>
          </a:p>
          <a:p>
            <a:pPr marL="228600" defTabSz="914400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</a:pPr>
            <a:r>
              <a:rPr lang="en-US" sz="2400" b="1">
                <a:solidFill>
                  <a:srgbClr val="1C2031">
                    <a:alpha val="70000"/>
                  </a:srgbClr>
                </a:solidFill>
              </a:rPr>
              <a:t>Package handling</a:t>
            </a:r>
          </a:p>
          <a:p>
            <a:pPr marL="228600" defTabSz="914400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</a:pPr>
            <a:r>
              <a:rPr lang="en-US" sz="2400">
                <a:solidFill>
                  <a:srgbClr val="1C2031">
                    <a:alpha val="70000"/>
                  </a:srgbClr>
                </a:solidFill>
              </a:rPr>
              <a:t>Depositing returned products with different problems</a:t>
            </a:r>
          </a:p>
          <a:p>
            <a:pPr marL="228600" defTabSz="914400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</a:pPr>
            <a:r>
              <a:rPr lang="en-US" sz="2400">
                <a:solidFill>
                  <a:srgbClr val="1C2031">
                    <a:alpha val="70000"/>
                  </a:srgbClr>
                </a:solidFill>
              </a:rPr>
              <a:t>Depositing returned finished products with no problems </a:t>
            </a:r>
          </a:p>
          <a:p>
            <a:pPr marL="228600" defTabSz="914400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</a:pPr>
            <a:r>
              <a:rPr lang="en-US" sz="2400">
                <a:solidFill>
                  <a:srgbClr val="1C2031">
                    <a:alpha val="70000"/>
                  </a:srgbClr>
                </a:solidFill>
              </a:rPr>
              <a:t>Connection with other subsystems </a:t>
            </a:r>
          </a:p>
        </p:txBody>
      </p:sp>
      <p:pic>
        <p:nvPicPr>
          <p:cNvPr id="5" name="Picture 5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9691B907-584A-4113-806E-6C75674A0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0" y="488576"/>
            <a:ext cx="1286436" cy="128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18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AFBB-C62A-463E-86E6-12F62481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Monitoring and Analytics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FC337-415C-4BB5-83B9-F183DAE13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657"/>
            <a:ext cx="4961022" cy="39983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0">
              <a:buNone/>
            </a:pPr>
            <a:r>
              <a:rPr lang="en-US" sz="2400" b="1">
                <a:ea typeface="+mn-lt"/>
                <a:cs typeface="+mn-lt"/>
              </a:rPr>
              <a:t>Faulty data detection</a:t>
            </a:r>
          </a:p>
          <a:p>
            <a:pPr marL="228600" indent="0">
              <a:buNone/>
            </a:pPr>
            <a:r>
              <a:rPr lang="en-US" sz="2400">
                <a:ea typeface="+mn-lt"/>
                <a:cs typeface="+mn-lt"/>
              </a:rPr>
              <a:t>Trend detection </a:t>
            </a:r>
          </a:p>
          <a:p>
            <a:pPr marL="228600" indent="0">
              <a:buNone/>
            </a:pPr>
            <a:r>
              <a:rPr lang="en-US" sz="2400">
                <a:ea typeface="+mn-lt"/>
                <a:cs typeface="+mn-lt"/>
              </a:rPr>
              <a:t>Acquire proper data from MES </a:t>
            </a:r>
          </a:p>
          <a:p>
            <a:pPr marL="228600" indent="0">
              <a:buNone/>
            </a:pPr>
            <a:r>
              <a:rPr lang="en-US" sz="2400">
                <a:ea typeface="+mn-lt"/>
                <a:cs typeface="+mn-lt"/>
              </a:rPr>
              <a:t>Process analysis</a:t>
            </a:r>
            <a:endParaRPr lang="en-US" sz="2400">
              <a:solidFill>
                <a:srgbClr val="1C2031">
                  <a:alpha val="70000"/>
                </a:srgbClr>
              </a:solidFill>
              <a:ea typeface="+mn-lt"/>
              <a:cs typeface="+mn-lt"/>
            </a:endParaRPr>
          </a:p>
          <a:p>
            <a:pPr marL="228600" indent="0">
              <a:buNone/>
            </a:pPr>
            <a:r>
              <a:rPr lang="en-US" sz="2400" b="1">
                <a:ea typeface="+mn-lt"/>
                <a:cs typeface="+mn-lt"/>
              </a:rPr>
              <a:t>Customer feedback subsystem</a:t>
            </a:r>
            <a:endParaRPr lang="en-US" sz="2400" b="1">
              <a:solidFill>
                <a:srgbClr val="1C2031">
                  <a:alpha val="70000"/>
                </a:srgbClr>
              </a:solidFill>
              <a:ea typeface="+mn-lt"/>
              <a:cs typeface="+mn-lt"/>
            </a:endParaRPr>
          </a:p>
          <a:p>
            <a:pPr marL="228600" indent="0">
              <a:buNone/>
            </a:pPr>
            <a:r>
              <a:rPr lang="en-US" sz="2400">
                <a:ea typeface="+mn-lt"/>
                <a:cs typeface="+mn-lt"/>
              </a:rPr>
              <a:t>Warehouse ordering subsystem 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F9700-0077-40C9-B674-43205AE6633B}"/>
              </a:ext>
            </a:extLst>
          </p:cNvPr>
          <p:cNvSpPr txBox="1"/>
          <p:nvPr/>
        </p:nvSpPr>
        <p:spPr>
          <a:xfrm>
            <a:off x="6479005" y="2177716"/>
            <a:ext cx="5119436" cy="3017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defTabSz="914400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</a:pPr>
            <a:r>
              <a:rPr lang="en-US" sz="2400">
                <a:solidFill>
                  <a:schemeClr val="tx2">
                    <a:alpha val="70000"/>
                  </a:schemeClr>
                </a:solidFill>
                <a:ea typeface="+mn-lt"/>
                <a:cs typeface="+mn-lt"/>
              </a:rPr>
              <a:t>Technical timestep ordering </a:t>
            </a:r>
          </a:p>
          <a:p>
            <a:pPr marL="228600" defTabSz="914400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</a:pPr>
            <a:r>
              <a:rPr lang="en-US" sz="2400">
                <a:solidFill>
                  <a:schemeClr val="tx2">
                    <a:alpha val="70000"/>
                  </a:schemeClr>
                </a:solidFill>
                <a:ea typeface="+mn-lt"/>
                <a:cs typeface="+mn-lt"/>
              </a:rPr>
              <a:t>Web Shop stock status</a:t>
            </a:r>
          </a:p>
          <a:p>
            <a:pPr marL="228600" defTabSz="914400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</a:pPr>
            <a:r>
              <a:rPr lang="en-US" sz="2400">
                <a:solidFill>
                  <a:schemeClr val="tx2">
                    <a:alpha val="70000"/>
                  </a:schemeClr>
                </a:solidFill>
                <a:ea typeface="+mn-lt"/>
                <a:cs typeface="+mn-lt"/>
              </a:rPr>
              <a:t>Assembly line efficiency </a:t>
            </a:r>
          </a:p>
          <a:p>
            <a:pPr marL="228600" defTabSz="914400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</a:pPr>
            <a:r>
              <a:rPr lang="en-US" sz="2400" b="1">
                <a:solidFill>
                  <a:schemeClr val="tx2">
                    <a:alpha val="70000"/>
                  </a:schemeClr>
                </a:solidFill>
                <a:ea typeface="+mn-lt"/>
                <a:cs typeface="+mn-lt"/>
              </a:rPr>
              <a:t>Cost efficiency calculation</a:t>
            </a:r>
          </a:p>
          <a:p>
            <a:pPr marL="228600" defTabSz="914400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</a:pPr>
            <a:r>
              <a:rPr lang="en-US" sz="2400" b="1">
                <a:solidFill>
                  <a:schemeClr val="tx2">
                    <a:alpha val="70000"/>
                  </a:schemeClr>
                </a:solidFill>
                <a:ea typeface="+mn-lt"/>
                <a:cs typeface="+mn-lt"/>
              </a:rPr>
              <a:t>Inter department communication </a:t>
            </a:r>
          </a:p>
        </p:txBody>
      </p:sp>
      <p:pic>
        <p:nvPicPr>
          <p:cNvPr id="5" name="Picture 5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048FFE7B-1B22-4364-8795-C4608DA92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0" y="488576"/>
            <a:ext cx="1286436" cy="128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66544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RegularSeedRightStep">
      <a:dk1>
        <a:srgbClr val="000000"/>
      </a:dk1>
      <a:lt1>
        <a:srgbClr val="FFFFFF"/>
      </a:lt1>
      <a:dk2>
        <a:srgbClr val="1C2031"/>
      </a:dk2>
      <a:lt2>
        <a:srgbClr val="F3F0F0"/>
      </a:lt2>
      <a:accent1>
        <a:srgbClr val="3AB3AC"/>
      </a:accent1>
      <a:accent2>
        <a:srgbClr val="3189BB"/>
      </a:accent2>
      <a:accent3>
        <a:srgbClr val="4362CD"/>
      </a:accent3>
      <a:accent4>
        <a:srgbClr val="5238BD"/>
      </a:accent4>
      <a:accent5>
        <a:srgbClr val="9743CD"/>
      </a:accent5>
      <a:accent6>
        <a:srgbClr val="BB31B7"/>
      </a:accent6>
      <a:hlink>
        <a:srgbClr val="BF3F46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249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Sabon Next LT</vt:lpstr>
      <vt:lpstr>Wingdings</vt:lpstr>
      <vt:lpstr>LuminousVTI</vt:lpstr>
      <vt:lpstr>Chef in the box</vt:lpstr>
      <vt:lpstr>Product description</vt:lpstr>
      <vt:lpstr>Technical details</vt:lpstr>
      <vt:lpstr>Subsystems requirements</vt:lpstr>
      <vt:lpstr>Webshop</vt:lpstr>
      <vt:lpstr>Manufacturing Execution System</vt:lpstr>
      <vt:lpstr>Shop Floor and Robotics</vt:lpstr>
      <vt:lpstr>Warehousing and Logistics</vt:lpstr>
      <vt:lpstr>Monitoring and Analytics</vt:lpstr>
      <vt:lpstr>System's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Laurentiu Andoni</cp:lastModifiedBy>
  <cp:revision>23</cp:revision>
  <dcterms:created xsi:type="dcterms:W3CDTF">2021-11-02T18:38:50Z</dcterms:created>
  <dcterms:modified xsi:type="dcterms:W3CDTF">2022-02-07T12:13:14Z</dcterms:modified>
</cp:coreProperties>
</file>