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7" r:id="rId3"/>
    <p:sldId id="258" r:id="rId4"/>
    <p:sldId id="266" r:id="rId5"/>
    <p:sldId id="263" r:id="rId6"/>
    <p:sldId id="268" r:id="rId7"/>
    <p:sldId id="269" r:id="rId8"/>
    <p:sldId id="270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8FFD-BE9D-4940-B565-AA3A186428BC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D916E-B208-4B24-8F0A-38B1DF6A7E2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183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5393" indent="-2943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77529" indent="-23550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8540" indent="-23550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9552" indent="-23550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0564" indent="-235506" defTabSz="94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61575" indent="-235506" defTabSz="94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2587" indent="-235506" defTabSz="94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3598" indent="-235506" defTabSz="94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0E51AB-AA9F-4ACB-9A90-66997D06443F}" type="slidenum">
              <a:rPr lang="fr-FR" altLang="fr-FR" sz="1100" u="sng">
                <a:solidFill>
                  <a:srgbClr val="000000"/>
                </a:solidFill>
              </a:rPr>
              <a:pPr eaLnBrk="1" hangingPunct="1"/>
              <a:t>1</a:t>
            </a:fld>
            <a:endParaRPr lang="fr-FR" altLang="fr-FR" sz="1100" u="sng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e l'en-tête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17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5393" indent="-2943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77529" indent="-23550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8540" indent="-23550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9552" indent="-23550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0564" indent="-235506" defTabSz="94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61575" indent="-235506" defTabSz="94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2587" indent="-235506" defTabSz="94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3598" indent="-235506" defTabSz="94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DAC37B-238F-43E9-8DA7-8BFA00109BDE}" type="slidenum">
              <a:rPr lang="fr-FR" altLang="fr-FR"/>
              <a:pPr eaLnBrk="1" hangingPunct="1"/>
              <a:t>2</a:t>
            </a:fld>
            <a:endParaRPr lang="fr-FR" altLang="fr-F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706438"/>
            <a:ext cx="6289675" cy="3538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5677" y="4483254"/>
            <a:ext cx="5708872" cy="42472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altLang="fr-FR">
              <a:latin typeface="Arial" panose="020B060402020202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e l'en-tête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576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5393" indent="-2943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77529" indent="-23550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8540" indent="-23550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9552" indent="-23550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0564" indent="-235506" defTabSz="94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61575" indent="-235506" defTabSz="94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2587" indent="-235506" defTabSz="94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3598" indent="-235506" defTabSz="94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DAC37B-238F-43E9-8DA7-8BFA00109BDE}" type="slidenum">
              <a:rPr lang="fr-FR" altLang="fr-FR"/>
              <a:pPr eaLnBrk="1" hangingPunct="1"/>
              <a:t>3</a:t>
            </a:fld>
            <a:endParaRPr lang="fr-FR" altLang="fr-F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706438"/>
            <a:ext cx="6289675" cy="3538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5677" y="4483254"/>
            <a:ext cx="5708872" cy="42472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altLang="fr-FR">
              <a:latin typeface="Arial" panose="020B060402020202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e l'en-tête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03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870C6-3576-40FB-A9CF-87498691133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 Zakaria TOPAN</a:t>
            </a:r>
          </a:p>
        </p:txBody>
      </p:sp>
    </p:spTree>
    <p:extLst>
      <p:ext uri="{BB962C8B-B14F-4D97-AF65-F5344CB8AC3E}">
        <p14:creationId xmlns:p14="http://schemas.microsoft.com/office/powerpoint/2010/main" val="11881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E5EE-1DBB-49D0-B179-5B5A8E861769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D3E5-ACD4-4C97-B9D6-BEBCF58C70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254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E5EE-1DBB-49D0-B179-5B5A8E861769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D3E5-ACD4-4C97-B9D6-BEBCF58C70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651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E5EE-1DBB-49D0-B179-5B5A8E861769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D3E5-ACD4-4C97-B9D6-BEBCF58C70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9601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609600" y="274640"/>
            <a:ext cx="10972800" cy="5851525"/>
          </a:xfrm>
          <a:prstGeom prst="rect">
            <a:avLst/>
          </a:prstGeom>
        </p:spPr>
        <p:txBody>
          <a:bodyPr lIns="91437" tIns="45718" rIns="91437" bIns="45718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90315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25A2DFB-C4D2-41FB-B2B9-7E279E1D31BC}" type="datetime1">
              <a:rPr lang="fr-FR" smtClean="0"/>
              <a:pPr/>
              <a:t>09/09/2022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fr-CA">
                <a:solidFill>
                  <a:srgbClr val="DDDDDD"/>
                </a:solidFill>
              </a:rPr>
              <a:t>Formation des utilisateurs sur les plateformes du SIGI-PS de ANEEMAS</a:t>
            </a:r>
            <a:endParaRPr lang="fr-FR">
              <a:solidFill>
                <a:srgbClr val="DDDDDD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096ED-599E-48A3-A374-DC2F3AD12817}" type="slidenum">
              <a:rPr lang="fr-FR" smtClean="0">
                <a:solidFill>
                  <a:srgbClr val="DDDDDD"/>
                </a:solidFill>
              </a:rPr>
              <a:pPr/>
              <a:t>‹N°›</a:t>
            </a:fld>
            <a:endParaRPr lang="fr-FR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8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3518-1C0D-4242-8F52-8DAD3A229AB3}" type="datetime1">
              <a:rPr lang="fr-FR" smtClean="0">
                <a:solidFill>
                  <a:srgbClr val="5E5E5E"/>
                </a:solidFill>
              </a:rPr>
              <a:pPr/>
              <a:t>09/09/2022</a:t>
            </a:fld>
            <a:endParaRPr lang="fr-FR">
              <a:solidFill>
                <a:srgbClr val="5E5E5E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>
                <a:solidFill>
                  <a:srgbClr val="5E5E5E"/>
                </a:solidFill>
              </a:rPr>
              <a:t>Formation des utilisateurs sur les plateformes du SIGI-PS de ANEEMAS</a:t>
            </a:r>
            <a:endParaRPr lang="fr-FR">
              <a:solidFill>
                <a:srgbClr val="5E5E5E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0096ED-599E-48A3-A374-DC2F3AD1281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4835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B227-28CE-4E1C-BD72-6ECF0325E860}" type="datetime1">
              <a:rPr lang="fr-FR" smtClean="0">
                <a:solidFill>
                  <a:srgbClr val="5E5E5E"/>
                </a:solidFill>
              </a:rPr>
              <a:pPr/>
              <a:t>09/09/2022</a:t>
            </a:fld>
            <a:endParaRPr lang="fr-FR">
              <a:solidFill>
                <a:srgbClr val="5E5E5E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20096ED-599E-48A3-A374-DC2F3AD1281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CA">
                <a:solidFill>
                  <a:srgbClr val="5E5E5E"/>
                </a:solidFill>
              </a:rPr>
              <a:t>Formation des utilisateurs sur les plateformes du SIGI-PS de ANEEMAS</a:t>
            </a:r>
            <a:endParaRPr lang="fr-FR">
              <a:solidFill>
                <a:srgbClr val="5E5E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94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5DBC4AD-5DA1-4D31-8B96-EBF0E4145A80}" type="datetime1">
              <a:rPr lang="fr-FR" smtClean="0">
                <a:solidFill>
                  <a:srgbClr val="5E5E5E"/>
                </a:solidFill>
              </a:rPr>
              <a:pPr/>
              <a:t>09/09/2022</a:t>
            </a:fld>
            <a:endParaRPr lang="fr-FR">
              <a:solidFill>
                <a:srgbClr val="5E5E5E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20096ED-599E-48A3-A374-DC2F3AD1281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CA">
                <a:solidFill>
                  <a:srgbClr val="5E5E5E"/>
                </a:solidFill>
              </a:rPr>
              <a:t>Formation des utilisateurs sur les plateformes du SIGI-PS de ANEEMAS</a:t>
            </a:r>
            <a:endParaRPr lang="fr-FR">
              <a:solidFill>
                <a:srgbClr val="5E5E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5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24D8CA-E7A8-4AAA-AC62-A59DA6DFAAF9}" type="datetime1">
              <a:rPr lang="fr-FR" smtClean="0">
                <a:solidFill>
                  <a:srgbClr val="5E5E5E"/>
                </a:solidFill>
              </a:rPr>
              <a:pPr/>
              <a:t>09/09/2022</a:t>
            </a:fld>
            <a:endParaRPr lang="fr-FR">
              <a:solidFill>
                <a:srgbClr val="5E5E5E"/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20096ED-599E-48A3-A374-DC2F3AD1281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CA">
                <a:solidFill>
                  <a:srgbClr val="5E5E5E"/>
                </a:solidFill>
              </a:rPr>
              <a:t>Formation des utilisateurs sur les plateformes du SIGI-PS de ANEEMAS</a:t>
            </a:r>
            <a:endParaRPr lang="fr-FR">
              <a:solidFill>
                <a:srgbClr val="5E5E5E"/>
              </a:solidFill>
            </a:endParaRP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60417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D0DC-3932-4A52-B038-DF7096708B6E}" type="datetime1">
              <a:rPr lang="fr-FR" smtClean="0">
                <a:solidFill>
                  <a:srgbClr val="5E5E5E"/>
                </a:solidFill>
              </a:rPr>
              <a:pPr/>
              <a:t>09/09/2022</a:t>
            </a:fld>
            <a:endParaRPr lang="fr-FR">
              <a:solidFill>
                <a:srgbClr val="5E5E5E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>
                <a:solidFill>
                  <a:srgbClr val="5E5E5E"/>
                </a:solidFill>
              </a:rPr>
              <a:t>Formation des utilisateurs sur les plateformes du SIGI-PS de ANEEMAS</a:t>
            </a:r>
            <a:endParaRPr lang="fr-FR">
              <a:solidFill>
                <a:srgbClr val="5E5E5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0096ED-599E-48A3-A374-DC2F3AD1281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239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9381-0BFA-45ED-A43C-0E803817CA41}" type="datetime1">
              <a:rPr lang="fr-FR" smtClean="0">
                <a:solidFill>
                  <a:srgbClr val="5E5E5E"/>
                </a:solidFill>
              </a:rPr>
              <a:pPr/>
              <a:t>09/09/2022</a:t>
            </a:fld>
            <a:endParaRPr lang="fr-FR">
              <a:solidFill>
                <a:srgbClr val="5E5E5E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>
                <a:solidFill>
                  <a:srgbClr val="5E5E5E"/>
                </a:solidFill>
              </a:rPr>
              <a:t>Formation des utilisateurs sur les plateformes du SIGI-PS de ANEEMAS</a:t>
            </a:r>
            <a:endParaRPr lang="fr-FR">
              <a:solidFill>
                <a:srgbClr val="5E5E5E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096ED-599E-48A3-A374-DC2F3AD12817}" type="slidenum">
              <a:rPr lang="fr-FR" smtClean="0">
                <a:solidFill>
                  <a:srgbClr val="5E5E5E"/>
                </a:solidFill>
              </a:rPr>
              <a:pPr/>
              <a:t>‹N°›</a:t>
            </a:fld>
            <a:endParaRPr lang="fr-FR">
              <a:solidFill>
                <a:srgbClr val="5E5E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0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E5EE-1DBB-49D0-B179-5B5A8E861769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D3E5-ACD4-4C97-B9D6-BEBCF58C70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4076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0B22-1115-40B9-B0B3-6C9412F9A8EB}" type="datetime1">
              <a:rPr lang="fr-FR" smtClean="0">
                <a:solidFill>
                  <a:srgbClr val="5E5E5E"/>
                </a:solidFill>
              </a:rPr>
              <a:pPr/>
              <a:t>09/09/2022</a:t>
            </a:fld>
            <a:endParaRPr lang="fr-FR">
              <a:solidFill>
                <a:srgbClr val="5E5E5E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>
                <a:solidFill>
                  <a:srgbClr val="5E5E5E"/>
                </a:solidFill>
              </a:rPr>
              <a:t>Formation des utilisateurs sur les plateformes du SIGI-PS de ANEEMAS</a:t>
            </a:r>
            <a:endParaRPr lang="fr-FR">
              <a:solidFill>
                <a:srgbClr val="5E5E5E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0096ED-599E-48A3-A374-DC2F3AD1281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281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0EAB9110-E059-46FF-8914-6B28AC134ED9}" type="datetime1">
              <a:rPr lang="fr-FR" smtClean="0">
                <a:solidFill>
                  <a:srgbClr val="5E5E5E"/>
                </a:solidFill>
              </a:rPr>
              <a:pPr/>
              <a:t>09/09/2022</a:t>
            </a:fld>
            <a:endParaRPr lang="fr-FR">
              <a:solidFill>
                <a:srgbClr val="5E5E5E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20096ED-599E-48A3-A374-DC2F3AD1281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r>
              <a:rPr lang="fr-CA">
                <a:solidFill>
                  <a:srgbClr val="5E5E5E"/>
                </a:solidFill>
              </a:rPr>
              <a:t>Formation des utilisateurs sur les plateformes du SIGI-PS de ANEEMAS</a:t>
            </a:r>
            <a:endParaRPr lang="fr-FR">
              <a:solidFill>
                <a:srgbClr val="5E5E5E"/>
              </a:solidFill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013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19B0-4D88-4AD8-B4AA-029B4B88FF0B}" type="datetime1">
              <a:rPr lang="fr-FR" smtClean="0">
                <a:solidFill>
                  <a:srgbClr val="5E5E5E"/>
                </a:solidFill>
              </a:rPr>
              <a:pPr/>
              <a:t>09/09/2022</a:t>
            </a:fld>
            <a:endParaRPr lang="fr-FR">
              <a:solidFill>
                <a:srgbClr val="5E5E5E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>
                <a:solidFill>
                  <a:srgbClr val="5E5E5E"/>
                </a:solidFill>
              </a:rPr>
              <a:t>Formation des utilisateurs sur les plateformes du SIGI-PS de ANEEMAS</a:t>
            </a:r>
            <a:endParaRPr lang="fr-FR">
              <a:solidFill>
                <a:srgbClr val="5E5E5E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96ED-599E-48A3-A374-DC2F3AD1281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359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C6A86E93-DAF9-4C72-B370-18EB63BDDB46}" type="datetime1">
              <a:rPr lang="fr-FR" smtClean="0">
                <a:solidFill>
                  <a:srgbClr val="5E5E5E"/>
                </a:solidFill>
              </a:rPr>
              <a:pPr/>
              <a:t>09/09/2022</a:t>
            </a:fld>
            <a:endParaRPr lang="fr-FR">
              <a:solidFill>
                <a:srgbClr val="5E5E5E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r>
              <a:rPr lang="fr-CA">
                <a:solidFill>
                  <a:srgbClr val="5E5E5E"/>
                </a:solidFill>
              </a:rPr>
              <a:t>Formation des utilisateurs sur les plateformes du SIGI-PS de ANEEMAS</a:t>
            </a:r>
            <a:endParaRPr lang="fr-FR">
              <a:solidFill>
                <a:srgbClr val="5E5E5E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020096ED-599E-48A3-A374-DC2F3AD1281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5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E5EE-1DBB-49D0-B179-5B5A8E861769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D3E5-ACD4-4C97-B9D6-BEBCF58C70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538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E5EE-1DBB-49D0-B179-5B5A8E861769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D3E5-ACD4-4C97-B9D6-BEBCF58C70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07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E5EE-1DBB-49D0-B179-5B5A8E861769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D3E5-ACD4-4C97-B9D6-BEBCF58C70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573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E5EE-1DBB-49D0-B179-5B5A8E861769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D3E5-ACD4-4C97-B9D6-BEBCF58C70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0219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E5EE-1DBB-49D0-B179-5B5A8E861769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D3E5-ACD4-4C97-B9D6-BEBCF58C70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145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E5EE-1DBB-49D0-B179-5B5A8E861769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D3E5-ACD4-4C97-B9D6-BEBCF58C70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962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E5EE-1DBB-49D0-B179-5B5A8E861769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D3E5-ACD4-4C97-B9D6-BEBCF58C70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582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E5EE-1DBB-49D0-B179-5B5A8E861769}" type="datetimeFigureOut">
              <a:rPr lang="fr-CA" smtClean="0"/>
              <a:t>2022-09-09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5D3E5-ACD4-4C97-B9D6-BEBCF58C70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54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E0018D-B97B-40A5-A277-D3A29C163E44}" type="datetime1">
              <a:rPr lang="fr-FR" smtClean="0">
                <a:solidFill>
                  <a:srgbClr val="5E5E5E"/>
                </a:solidFill>
              </a:rPr>
              <a:pPr/>
              <a:t>09/09/2022</a:t>
            </a:fld>
            <a:endParaRPr lang="fr-FR">
              <a:solidFill>
                <a:srgbClr val="5E5E5E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CA">
                <a:solidFill>
                  <a:srgbClr val="5E5E5E"/>
                </a:solidFill>
              </a:rPr>
              <a:t>Formation des utilisateurs sur les plateformes du SIGI-PS de ANEEMAS</a:t>
            </a:r>
            <a:endParaRPr lang="fr-FR">
              <a:solidFill>
                <a:srgbClr val="5E5E5E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20096ED-599E-48A3-A374-DC2F3AD1281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7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bzakaria.topan@logo-services.com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3128" y="2782171"/>
            <a:ext cx="12108872" cy="77497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0690" tIns="25794" rIns="60690" bIns="25794" anchor="b"/>
          <a:lstStyle/>
          <a:p>
            <a:pPr defTabSz="883051">
              <a:lnSpc>
                <a:spcPct val="90000"/>
              </a:lnSpc>
              <a:spcBef>
                <a:spcPct val="50000"/>
              </a:spcBef>
              <a:defRPr/>
            </a:pPr>
            <a:br>
              <a:rPr lang="fr-FR" sz="3600" b="1" dirty="0">
                <a:solidFill>
                  <a:srgbClr val="002060"/>
                </a:solidFill>
              </a:rPr>
            </a:br>
            <a:br>
              <a:rPr lang="fr-FR" sz="3600" b="1" dirty="0">
                <a:solidFill>
                  <a:srgbClr val="002060"/>
                </a:solidFill>
              </a:rPr>
            </a:br>
            <a:r>
              <a:rPr lang="fr-FR" sz="3600" dirty="0">
                <a:solidFill>
                  <a:srgbClr val="002060"/>
                </a:solidFill>
              </a:rPr>
              <a:t> </a:t>
            </a:r>
            <a:br>
              <a:rPr lang="fr-FR" sz="3200" b="1" dirty="0">
                <a:solidFill>
                  <a:srgbClr val="002060"/>
                </a:solidFill>
              </a:rPr>
            </a:br>
            <a:endParaRPr lang="fr-FR" sz="3200" b="1" dirty="0">
              <a:solidFill>
                <a:srgbClr val="002060"/>
              </a:solidFill>
            </a:endParaRP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2443717"/>
            <a:ext cx="11977687" cy="3781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395" tIns="43697" rIns="87395" bIns="43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 sz="3600" b="1" dirty="0">
              <a:solidFill>
                <a:srgbClr val="990000"/>
              </a:solidFill>
            </a:endParaRPr>
          </a:p>
          <a:p>
            <a:pPr algn="ctr"/>
            <a:r>
              <a:rPr lang="fr-FR" sz="3200" b="1" dirty="0">
                <a:solidFill>
                  <a:srgbClr val="C00000"/>
                </a:solidFill>
                <a:latin typeface="Arial Black" panose="020B0A04020102020204" pitchFamily="34" charset="0"/>
              </a:rPr>
              <a:t>ADMINISTRATION DES BASES DE DONNÉES SIG</a:t>
            </a:r>
          </a:p>
          <a:p>
            <a:pPr algn="ctr" eaLnBrk="1" hangingPunct="1"/>
            <a:endParaRPr lang="fr-FR" altLang="fr-FR" sz="3600" b="1" dirty="0">
              <a:solidFill>
                <a:srgbClr val="990000"/>
              </a:solidFill>
            </a:endParaRPr>
          </a:p>
          <a:p>
            <a:pPr eaLnBrk="1" hangingPunct="1"/>
            <a:r>
              <a:rPr lang="fr-FR" altLang="fr-FR" sz="2400" b="1" u="sng" dirty="0">
                <a:solidFill>
                  <a:srgbClr val="002060"/>
                </a:solidFill>
                <a:latin typeface="+mn-lt"/>
                <a:cs typeface="+mn-cs"/>
              </a:rPr>
              <a:t>Animé par:</a:t>
            </a:r>
            <a:r>
              <a:rPr lang="fr-FR" altLang="fr-FR" sz="2400" b="1" dirty="0">
                <a:solidFill>
                  <a:srgbClr val="002060"/>
                </a:solidFill>
                <a:latin typeface="+mn-lt"/>
                <a:cs typeface="+mn-cs"/>
              </a:rPr>
              <a:t>                                                                              </a:t>
            </a:r>
            <a:r>
              <a:rPr lang="fr-FR" altLang="fr-FR" sz="2400" b="1" u="sng" dirty="0">
                <a:solidFill>
                  <a:srgbClr val="002060"/>
                </a:solidFill>
                <a:latin typeface="+mn-lt"/>
                <a:cs typeface="+mn-cs"/>
              </a:rPr>
              <a:t>Lieu: Institut des sciences (IDS)</a:t>
            </a:r>
            <a:endParaRPr lang="fr-FR" altLang="fr-FR" sz="2400" b="1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FR" altLang="fr-FR" sz="2400" b="1" dirty="0">
                <a:solidFill>
                  <a:srgbClr val="002060"/>
                </a:solidFill>
                <a:latin typeface="+mn-lt"/>
                <a:cs typeface="+mn-cs"/>
              </a:rPr>
              <a:t>TOPAN Bia Zakaria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FR" altLang="fr-FR" sz="2400" b="1" dirty="0">
                <a:solidFill>
                  <a:srgbClr val="002060"/>
                </a:solidFill>
                <a:latin typeface="+mn-lt"/>
                <a:cs typeface="+mn-cs"/>
              </a:rPr>
              <a:t>KABORE Hamado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fr-FR" altLang="fr-FR" sz="2400" b="1" dirty="0">
                <a:solidFill>
                  <a:srgbClr val="002060"/>
                </a:solidFill>
                <a:latin typeface="+mn-lt"/>
                <a:cs typeface="+mn-cs"/>
              </a:rPr>
              <a:t>NIKIEMA Laurent</a:t>
            </a:r>
          </a:p>
          <a:p>
            <a:pPr algn="ctr" eaLnBrk="1" hangingPunct="1"/>
            <a:endParaRPr lang="fr-FR" altLang="fr-FR" sz="4000" b="1" dirty="0">
              <a:solidFill>
                <a:srgbClr val="990000"/>
              </a:solidFill>
            </a:endParaRPr>
          </a:p>
        </p:txBody>
      </p:sp>
      <p:sp>
        <p:nvSpPr>
          <p:cNvPr id="4101" name="Line 7"/>
          <p:cNvSpPr>
            <a:spLocks noChangeShapeType="1"/>
          </p:cNvSpPr>
          <p:nvPr/>
        </p:nvSpPr>
        <p:spPr bwMode="auto">
          <a:xfrm>
            <a:off x="3223365" y="2314407"/>
            <a:ext cx="6478588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wrap="none" lIns="87395" tIns="43697" rIns="87395" bIns="43697" anchor="ctr"/>
          <a:lstStyle/>
          <a:p>
            <a:endParaRPr lang="fr-FR"/>
          </a:p>
        </p:txBody>
      </p:sp>
      <p:sp>
        <p:nvSpPr>
          <p:cNvPr id="4103" name="Rectangle 21"/>
          <p:cNvSpPr>
            <a:spLocks noChangeArrowheads="1"/>
          </p:cNvSpPr>
          <p:nvPr/>
        </p:nvSpPr>
        <p:spPr bwMode="auto">
          <a:xfrm>
            <a:off x="1524001" y="2733676"/>
            <a:ext cx="176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95" tIns="43697" rIns="87395" bIns="43697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 u="sng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00375" y="3694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CA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CA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LOGO services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E89-B272-4E53-85C9-46870F6B678B}" type="slidenum">
              <a:rPr lang="fr-CA" smtClean="0"/>
              <a:t>1</a:t>
            </a:fld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64F78B-3D58-0C06-0949-8CA6A2A7A08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28" y="17164"/>
            <a:ext cx="1617086" cy="150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5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-120951" y="495929"/>
            <a:ext cx="994494" cy="6354809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 u="sng"/>
          </a:p>
        </p:txBody>
      </p:sp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1640115" y="4449010"/>
            <a:ext cx="10693261" cy="10897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Ins="360000" anchor="ctr"/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Comprendre les notions de base de données et de système de gestion des bases de données (SGBD);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Savoir créer des modèles de données dans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Win’desing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 ;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Savoir installer et paramétrer PostgreSQL ;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Être autonome dans la mise en œuvre d’un serveur de données PostgreSQL/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PostGIS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 ;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Être autonome dans la création d’une base de données ;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Être autonome dans la création des jointures et relations spatiales ;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Savoir exploiter les fonctionnalités de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PostGIS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et réaliser l’administration courante et la sécurité d’une base de données PostgreSQL.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algn="just">
              <a:buClr>
                <a:srgbClr val="990000"/>
              </a:buClr>
              <a:defRPr/>
            </a:pP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-120950" y="1195211"/>
            <a:ext cx="1469460" cy="846025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dirty="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62429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6988" rIns="63500" bIns="26988"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49000"/>
              </a:spcBef>
            </a:pPr>
            <a:r>
              <a:rPr lang="fr-FR" altLang="fr-FR" sz="2800" b="1" dirty="0">
                <a:solidFill>
                  <a:srgbClr val="000099"/>
                </a:solidFill>
              </a:rPr>
              <a:t>Objectifs – résultats et livrables</a:t>
            </a:r>
          </a:p>
        </p:txBody>
      </p:sp>
    </p:spTree>
    <p:extLst>
      <p:ext uri="{BB962C8B-B14F-4D97-AF65-F5344CB8AC3E}">
        <p14:creationId xmlns:p14="http://schemas.microsoft.com/office/powerpoint/2010/main" val="375080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-120951" y="495929"/>
            <a:ext cx="994494" cy="6354809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 u="sng"/>
          </a:p>
        </p:txBody>
      </p:sp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-120950" y="1195211"/>
            <a:ext cx="1469460" cy="846025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dirty="0">
                <a:solidFill>
                  <a:schemeClr val="bg1"/>
                </a:solidFill>
              </a:rPr>
              <a:t>Résultats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62429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6988" rIns="63500" bIns="26988"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49000"/>
              </a:spcBef>
            </a:pPr>
            <a:r>
              <a:rPr lang="fr-FR" altLang="fr-FR" sz="2800" b="1" dirty="0">
                <a:solidFill>
                  <a:srgbClr val="000099"/>
                </a:solidFill>
              </a:rPr>
              <a:t>Objectifs – résultats et livrables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1642986" y="3645523"/>
            <a:ext cx="10549014" cy="10897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Ins="360000" anchor="ctr"/>
          <a:lstStyle/>
          <a:p>
            <a:pPr algn="just"/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 l’issue de la formation, les résultats attendus sont : 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Les notions de base de données et de système de gestion des bases de données (SGBD) sont compris;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Les participants savent créer des modèles de données dans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Win’desing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 ;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Les participants savent installer et paramétrer PostgreSQL ;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Les participants sont autonomes dans la mise en œuvre d’un serveur de données PostgreSQL/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PostGIS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 ;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Les participants sont autonomes dans la création d’une base de données ;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Les participants sont autonomes dans la création des jointures et relations </a:t>
            </a:r>
            <a:r>
              <a:rPr lang="fr-FR" sz="2800" dirty="0">
                <a:latin typeface="Adobe caslon Pro" panose="0205050205050A020403"/>
              </a:rPr>
              <a:t>spatiales ;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Les participants savent exploiter les fonctionnalités de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PostGIS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et réaliser l’administration courante sur la base de données.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algn="just">
              <a:buClr>
                <a:srgbClr val="990000"/>
              </a:buClr>
              <a:defRPr/>
            </a:pP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5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 la session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AC29232-7350-44E9-80AA-0FB22422560D}" type="slidenum">
              <a:rPr lang="fr-FR">
                <a:latin typeface="Tw Cen MT"/>
              </a:rPr>
              <a:pPr/>
              <a:t>4</a:t>
            </a:fld>
            <a:endParaRPr lang="fr-FR">
              <a:latin typeface="Tw Cen MT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596348" y="1600200"/>
            <a:ext cx="9693700" cy="47577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/>
              <a:t>Organisation de session</a:t>
            </a:r>
          </a:p>
          <a:p>
            <a:pPr>
              <a:buNone/>
            </a:pPr>
            <a:r>
              <a:rPr lang="fr-FR" b="1" dirty="0"/>
              <a:t>Durée: 5 jours </a:t>
            </a:r>
          </a:p>
          <a:p>
            <a:pPr>
              <a:buNone/>
            </a:pPr>
            <a:r>
              <a:rPr lang="fr-FR" b="1" dirty="0"/>
              <a:t>	Programme de la journée</a:t>
            </a:r>
          </a:p>
          <a:p>
            <a:pPr lvl="1"/>
            <a:r>
              <a:rPr lang="fr-FR" dirty="0"/>
              <a:t>08h30-11h00: Présentation et pratique</a:t>
            </a:r>
          </a:p>
          <a:p>
            <a:pPr lvl="1"/>
            <a:r>
              <a:rPr lang="fr-FR" dirty="0"/>
              <a:t>11h00-11h30: pause café</a:t>
            </a:r>
          </a:p>
          <a:p>
            <a:pPr lvl="1"/>
            <a:r>
              <a:rPr lang="fr-FR" dirty="0"/>
              <a:t>11h30-13h30:Présentation et pratique</a:t>
            </a:r>
          </a:p>
          <a:p>
            <a:pPr lvl="1"/>
            <a:r>
              <a:rPr lang="fr-FR" dirty="0"/>
              <a:t>13h30-14h30: pause déjeuner</a:t>
            </a:r>
          </a:p>
          <a:p>
            <a:pPr>
              <a:buNone/>
            </a:pPr>
            <a:endParaRPr lang="fr-FR" b="1" dirty="0"/>
          </a:p>
          <a:p>
            <a:pPr>
              <a:buNone/>
            </a:pPr>
            <a:r>
              <a:rPr lang="fr-FR" b="1" dirty="0"/>
              <a:t>	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0336" y="61678"/>
            <a:ext cx="148045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456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7174" y="250501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fr-FR" dirty="0"/>
              <a:t>Agenda de la session</a:t>
            </a:r>
            <a:r>
              <a:rPr lang="fr-FR" b="1" dirty="0">
                <a:solidFill>
                  <a:srgbClr val="FF0000"/>
                </a:solidFill>
              </a:rPr>
              <a:t> (Jour 1-2)</a:t>
            </a:r>
            <a:br>
              <a:rPr lang="fr-FR" b="1" dirty="0">
                <a:solidFill>
                  <a:srgbClr val="FF0000"/>
                </a:solidFill>
              </a:rPr>
            </a:br>
            <a:r>
              <a:rPr lang="fr-FR" sz="3600" b="1" dirty="0">
                <a:solidFill>
                  <a:srgbClr val="FF0000"/>
                </a:solidFill>
              </a:rPr>
              <a:t>Intervenant: </a:t>
            </a:r>
            <a:r>
              <a:rPr lang="fr-FR" sz="3600" b="1" dirty="0">
                <a:solidFill>
                  <a:schemeClr val="tx1"/>
                </a:solidFill>
              </a:rPr>
              <a:t>TOPAN Bia Zakaria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0096ED-599E-48A3-A374-DC2F3AD12817}" type="slidenum">
              <a:rPr lang="fr-FR">
                <a:latin typeface="Tw Cen MT"/>
              </a:rPr>
              <a:pPr/>
              <a:t>5</a:t>
            </a:fld>
            <a:endParaRPr lang="fr-FR">
              <a:latin typeface="Tw Cen MT"/>
            </a:endParaRPr>
          </a:p>
        </p:txBody>
      </p:sp>
      <p:sp>
        <p:nvSpPr>
          <p:cNvPr id="6" name="Espace réservé du contenu 4"/>
          <p:cNvSpPr>
            <a:spLocks noGrp="1"/>
          </p:cNvSpPr>
          <p:nvPr>
            <p:ph sz="quarter" idx="1"/>
          </p:nvPr>
        </p:nvSpPr>
        <p:spPr>
          <a:xfrm>
            <a:off x="-139148" y="1512709"/>
            <a:ext cx="12046226" cy="4822513"/>
          </a:xfrm>
        </p:spPr>
        <p:txBody>
          <a:bodyPr vert="horz">
            <a:noAutofit/>
          </a:bodyPr>
          <a:lstStyle/>
          <a:p>
            <a:pPr lvl="1"/>
            <a:r>
              <a:rPr lang="fr-FR" sz="2400" b="1" dirty="0"/>
              <a:t> </a:t>
            </a:r>
            <a:r>
              <a:rPr lang="fr-FR" sz="2400" b="1" dirty="0">
                <a:solidFill>
                  <a:srgbClr val="FF0000"/>
                </a:solidFill>
              </a:rPr>
              <a:t>Jour 1: Présentation des outils, notions et concepts</a:t>
            </a:r>
          </a:p>
          <a:p>
            <a:pPr lvl="2">
              <a:buSzPct val="100000"/>
              <a:buFont typeface="Wingdings" panose="05000000000000000000" pitchFamily="2" charset="2"/>
              <a:buChar char="§"/>
            </a:pPr>
            <a:r>
              <a:rPr lang="fr-FR" sz="2400" b="1" dirty="0"/>
              <a:t>Historique et présentation de PostgreSQL et </a:t>
            </a:r>
            <a:r>
              <a:rPr lang="fr-FR" sz="2400" b="1" dirty="0" err="1"/>
              <a:t>PostGIS</a:t>
            </a:r>
            <a:endParaRPr lang="fr-FR" sz="2400" b="1" dirty="0"/>
          </a:p>
          <a:p>
            <a:pPr lvl="2">
              <a:buSzPct val="100000"/>
              <a:buFont typeface="Wingdings" panose="05000000000000000000" pitchFamily="2" charset="2"/>
              <a:buChar char="§"/>
            </a:pPr>
            <a:r>
              <a:rPr lang="fr-FR" sz="2400" b="1" dirty="0"/>
              <a:t> Présentation des architectures;</a:t>
            </a:r>
          </a:p>
          <a:p>
            <a:pPr lvl="2">
              <a:buSzPct val="100000"/>
              <a:buFont typeface="Wingdings" panose="05000000000000000000" pitchFamily="2" charset="2"/>
              <a:buChar char="§"/>
            </a:pPr>
            <a:r>
              <a:rPr lang="fr-FR" sz="2400" b="1" dirty="0"/>
              <a:t>Comparaison avec des solutions alternatives;</a:t>
            </a:r>
          </a:p>
          <a:p>
            <a:pPr marL="937260" lvl="2" indent="-342900">
              <a:buSzPct val="100000"/>
              <a:buFont typeface="Wingdings" panose="05000000000000000000" pitchFamily="2" charset="2"/>
              <a:buChar char="§"/>
            </a:pPr>
            <a:r>
              <a:rPr lang="fr-FR" sz="2400" b="1" dirty="0"/>
              <a:t>Vocabulaire lié aux bases de données ;</a:t>
            </a:r>
          </a:p>
          <a:p>
            <a:pPr marL="937260" lvl="2" indent="-342900">
              <a:buSzPct val="100000"/>
              <a:buFont typeface="Wingdings" panose="05000000000000000000" pitchFamily="2" charset="2"/>
              <a:buChar char="§"/>
            </a:pPr>
            <a:r>
              <a:rPr lang="fr-FR" sz="2400" b="1" dirty="0"/>
              <a:t>Objets d’une base de données ;</a:t>
            </a:r>
          </a:p>
          <a:p>
            <a:pPr marL="937260" lvl="2" indent="-342900">
              <a:buSzPct val="100000"/>
              <a:buFont typeface="Wingdings" panose="05000000000000000000" pitchFamily="2" charset="2"/>
              <a:buChar char="§"/>
            </a:pPr>
            <a:r>
              <a:rPr lang="fr-FR" sz="2400" b="1" dirty="0"/>
              <a:t>Bases de données et les SIG : Présentation d’exemple dans différents domaines ;</a:t>
            </a:r>
          </a:p>
          <a:p>
            <a:pPr marL="937260" lvl="2" indent="-342900">
              <a:buSzPct val="100000"/>
              <a:buFont typeface="Wingdings" panose="05000000000000000000" pitchFamily="2" charset="2"/>
              <a:buChar char="§"/>
            </a:pPr>
            <a:r>
              <a:rPr lang="fr-FR" sz="2400" b="1" dirty="0"/>
              <a:t>Grandes étapes de la construction d’une base de données SIG;</a:t>
            </a:r>
          </a:p>
          <a:p>
            <a:pPr marL="937260" lvl="2" indent="-342900">
              <a:buSzPct val="100000"/>
              <a:buFont typeface="Wingdings" panose="05000000000000000000" pitchFamily="2" charset="2"/>
              <a:buChar char="§"/>
            </a:pPr>
            <a:r>
              <a:rPr lang="fr-FR" sz="2400" b="1" dirty="0"/>
              <a:t>Installation de </a:t>
            </a:r>
            <a:r>
              <a:rPr lang="fr-FR" sz="2400" b="1" dirty="0" err="1"/>
              <a:t>postgreSQL</a:t>
            </a:r>
            <a:r>
              <a:rPr lang="fr-FR" sz="2400" b="1" dirty="0"/>
              <a:t> </a:t>
            </a:r>
          </a:p>
          <a:p>
            <a:pPr marL="937260" lvl="2" indent="-342900">
              <a:buSzPct val="100000"/>
              <a:buFont typeface="Wingdings" panose="05000000000000000000" pitchFamily="2" charset="2"/>
              <a:buChar char="§"/>
            </a:pPr>
            <a:endParaRPr lang="fr-FR" sz="2400" b="1" dirty="0"/>
          </a:p>
          <a:p>
            <a:pPr marL="662940" lvl="1" indent="-342900">
              <a:buSzPct val="100000"/>
              <a:buFont typeface="Wingdings" panose="05000000000000000000" pitchFamily="2" charset="2"/>
              <a:buChar char="§"/>
            </a:pPr>
            <a:r>
              <a:rPr lang="fr-FR" sz="2700" b="1" dirty="0">
                <a:solidFill>
                  <a:srgbClr val="FF0000"/>
                </a:solidFill>
              </a:rPr>
              <a:t>Jour 2: conception d’une base de données sous PostgreSQL</a:t>
            </a:r>
          </a:p>
          <a:p>
            <a:pPr marL="937260" lvl="2" indent="-342900">
              <a:buSzPct val="100000"/>
              <a:buFont typeface="Wingdings" panose="05000000000000000000" pitchFamily="2" charset="2"/>
              <a:buChar char="§"/>
            </a:pPr>
            <a:r>
              <a:rPr lang="fr-FR" sz="2400" b="1" dirty="0"/>
              <a:t>Travaux pratiques sur la conception d’une BD</a:t>
            </a:r>
          </a:p>
          <a:p>
            <a:pPr marL="937260" lvl="2" indent="-342900">
              <a:buSzPct val="100000"/>
              <a:buFont typeface="Wingdings" panose="05000000000000000000" pitchFamily="2" charset="2"/>
              <a:buChar char="§"/>
            </a:pPr>
            <a:endParaRPr lang="fr-FR" sz="2400" b="1" dirty="0"/>
          </a:p>
          <a:p>
            <a:pPr marL="1394460" lvl="3" indent="-342900">
              <a:buSzPct val="100000"/>
              <a:buFont typeface="Wingdings" panose="05000000000000000000" pitchFamily="2" charset="2"/>
              <a:buChar char="§"/>
            </a:pPr>
            <a:endParaRPr lang="fr-FR" sz="21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328" y="88973"/>
            <a:ext cx="148045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518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7174" y="250501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fr-FR" dirty="0"/>
              <a:t>Agenda de la session</a:t>
            </a:r>
            <a:r>
              <a:rPr lang="fr-FR" b="1" dirty="0">
                <a:solidFill>
                  <a:srgbClr val="FF0000"/>
                </a:solidFill>
              </a:rPr>
              <a:t> (Jour 3-4)</a:t>
            </a:r>
            <a:br>
              <a:rPr lang="fr-FR" b="1" dirty="0">
                <a:solidFill>
                  <a:srgbClr val="FF0000"/>
                </a:solidFill>
              </a:rPr>
            </a:br>
            <a:r>
              <a:rPr lang="fr-FR" sz="3600" b="1" dirty="0">
                <a:solidFill>
                  <a:srgbClr val="FF0000"/>
                </a:solidFill>
              </a:rPr>
              <a:t>Intervenant: </a:t>
            </a:r>
            <a:r>
              <a:rPr lang="fr-FR" sz="3600" b="1" dirty="0">
                <a:solidFill>
                  <a:schemeClr val="tx1"/>
                </a:solidFill>
              </a:rPr>
              <a:t>KOROGO Bertin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0096ED-599E-48A3-A374-DC2F3AD12817}" type="slidenum">
              <a:rPr lang="fr-FR">
                <a:latin typeface="Tw Cen MT"/>
              </a:rPr>
              <a:pPr/>
              <a:t>6</a:t>
            </a:fld>
            <a:endParaRPr lang="fr-FR">
              <a:latin typeface="Tw Cen MT"/>
            </a:endParaRPr>
          </a:p>
        </p:txBody>
      </p:sp>
      <p:sp>
        <p:nvSpPr>
          <p:cNvPr id="6" name="Espace réservé du contenu 4"/>
          <p:cNvSpPr>
            <a:spLocks noGrp="1"/>
          </p:cNvSpPr>
          <p:nvPr>
            <p:ph sz="quarter" idx="1"/>
          </p:nvPr>
        </p:nvSpPr>
        <p:spPr>
          <a:xfrm>
            <a:off x="-139148" y="1512709"/>
            <a:ext cx="12331148" cy="4822513"/>
          </a:xfrm>
        </p:spPr>
        <p:txBody>
          <a:bodyPr vert="horz">
            <a:noAutofit/>
          </a:bodyPr>
          <a:lstStyle/>
          <a:p>
            <a:pPr lvl="1"/>
            <a:r>
              <a:rPr lang="fr-FR" sz="2400" b="1" dirty="0"/>
              <a:t> </a:t>
            </a:r>
            <a:r>
              <a:rPr lang="fr-FR" sz="2400" b="1" dirty="0">
                <a:solidFill>
                  <a:srgbClr val="FF0000"/>
                </a:solidFill>
              </a:rPr>
              <a:t>Jour 3: Mise en place du projet SIG (</a:t>
            </a:r>
            <a:r>
              <a:rPr lang="fr-FR" sz="2400" b="1" dirty="0" err="1">
                <a:solidFill>
                  <a:srgbClr val="FF0000"/>
                </a:solidFill>
              </a:rPr>
              <a:t>PostGreSQL</a:t>
            </a:r>
            <a:r>
              <a:rPr lang="fr-FR" sz="2400" b="1" dirty="0">
                <a:solidFill>
                  <a:srgbClr val="FF0000"/>
                </a:solidFill>
              </a:rPr>
              <a:t>/QGIS)</a:t>
            </a:r>
          </a:p>
          <a:p>
            <a:pPr lvl="2"/>
            <a:r>
              <a:rPr lang="fr-FR" sz="2400" b="1" dirty="0"/>
              <a:t>Présentation des données des études de cas;</a:t>
            </a:r>
          </a:p>
          <a:p>
            <a:pPr lvl="2"/>
            <a:r>
              <a:rPr lang="fr-FR" sz="2400" b="1" dirty="0"/>
              <a:t>Installation et paramétrage de QGIS;</a:t>
            </a:r>
          </a:p>
          <a:p>
            <a:pPr lvl="2"/>
            <a:r>
              <a:rPr lang="fr-FR" sz="2400" b="1" dirty="0"/>
              <a:t>Connexion </a:t>
            </a:r>
            <a:r>
              <a:rPr lang="fr-FR" sz="2400" b="1" dirty="0" err="1"/>
              <a:t>PostGreSQL</a:t>
            </a:r>
            <a:r>
              <a:rPr lang="fr-FR" sz="2400" b="1" dirty="0"/>
              <a:t>-QGIS ;</a:t>
            </a:r>
          </a:p>
          <a:p>
            <a:pPr lvl="2">
              <a:spcBef>
                <a:spcPts val="0"/>
              </a:spcBef>
              <a:defRPr/>
            </a:pPr>
            <a:r>
              <a:rPr lang="fr-FR" sz="2400" b="1" dirty="0"/>
              <a:t>Import des shapefiles ESRI vers la base de données;</a:t>
            </a:r>
          </a:p>
          <a:p>
            <a:pPr lvl="2">
              <a:spcBef>
                <a:spcPts val="0"/>
              </a:spcBef>
              <a:defRPr/>
            </a:pPr>
            <a:r>
              <a:rPr lang="fr-FR" sz="2400" b="1" dirty="0"/>
              <a:t>Paramétrage et configuration des autres composants de gestion de données cartographiques;</a:t>
            </a:r>
          </a:p>
          <a:p>
            <a:pPr lvl="2">
              <a:spcBef>
                <a:spcPts val="0"/>
              </a:spcBef>
              <a:defRPr/>
            </a:pPr>
            <a:r>
              <a:rPr lang="fr-FR" sz="2400" b="1" dirty="0"/>
              <a:t>Prise en main du DB Manager de QGIS;</a:t>
            </a:r>
          </a:p>
          <a:p>
            <a:pPr lvl="2">
              <a:spcBef>
                <a:spcPts val="0"/>
              </a:spcBef>
              <a:defRPr/>
            </a:pPr>
            <a:r>
              <a:rPr lang="fr-FR" sz="2400" b="1" dirty="0"/>
              <a:t>Outils de gestion et de production cartographiques de QGIS.</a:t>
            </a:r>
          </a:p>
          <a:p>
            <a:pPr lvl="2">
              <a:spcBef>
                <a:spcPts val="0"/>
              </a:spcBef>
              <a:defRPr/>
            </a:pPr>
            <a:endParaRPr lang="fr-FR" sz="2400" b="1" dirty="0"/>
          </a:p>
          <a:p>
            <a:pPr marL="662940" lvl="1" indent="-342900">
              <a:buSzPct val="100000"/>
              <a:buFont typeface="Wingdings" panose="05000000000000000000" pitchFamily="2" charset="2"/>
              <a:buChar char="§"/>
            </a:pPr>
            <a:r>
              <a:rPr lang="fr-FR" sz="2700" b="1" dirty="0">
                <a:solidFill>
                  <a:srgbClr val="FF0000"/>
                </a:solidFill>
              </a:rPr>
              <a:t>Jour 4: Manipulation et consultation des données spatiales</a:t>
            </a:r>
          </a:p>
          <a:p>
            <a:pPr lvl="2">
              <a:buSzPct val="120000"/>
              <a:buFont typeface="Wingdings" panose="05000000000000000000" pitchFamily="2" charset="2"/>
              <a:buChar char="§"/>
            </a:pPr>
            <a:r>
              <a:rPr lang="fr-FR" sz="2400" b="1" dirty="0"/>
              <a:t>Requêtes de manipulation des données spatiales dans </a:t>
            </a:r>
            <a:r>
              <a:rPr lang="fr-FR" sz="2400" b="1" dirty="0" err="1"/>
              <a:t>Postgis</a:t>
            </a:r>
            <a:r>
              <a:rPr lang="fr-FR" sz="2400" b="1" dirty="0"/>
              <a:t> et QGIS ;</a:t>
            </a:r>
          </a:p>
          <a:p>
            <a:pPr lvl="2">
              <a:buSzPct val="120000"/>
              <a:buFont typeface="Wingdings" panose="05000000000000000000" pitchFamily="2" charset="2"/>
              <a:buChar char="§"/>
            </a:pPr>
            <a:r>
              <a:rPr lang="fr-FR" sz="2400" b="1" dirty="0"/>
              <a:t>Requêtes de recherche des données des données spatiales dans </a:t>
            </a:r>
            <a:r>
              <a:rPr lang="fr-FR" sz="2400" b="1" dirty="0" err="1"/>
              <a:t>postGIS</a:t>
            </a:r>
            <a:r>
              <a:rPr lang="fr-FR" sz="2400" b="1" dirty="0"/>
              <a:t> et PostgreSQL.</a:t>
            </a:r>
          </a:p>
          <a:p>
            <a:pPr marL="1394460" lvl="3" indent="-342900">
              <a:buSzPct val="100000"/>
              <a:buFont typeface="Wingdings" panose="05000000000000000000" pitchFamily="2" charset="2"/>
              <a:buChar char="§"/>
            </a:pPr>
            <a:endParaRPr lang="fr-FR" sz="21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328" y="88973"/>
            <a:ext cx="148045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2954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7174" y="250501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fr-FR" dirty="0"/>
              <a:t>Agenda de la session</a:t>
            </a:r>
            <a:r>
              <a:rPr lang="fr-FR" b="1" dirty="0">
                <a:solidFill>
                  <a:srgbClr val="FF0000"/>
                </a:solidFill>
              </a:rPr>
              <a:t> (Jour 5)</a:t>
            </a:r>
            <a:br>
              <a:rPr lang="fr-FR" b="1" dirty="0">
                <a:solidFill>
                  <a:srgbClr val="FF0000"/>
                </a:solidFill>
              </a:rPr>
            </a:br>
            <a:r>
              <a:rPr lang="fr-FR" sz="3600" b="1" dirty="0">
                <a:solidFill>
                  <a:srgbClr val="FF0000"/>
                </a:solidFill>
              </a:rPr>
              <a:t>Intervenant: </a:t>
            </a:r>
            <a:r>
              <a:rPr lang="fr-FR" sz="3600" b="1" dirty="0">
                <a:solidFill>
                  <a:schemeClr val="tx1"/>
                </a:solidFill>
              </a:rPr>
              <a:t>NIKIEMA Laurent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0096ED-599E-48A3-A374-DC2F3AD12817}" type="slidenum">
              <a:rPr lang="fr-FR">
                <a:latin typeface="Tw Cen MT"/>
              </a:rPr>
              <a:pPr/>
              <a:t>7</a:t>
            </a:fld>
            <a:endParaRPr lang="fr-FR">
              <a:latin typeface="Tw Cen MT"/>
            </a:endParaRPr>
          </a:p>
        </p:txBody>
      </p:sp>
      <p:sp>
        <p:nvSpPr>
          <p:cNvPr id="6" name="Espace réservé du contenu 4"/>
          <p:cNvSpPr>
            <a:spLocks noGrp="1"/>
          </p:cNvSpPr>
          <p:nvPr>
            <p:ph sz="quarter" idx="1"/>
          </p:nvPr>
        </p:nvSpPr>
        <p:spPr>
          <a:xfrm>
            <a:off x="-139148" y="1512709"/>
            <a:ext cx="12331148" cy="4822513"/>
          </a:xfrm>
        </p:spPr>
        <p:txBody>
          <a:bodyPr vert="horz">
            <a:noAutofit/>
          </a:bodyPr>
          <a:lstStyle/>
          <a:p>
            <a:pPr lvl="1"/>
            <a:r>
              <a:rPr lang="fr-FR" sz="2400" b="1" dirty="0"/>
              <a:t> </a:t>
            </a:r>
            <a:r>
              <a:rPr lang="fr-FR" sz="2400" b="1" dirty="0">
                <a:solidFill>
                  <a:srgbClr val="FF0000"/>
                </a:solidFill>
              </a:rPr>
              <a:t>Jour 5: Mise en place du projet SIG (</a:t>
            </a:r>
            <a:r>
              <a:rPr lang="fr-FR" sz="2400" b="1" dirty="0" err="1">
                <a:solidFill>
                  <a:srgbClr val="FF0000"/>
                </a:solidFill>
              </a:rPr>
              <a:t>PostGreSQL</a:t>
            </a:r>
            <a:r>
              <a:rPr lang="fr-FR" sz="2400" b="1" dirty="0">
                <a:solidFill>
                  <a:srgbClr val="FF0000"/>
                </a:solidFill>
              </a:rPr>
              <a:t>/QGIS)</a:t>
            </a:r>
          </a:p>
          <a:p>
            <a:pPr lvl="2"/>
            <a:r>
              <a:rPr lang="fr-FR" sz="2400" b="1" dirty="0"/>
              <a:t>Gestion des instances de </a:t>
            </a:r>
            <a:r>
              <a:rPr lang="fr-FR" sz="2400" b="1" dirty="0" err="1"/>
              <a:t>postgreSQL</a:t>
            </a:r>
            <a:r>
              <a:rPr lang="fr-FR" sz="2400" b="1" dirty="0"/>
              <a:t>;</a:t>
            </a:r>
          </a:p>
          <a:p>
            <a:pPr lvl="2"/>
            <a:r>
              <a:rPr lang="fr-FR" sz="2400" b="1" dirty="0"/>
              <a:t>Sauvegarde et restauration des données</a:t>
            </a:r>
          </a:p>
          <a:p>
            <a:pPr lvl="2"/>
            <a:r>
              <a:rPr lang="fr-FR" sz="2400" b="1" dirty="0"/>
              <a:t>Administration quotidienne de la base de données</a:t>
            </a:r>
          </a:p>
          <a:p>
            <a:pPr lvl="2"/>
            <a:endParaRPr lang="fr-FR" sz="2400" b="1" dirty="0"/>
          </a:p>
          <a:p>
            <a:pPr lvl="1"/>
            <a:r>
              <a:rPr lang="fr-FR" sz="2700" b="1" dirty="0">
                <a:solidFill>
                  <a:srgbClr val="FF0000"/>
                </a:solidFill>
              </a:rPr>
              <a:t>Clôture de la formation </a:t>
            </a:r>
          </a:p>
          <a:p>
            <a:pPr lvl="2"/>
            <a:r>
              <a:rPr lang="fr-FR" sz="2400" b="1" dirty="0"/>
              <a:t>Débriefing de la session &amp; Évaluation de la formation</a:t>
            </a:r>
          </a:p>
          <a:p>
            <a:pPr lvl="2"/>
            <a:r>
              <a:rPr lang="fr-FR" sz="2400" b="1" dirty="0"/>
              <a:t>Remise des attestations &amp; Clôture de la session</a:t>
            </a:r>
          </a:p>
          <a:p>
            <a:pPr lvl="1"/>
            <a:endParaRPr lang="fr-FR" sz="2700" b="1" dirty="0"/>
          </a:p>
          <a:p>
            <a:pPr lvl="2"/>
            <a:endParaRPr lang="fr-FR" sz="2400" b="1" dirty="0"/>
          </a:p>
          <a:p>
            <a:pPr lvl="1"/>
            <a:endParaRPr lang="fr-FR" sz="2700" b="1" dirty="0"/>
          </a:p>
          <a:p>
            <a:pPr marL="685800" lvl="2" indent="0">
              <a:buNone/>
            </a:pPr>
            <a:endParaRPr lang="fr-FR" sz="24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328" y="88973"/>
            <a:ext cx="148045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532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ndir un rectangle avec un coin diagonal 82"/>
          <p:cNvSpPr/>
          <p:nvPr/>
        </p:nvSpPr>
        <p:spPr bwMode="auto">
          <a:xfrm>
            <a:off x="155575" y="305095"/>
            <a:ext cx="11731625" cy="3573885"/>
          </a:xfrm>
          <a:prstGeom prst="round2DiagRect">
            <a:avLst/>
          </a:prstGeom>
          <a:solidFill>
            <a:srgbClr val="FFFFFF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0000" tIns="46800" rIns="90000" bIns="46800" anchor="ctr"/>
          <a:lstStyle/>
          <a:p>
            <a:pPr algn="ctr" eaLnBrk="0" hangingPunct="0">
              <a:defRPr/>
            </a:pPr>
            <a:r>
              <a:rPr lang="fr-FR" sz="5400" b="1" kern="0" dirty="0">
                <a:solidFill>
                  <a:srgbClr val="000099"/>
                </a:solidFill>
                <a:latin typeface="Arial"/>
                <a:cs typeface="Arial" charset="0"/>
              </a:rPr>
              <a:t>Merci!!!</a:t>
            </a:r>
          </a:p>
          <a:p>
            <a:pPr algn="ctr" eaLnBrk="0" hangingPunct="0">
              <a:defRPr/>
            </a:pPr>
            <a:r>
              <a:rPr lang="fr-FR" sz="3600" b="1" kern="0" dirty="0">
                <a:solidFill>
                  <a:srgbClr val="000099"/>
                </a:solidFill>
                <a:latin typeface="Arial"/>
                <a:cs typeface="Arial" charset="0"/>
                <a:hlinkClick r:id="rId2"/>
              </a:rPr>
              <a:t>bzakaria.topan@logo-services.com</a:t>
            </a:r>
            <a:endParaRPr lang="fr-FR" sz="3600" b="1" kern="0" dirty="0">
              <a:solidFill>
                <a:srgbClr val="000099"/>
              </a:solidFill>
              <a:latin typeface="Arial"/>
              <a:cs typeface="Arial" charset="0"/>
            </a:endParaRPr>
          </a:p>
          <a:p>
            <a:pPr algn="ctr" eaLnBrk="0" hangingPunct="0">
              <a:defRPr/>
            </a:pPr>
            <a:r>
              <a:rPr lang="fr-FR" sz="3600" b="1" kern="0" dirty="0">
                <a:solidFill>
                  <a:srgbClr val="000099"/>
                </a:solidFill>
                <a:latin typeface="Arial"/>
                <a:cs typeface="Arial" charset="0"/>
              </a:rPr>
              <a:t>71 57 57 16</a:t>
            </a:r>
          </a:p>
          <a:p>
            <a:pPr algn="ctr" eaLnBrk="0" hangingPunct="0">
              <a:defRPr/>
            </a:pPr>
            <a:r>
              <a:rPr lang="fr-FR" sz="3600" b="1" kern="0" dirty="0">
                <a:solidFill>
                  <a:srgbClr val="000099"/>
                </a:solidFill>
                <a:latin typeface="Arial"/>
                <a:cs typeface="Arial" charset="0"/>
              </a:rPr>
              <a:t> 76 40 32 14</a:t>
            </a:r>
          </a:p>
        </p:txBody>
      </p:sp>
      <p:sp>
        <p:nvSpPr>
          <p:cNvPr id="7" name="AutoShape 4" descr="Résultat de recherche d'images pour &quot;question reponse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00" y="4326605"/>
            <a:ext cx="21907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0779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édian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597</Words>
  <Application>Microsoft Office PowerPoint</Application>
  <PresentationFormat>Grand écran</PresentationFormat>
  <Paragraphs>94</Paragraphs>
  <Slides>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8" baseType="lpstr">
      <vt:lpstr>Adobe caslon Pro</vt:lpstr>
      <vt:lpstr>Arial</vt:lpstr>
      <vt:lpstr>Arial Black</vt:lpstr>
      <vt:lpstr>Calibri</vt:lpstr>
      <vt:lpstr>Calibri Light</vt:lpstr>
      <vt:lpstr>Tw Cen MT</vt:lpstr>
      <vt:lpstr>Wingdings</vt:lpstr>
      <vt:lpstr>Wingdings 2</vt:lpstr>
      <vt:lpstr>Thème Office</vt:lpstr>
      <vt:lpstr>1_Médian</vt:lpstr>
      <vt:lpstr>Présentation PowerPoint</vt:lpstr>
      <vt:lpstr>Présentation PowerPoint</vt:lpstr>
      <vt:lpstr>Présentation PowerPoint</vt:lpstr>
      <vt:lpstr>Organisation de la session</vt:lpstr>
      <vt:lpstr>Agenda de la session (Jour 1-2) Intervenant: TOPAN Bia Zakaria</vt:lpstr>
      <vt:lpstr>Agenda de la session (Jour 3-4) Intervenant: KOROGO Bertin</vt:lpstr>
      <vt:lpstr>Agenda de la session (Jour 5) Intervenant: NIKIEMA Laurent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TOPAN</dc:creator>
  <cp:lastModifiedBy>TOPAN </cp:lastModifiedBy>
  <cp:revision>24</cp:revision>
  <dcterms:created xsi:type="dcterms:W3CDTF">2021-07-17T08:52:06Z</dcterms:created>
  <dcterms:modified xsi:type="dcterms:W3CDTF">2022-09-09T12:30:04Z</dcterms:modified>
</cp:coreProperties>
</file>