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>
            <a:extLst>
              <a:ext uri="{FF2B5EF4-FFF2-40B4-BE49-F238E27FC236}">
                <a16:creationId xmlns:a16="http://schemas.microsoft.com/office/drawing/2014/main" id="{73A852A7-CBA5-481F-9A5D-C6317C11E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19118083-36D5-454C-A60C-DDC0AF4E53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2022-06-04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4850EA6B-6E8A-4285-99F3-8C3082219D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FE296C70-7965-4F0D-AE02-E1A76ACC96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F862-DE44-459E-87B3-51FB368B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2022-06-04</a:t>
            </a:r>
          </a:p>
        </p:txBody>
      </p:sp>
      <p:sp>
        <p:nvSpPr>
          <p:cNvPr id="4" name="IFXSHAPE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AFF48-639D-4FE7-91C1-33C0C690D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A3FD-20E0-4490-9BA7-7320DBA91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>
            <a:extLst>
              <a:ext uri="{FF2B5EF4-FFF2-40B4-BE49-F238E27FC236}">
                <a16:creationId xmlns:a16="http://schemas.microsoft.com/office/drawing/2014/main" id="{7D84E373-B798-4F27-85EE-7A2D601851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4A02DE07-1FC4-432F-B9C7-915133515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574DAF0-37A4-40FD-8D8F-ED3D8EA4B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17D39461-FE9B-46EA-94E5-DB2ACE157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A312037E-1B52-4D3E-A932-AA9C9C4F9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2DA238D9-B5E2-4E7B-811F-8C1273F43CF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19593171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>
            <a:extLst>
              <a:ext uri="{FF2B5EF4-FFF2-40B4-BE49-F238E27FC236}">
                <a16:creationId xmlns:a16="http://schemas.microsoft.com/office/drawing/2014/main" id="{5FD680C2-130C-4B64-BA3E-F3CDA3365B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F9172EC7-52CE-4F19-AD4C-6D2E2C5C2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0934698-94BF-4525-BA30-2DA4A3FD5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23A47191-65AD-43E6-A903-5FBC5566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88519901-40F2-41FF-AFC5-79F047C4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9BFED695-FF85-4762-8261-446E6BF4EC0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304536247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>
            <a:extLst>
              <a:ext uri="{FF2B5EF4-FFF2-40B4-BE49-F238E27FC236}">
                <a16:creationId xmlns:a16="http://schemas.microsoft.com/office/drawing/2014/main" id="{1C3058CF-E5C1-4712-B131-755E5B7A6C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BEF77FF1-8C6C-4887-976D-820A47FAC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904533F-EB66-4068-AFE2-4CB20D2653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6B9CDFCF-B21B-4BA4-ADCF-31414F5AC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FB0160AE-CE91-435A-9CDF-A9939D61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E539C54E-638A-4C65-AF26-0B23304969A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245998925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>
            <a:extLst>
              <a:ext uri="{FF2B5EF4-FFF2-40B4-BE49-F238E27FC236}">
                <a16:creationId xmlns:a16="http://schemas.microsoft.com/office/drawing/2014/main" id="{5703B2AA-77E6-437C-BDED-4182C8B5CD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7F0FA6AF-4E42-4606-9FF4-E9A834122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B78800-B24A-4D18-B55A-5E7104908D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523CA3D6-88A8-4012-91FA-4C2E69BB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EAC22B69-5AE8-4B06-B71C-EE7E5160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AB712D6C-7405-4914-B887-BA71D71693A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300202793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>
            <a:extLst>
              <a:ext uri="{FF2B5EF4-FFF2-40B4-BE49-F238E27FC236}">
                <a16:creationId xmlns:a16="http://schemas.microsoft.com/office/drawing/2014/main" id="{B203A5B6-F5BB-4B13-B047-ABF2D2E327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53173268-3E06-460A-80F3-3E5B0017A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ACDC399-ABCB-4600-8610-A9C7B7EC9C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88CE4592-EFDF-4CB7-834B-17F7D80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59DB45D6-FDEE-42D7-BD83-E77836B4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D7CD3D69-1EAF-489F-BEBB-67CA250911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22711260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B99A9E04-CD58-4355-A0D0-FE5A3A1B5E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41B514BA-783C-4A07-AC5A-CA1A8D4DF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2356D93-D3B9-4E16-A93B-A06489BD03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5B9B8231-8D9A-4FFE-BA2B-7DEBFDCA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0DAB3536-0ABA-4959-9069-D1FFFE4CD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EC369EFE-CEA1-4EC0-90C2-F69186BE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IFXSHAPE">
            <a:extLst>
              <a:ext uri="{FF2B5EF4-FFF2-40B4-BE49-F238E27FC236}">
                <a16:creationId xmlns:a16="http://schemas.microsoft.com/office/drawing/2014/main" id="{A26BE788-E186-4D69-8CAB-7F5953968A0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218227853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FXSHAPE">
            <a:extLst>
              <a:ext uri="{FF2B5EF4-FFF2-40B4-BE49-F238E27FC236}">
                <a16:creationId xmlns:a16="http://schemas.microsoft.com/office/drawing/2014/main" id="{B6E80D8F-07F9-4D27-9BDB-20C35D568B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10" name="IFXSHAPE">
            <a:extLst>
              <a:ext uri="{FF2B5EF4-FFF2-40B4-BE49-F238E27FC236}">
                <a16:creationId xmlns:a16="http://schemas.microsoft.com/office/drawing/2014/main" id="{53BC7D82-3B5E-4368-ABA7-1D6D5244B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40261E-7A10-417F-9224-BA707B8F4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B5D87A59-2692-40B5-81B5-CBFB10A1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A93082D9-621B-4752-97FE-18E0633F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73A1343D-A9F2-4FFA-8A49-9DC7543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5B1228EB-147B-441B-9B21-807463138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B55DEFB1-BE52-4844-B4F4-9FEEEF0D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IFXSHAPE">
            <a:extLst>
              <a:ext uri="{FF2B5EF4-FFF2-40B4-BE49-F238E27FC236}">
                <a16:creationId xmlns:a16="http://schemas.microsoft.com/office/drawing/2014/main" id="{A4E375B1-8FDC-441B-A285-383D1CA0DE9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424213042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1C88D4BC-BF34-4F9C-A885-ECE26DDA9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5FAF7AD2-B18A-40A3-941F-D688D702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48B9A2EE-DDF2-473D-B16D-5E516A2D7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F763A77-0031-4E2F-8B45-DFACB8B4B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D8D1E863-8DCF-48A8-99C5-56B6883892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98717276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B97C0932-3DE4-476A-953B-C65F664053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6D76307A-C451-4447-8132-B65C5B77A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4BA1C-E960-423D-B689-6DBDA5EEA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1CBD4148-806D-4335-93C4-3829C897D67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25182957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9A542175-02EC-40CD-A4EE-EB6981EF8F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7B7190AE-7D9B-419E-9A88-A67F8E6C6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08B98A0-1D1D-4E8D-BF5F-E79F44F4E5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C1701E31-AA4A-4045-9026-589F9269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31F6DD77-05A4-460A-9AB3-F17687CE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EEF28B5B-BAC2-4B27-B334-1030948B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FXSHAPE">
            <a:extLst>
              <a:ext uri="{FF2B5EF4-FFF2-40B4-BE49-F238E27FC236}">
                <a16:creationId xmlns:a16="http://schemas.microsoft.com/office/drawing/2014/main" id="{ACFE7BBF-421C-461A-9BA2-4DF7D653113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213772051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2CE1F74E-229F-4871-ACAD-2DB19C99C4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807964" y="6356350"/>
            <a:ext cx="576072" cy="365125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C6EAD788-39F0-424E-A42F-D693EAC90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728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B68E88C-251D-40D3-B53E-A1131F274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93B77554-F6D2-4ECB-98AB-7C14C6D3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25B75A50-1B80-470F-9077-790EA5021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IFXSHAPE">
            <a:extLst>
              <a:ext uri="{FF2B5EF4-FFF2-40B4-BE49-F238E27FC236}">
                <a16:creationId xmlns:a16="http://schemas.microsoft.com/office/drawing/2014/main" id="{BC441828-2F9F-47A9-B0FF-8EB904838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FXSHAPE">
            <a:extLst>
              <a:ext uri="{FF2B5EF4-FFF2-40B4-BE49-F238E27FC236}">
                <a16:creationId xmlns:a16="http://schemas.microsoft.com/office/drawing/2014/main" id="{BF6AE5E5-AEF6-4C85-83B6-F3E2F0E9F19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88036" cy="365125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27299417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9F185A6C-99ED-4F57-B12B-0D5AB7A98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7728" y="6356350"/>
            <a:ext cx="288036" cy="36512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69D91C3-01D7-46EA-9F04-A38939CD1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IFXSHAPE">
            <a:extLst>
              <a:ext uri="{FF2B5EF4-FFF2-40B4-BE49-F238E27FC236}">
                <a16:creationId xmlns:a16="http://schemas.microsoft.com/office/drawing/2014/main" id="{F0295C31-4094-4083-97C7-32CB323A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07964" y="6356350"/>
            <a:ext cx="576072" cy="36512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Copyright © Infineon Technologies AG 2022. All rights reserved.</a:t>
            </a:r>
          </a:p>
        </p:txBody>
      </p:sp>
      <p:sp>
        <p:nvSpPr>
          <p:cNvPr id="2" name="IFXSHAPE">
            <a:extLst>
              <a:ext uri="{FF2B5EF4-FFF2-40B4-BE49-F238E27FC236}">
                <a16:creationId xmlns:a16="http://schemas.microsoft.com/office/drawing/2014/main" id="{35BC7BD2-96D4-42E1-B959-59B098A0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FXSHAPE">
            <a:extLst>
              <a:ext uri="{FF2B5EF4-FFF2-40B4-BE49-F238E27FC236}">
                <a16:creationId xmlns:a16="http://schemas.microsoft.com/office/drawing/2014/main" id="{82261B26-0419-422E-BEC4-AE5D9E6D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A0CC38FB-9084-448F-8756-C4C5C6903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88036" cy="36512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898989"/>
              </a:buClr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2022-06-04</a:t>
            </a:r>
          </a:p>
        </p:txBody>
      </p:sp>
    </p:spTree>
    <p:extLst>
      <p:ext uri="{BB962C8B-B14F-4D97-AF65-F5344CB8AC3E}">
        <p14:creationId xmlns:p14="http://schemas.microsoft.com/office/powerpoint/2010/main" val="9955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io.iterative.ai/user/LaurenzBeck/views/music-processing-challenge-iu33ikqwx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LaurenzBeck/music-processing-challe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io.iterative.ai/user/LaurenzBeck/views/music-processing-challenge-iu33ikqwxa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LaurenzBeck/music-processing-challe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7761-1B49-4C1B-B82E-C438D39F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Laurenz Hundgeburth</a:t>
            </a:r>
            <a:br>
              <a:rPr lang="en-US" dirty="0"/>
            </a:br>
            <a:r>
              <a:rPr lang="en-US" dirty="0" err="1"/>
              <a:t>NeuraBeats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213DE-76F7-49FA-9B23-D7D606250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Onset Detection Challenge</a:t>
            </a:r>
          </a:p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518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A64897-A87D-441E-9EAB-8136CC60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7" y="157672"/>
            <a:ext cx="5164927" cy="25533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24F9A3-EACB-467F-82BE-27F1F138E2E8}"/>
              </a:ext>
            </a:extLst>
          </p:cNvPr>
          <p:cNvCxnSpPr/>
          <p:nvPr/>
        </p:nvCxnSpPr>
        <p:spPr>
          <a:xfrm>
            <a:off x="399393" y="1923393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6CD069-285B-457C-89B4-F3B202870508}"/>
              </a:ext>
            </a:extLst>
          </p:cNvPr>
          <p:cNvCxnSpPr/>
          <p:nvPr/>
        </p:nvCxnSpPr>
        <p:spPr>
          <a:xfrm>
            <a:off x="620110" y="2096814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A9D96-B634-48CB-ABF8-2249E2FD028E}"/>
              </a:ext>
            </a:extLst>
          </p:cNvPr>
          <p:cNvCxnSpPr/>
          <p:nvPr/>
        </p:nvCxnSpPr>
        <p:spPr>
          <a:xfrm>
            <a:off x="867103" y="2280745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09107F-222B-4FBC-A4D4-F2A4F0F8963B}"/>
              </a:ext>
            </a:extLst>
          </p:cNvPr>
          <p:cNvCxnSpPr/>
          <p:nvPr/>
        </p:nvCxnSpPr>
        <p:spPr>
          <a:xfrm>
            <a:off x="1087820" y="1928648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53949-24FD-4980-871C-DBDA49A29E36}"/>
              </a:ext>
            </a:extLst>
          </p:cNvPr>
          <p:cNvCxnSpPr/>
          <p:nvPr/>
        </p:nvCxnSpPr>
        <p:spPr>
          <a:xfrm>
            <a:off x="1308537" y="2102069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1E7235-6388-4204-86EE-9B3BC39AD7EA}"/>
              </a:ext>
            </a:extLst>
          </p:cNvPr>
          <p:cNvCxnSpPr/>
          <p:nvPr/>
        </p:nvCxnSpPr>
        <p:spPr>
          <a:xfrm>
            <a:off x="1555530" y="2286000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E57D9C-3729-4C93-9756-9DE4C0BFB1EB}"/>
              </a:ext>
            </a:extLst>
          </p:cNvPr>
          <p:cNvCxnSpPr/>
          <p:nvPr/>
        </p:nvCxnSpPr>
        <p:spPr>
          <a:xfrm>
            <a:off x="1749972" y="1918138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FF28D4-E96B-4A3E-9F0B-2E3BA859D484}"/>
              </a:ext>
            </a:extLst>
          </p:cNvPr>
          <p:cNvCxnSpPr/>
          <p:nvPr/>
        </p:nvCxnSpPr>
        <p:spPr>
          <a:xfrm>
            <a:off x="1970689" y="2091559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A23265-9BF6-4664-B152-D7EC28662A67}"/>
              </a:ext>
            </a:extLst>
          </p:cNvPr>
          <p:cNvCxnSpPr/>
          <p:nvPr/>
        </p:nvCxnSpPr>
        <p:spPr>
          <a:xfrm>
            <a:off x="2217682" y="2275490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91A042-57E5-4803-87E6-6DD95931A0D5}"/>
              </a:ext>
            </a:extLst>
          </p:cNvPr>
          <p:cNvCxnSpPr/>
          <p:nvPr/>
        </p:nvCxnSpPr>
        <p:spPr>
          <a:xfrm>
            <a:off x="2438399" y="1923393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CD87B-C7B1-4349-9E7E-496FCF2AF96C}"/>
              </a:ext>
            </a:extLst>
          </p:cNvPr>
          <p:cNvCxnSpPr/>
          <p:nvPr/>
        </p:nvCxnSpPr>
        <p:spPr>
          <a:xfrm>
            <a:off x="2659116" y="2096814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AD74B8-0987-4181-9D53-F3AB27A324AA}"/>
              </a:ext>
            </a:extLst>
          </p:cNvPr>
          <p:cNvCxnSpPr/>
          <p:nvPr/>
        </p:nvCxnSpPr>
        <p:spPr>
          <a:xfrm>
            <a:off x="2906109" y="2280745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56C5A9-AAEF-45F7-9486-3321F38F9AB2}"/>
              </a:ext>
            </a:extLst>
          </p:cNvPr>
          <p:cNvSpPr txBox="1"/>
          <p:nvPr/>
        </p:nvSpPr>
        <p:spPr>
          <a:xfrm>
            <a:off x="1529254" y="2776295"/>
            <a:ext cx="3605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Sliding window approach with</a:t>
            </a:r>
            <a:br>
              <a:rPr lang="en-US" dirty="0"/>
            </a:br>
            <a:r>
              <a:rPr lang="en-US" dirty="0"/>
              <a:t>overlapping frames of 6600 samples (~150ms) with 25 fps (hop size = 1800 samples or 40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46D98-2C2B-4BDE-802F-5A472623FD34}"/>
              </a:ext>
            </a:extLst>
          </p:cNvPr>
          <p:cNvSpPr txBox="1"/>
          <p:nvPr/>
        </p:nvSpPr>
        <p:spPr>
          <a:xfrm>
            <a:off x="515007" y="3951890"/>
            <a:ext cx="283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power spectral density (welch method)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Superflux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95AFC-A263-4FFE-A218-2FB012FB00DC}"/>
              </a:ext>
            </a:extLst>
          </p:cNvPr>
          <p:cNvCxnSpPr/>
          <p:nvPr/>
        </p:nvCxnSpPr>
        <p:spPr>
          <a:xfrm>
            <a:off x="867103" y="2776295"/>
            <a:ext cx="0" cy="99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217C9F-F572-44F0-A0B9-7FE58DB63B26}"/>
              </a:ext>
            </a:extLst>
          </p:cNvPr>
          <p:cNvSpPr txBox="1"/>
          <p:nvPr/>
        </p:nvSpPr>
        <p:spPr>
          <a:xfrm>
            <a:off x="5580992" y="241755"/>
            <a:ext cx="613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Onset labelling strategy</a:t>
            </a:r>
            <a:r>
              <a:rPr lang="en-US" dirty="0"/>
              <a:t>: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20DDAB0-266D-4AD9-9373-39B0E3CCE0BE}"/>
              </a:ext>
            </a:extLst>
          </p:cNvPr>
          <p:cNvSpPr/>
          <p:nvPr/>
        </p:nvSpPr>
        <p:spPr>
          <a:xfrm>
            <a:off x="2555160" y="5753859"/>
            <a:ext cx="1266497" cy="57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 to </a:t>
            </a:r>
            <a:r>
              <a:rPr lang="en-US" dirty="0" err="1"/>
              <a:t>prev</a:t>
            </a:r>
            <a:r>
              <a:rPr lang="en-US" dirty="0"/>
              <a:t> frame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846514-7D38-413A-A1CF-4DD240B430ED}"/>
              </a:ext>
            </a:extLst>
          </p:cNvPr>
          <p:cNvSpPr/>
          <p:nvPr/>
        </p:nvSpPr>
        <p:spPr>
          <a:xfrm>
            <a:off x="3975369" y="4933737"/>
            <a:ext cx="1266497" cy="5780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Ewma</a:t>
            </a:r>
            <a:r>
              <a:rPr lang="en-US" dirty="0"/>
              <a:t> filter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DF72EF-180A-425E-845E-75D435F99C04}"/>
              </a:ext>
            </a:extLst>
          </p:cNvPr>
          <p:cNvSpPr/>
          <p:nvPr/>
        </p:nvSpPr>
        <p:spPr>
          <a:xfrm>
            <a:off x="3975370" y="6211409"/>
            <a:ext cx="1266497" cy="5780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Ewma</a:t>
            </a:r>
            <a:r>
              <a:rPr lang="en-US" dirty="0"/>
              <a:t> filter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856C1A-C15D-4177-817C-A2032C17FFCD}"/>
              </a:ext>
            </a:extLst>
          </p:cNvPr>
          <p:cNvCxnSpPr>
            <a:cxnSpLocks/>
          </p:cNvCxnSpPr>
          <p:nvPr/>
        </p:nvCxnSpPr>
        <p:spPr>
          <a:xfrm>
            <a:off x="1776247" y="4172607"/>
            <a:ext cx="3770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67D35D-FCB9-48BB-8CCF-E0C1E34F41B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21657" y="6042894"/>
            <a:ext cx="18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49E262-CD09-4F83-BEBD-1A4CCC1F2AE5}"/>
              </a:ext>
            </a:extLst>
          </p:cNvPr>
          <p:cNvCxnSpPr>
            <a:stCxn id="34" idx="3"/>
          </p:cNvCxnSpPr>
          <p:nvPr/>
        </p:nvCxnSpPr>
        <p:spPr>
          <a:xfrm flipV="1">
            <a:off x="5241866" y="5222771"/>
            <a:ext cx="30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3C6D32-3835-4BDC-90AA-5B5DCBC5231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241867" y="6489712"/>
            <a:ext cx="391426" cy="1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509D42-0BCE-4E36-B789-DB5A82A1EEA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188408" y="4172606"/>
            <a:ext cx="1" cy="158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E6EFDB-4455-49C9-A717-9B715920B62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188408" y="5222772"/>
            <a:ext cx="7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D4B7464-0F9E-4FD7-B43C-31349BB15688}"/>
              </a:ext>
            </a:extLst>
          </p:cNvPr>
          <p:cNvCxnSpPr>
            <a:stCxn id="33" idx="2"/>
            <a:endCxn id="35" idx="1"/>
          </p:cNvCxnSpPr>
          <p:nvPr/>
        </p:nvCxnSpPr>
        <p:spPr>
          <a:xfrm rot="16200000" flipH="1">
            <a:off x="3497631" y="6022705"/>
            <a:ext cx="168516" cy="786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CEA71C-9EE1-49B9-B947-E53D6BA92667}"/>
              </a:ext>
            </a:extLst>
          </p:cNvPr>
          <p:cNvSpPr txBox="1"/>
          <p:nvPr/>
        </p:nvSpPr>
        <p:spPr>
          <a:xfrm>
            <a:off x="6096000" y="4300602"/>
            <a:ext cx="2872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Modelling</a:t>
            </a:r>
            <a:r>
              <a:rPr lang="en-US" dirty="0"/>
              <a:t>:</a:t>
            </a:r>
          </a:p>
          <a:p>
            <a:r>
              <a:rPr lang="en-US" dirty="0"/>
              <a:t>feature normalization, simple MLP (</a:t>
            </a:r>
            <a:r>
              <a:rPr lang="de-AT" dirty="0"/>
              <a:t>[256, 128, 128]</a:t>
            </a:r>
            <a:r>
              <a:rPr lang="en-US" dirty="0"/>
              <a:t>), MC dropout, Lamb optimizer, class-weighted label smoothing CE loss, one-</a:t>
            </a:r>
            <a:r>
              <a:rPr lang="en-US" dirty="0" err="1"/>
              <a:t>cyle</a:t>
            </a:r>
            <a:r>
              <a:rPr lang="en-US" dirty="0"/>
              <a:t> learning rate policy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6E2184-94C1-4BCB-B75C-19629701C8F9}"/>
              </a:ext>
            </a:extLst>
          </p:cNvPr>
          <p:cNvSpPr txBox="1"/>
          <p:nvPr/>
        </p:nvSpPr>
        <p:spPr>
          <a:xfrm>
            <a:off x="9837686" y="32407"/>
            <a:ext cx="376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r>
              <a:rPr lang="en-US" dirty="0"/>
              <a:t>Test set onset F1 score</a:t>
            </a:r>
          </a:p>
          <a:p>
            <a:r>
              <a:rPr lang="en-US" b="1" dirty="0"/>
              <a:t>0.39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81F08A0-C6F6-4BCA-A734-EB00D0363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6" y="4586620"/>
            <a:ext cx="2933346" cy="198517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052574A-B980-41C1-921C-2D4349754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9628" y="1219285"/>
            <a:ext cx="2980085" cy="295790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8B1FF94-94B6-4A62-82EC-88CDC78D7DA6}"/>
              </a:ext>
            </a:extLst>
          </p:cNvPr>
          <p:cNvSpPr txBox="1"/>
          <p:nvPr/>
        </p:nvSpPr>
        <p:spPr>
          <a:xfrm>
            <a:off x="12512284" y="426421"/>
            <a:ext cx="2806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repository:</a:t>
            </a:r>
          </a:p>
          <a:p>
            <a:r>
              <a:rPr lang="en-US" sz="1400" dirty="0">
                <a:hlinkClick r:id="rId7"/>
              </a:rPr>
              <a:t>https://github.com/LaurenzBeck/music-processing-challenge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Experiment UI (</a:t>
            </a:r>
            <a:r>
              <a:rPr lang="en-US" sz="1400" dirty="0" err="1"/>
              <a:t>dvc</a:t>
            </a:r>
            <a:r>
              <a:rPr lang="en-US" sz="1400" dirty="0"/>
              <a:t> studio):</a:t>
            </a:r>
          </a:p>
          <a:p>
            <a:r>
              <a:rPr lang="en-US" sz="1400" dirty="0">
                <a:hlinkClick r:id="rId8"/>
              </a:rPr>
              <a:t>https://studio.iterative.ai/user/LaurenzBeck/views/music-processing-challenge-iu33ikqwxa</a:t>
            </a:r>
            <a:r>
              <a:rPr lang="en-US" sz="1400" dirty="0"/>
              <a:t>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20F39C-F2F6-42EB-97DF-CF48F026B231}"/>
              </a:ext>
            </a:extLst>
          </p:cNvPr>
          <p:cNvCxnSpPr>
            <a:cxnSpLocks/>
          </p:cNvCxnSpPr>
          <p:nvPr/>
        </p:nvCxnSpPr>
        <p:spPr>
          <a:xfrm>
            <a:off x="5357650" y="1222442"/>
            <a:ext cx="1571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1B3E4C-23EC-4C43-88CE-0DC457A1FC86}"/>
              </a:ext>
            </a:extLst>
          </p:cNvPr>
          <p:cNvCxnSpPr>
            <a:cxnSpLocks/>
          </p:cNvCxnSpPr>
          <p:nvPr/>
        </p:nvCxnSpPr>
        <p:spPr>
          <a:xfrm>
            <a:off x="6160906" y="1416969"/>
            <a:ext cx="1536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E9D4FD-2768-42DC-80D4-8822247B760C}"/>
              </a:ext>
            </a:extLst>
          </p:cNvPr>
          <p:cNvCxnSpPr>
            <a:cxnSpLocks/>
          </p:cNvCxnSpPr>
          <p:nvPr/>
        </p:nvCxnSpPr>
        <p:spPr>
          <a:xfrm>
            <a:off x="6928947" y="1610993"/>
            <a:ext cx="1536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4E07BFA-2E46-4496-9630-2DCE36312C39}"/>
              </a:ext>
            </a:extLst>
          </p:cNvPr>
          <p:cNvCxnSpPr/>
          <p:nvPr/>
        </p:nvCxnSpPr>
        <p:spPr>
          <a:xfrm>
            <a:off x="6519044" y="1007066"/>
            <a:ext cx="0" cy="6250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FDB3D8-7D92-46FE-ADDA-8ACF88C1118F}"/>
              </a:ext>
            </a:extLst>
          </p:cNvPr>
          <p:cNvSpPr txBox="1"/>
          <p:nvPr/>
        </p:nvSpPr>
        <p:spPr>
          <a:xfrm>
            <a:off x="6164427" y="663592"/>
            <a:ext cx="70923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onset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D02CCF-5DDE-4D63-803A-14949C0E29A1}"/>
              </a:ext>
            </a:extLst>
          </p:cNvPr>
          <p:cNvCxnSpPr/>
          <p:nvPr/>
        </p:nvCxnSpPr>
        <p:spPr>
          <a:xfrm>
            <a:off x="5772809" y="1222442"/>
            <a:ext cx="0" cy="8828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F9CF48-ED5A-4CD3-A7ED-877E2344E902}"/>
              </a:ext>
            </a:extLst>
          </p:cNvPr>
          <p:cNvCxnSpPr>
            <a:cxnSpLocks/>
          </p:cNvCxnSpPr>
          <p:nvPr/>
        </p:nvCxnSpPr>
        <p:spPr>
          <a:xfrm>
            <a:off x="6592616" y="1416969"/>
            <a:ext cx="0" cy="6883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6101B8-8DCA-41A5-B3DA-D3AE1E9A991A}"/>
              </a:ext>
            </a:extLst>
          </p:cNvPr>
          <p:cNvCxnSpPr>
            <a:cxnSpLocks/>
          </p:cNvCxnSpPr>
          <p:nvPr/>
        </p:nvCxnSpPr>
        <p:spPr>
          <a:xfrm>
            <a:off x="7422934" y="1610993"/>
            <a:ext cx="0" cy="4943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B641529-0B73-4AE9-B95C-8D988A067732}"/>
              </a:ext>
            </a:extLst>
          </p:cNvPr>
          <p:cNvSpPr txBox="1"/>
          <p:nvPr/>
        </p:nvSpPr>
        <p:spPr>
          <a:xfrm>
            <a:off x="5466839" y="2086010"/>
            <a:ext cx="249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Timestamps in columns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702B-E865-4876-9B42-BB0EAF9B3F6E}"/>
              </a:ext>
            </a:extLst>
          </p:cNvPr>
          <p:cNvSpPr txBox="1"/>
          <p:nvPr/>
        </p:nvSpPr>
        <p:spPr>
          <a:xfrm>
            <a:off x="6960341" y="1032924"/>
            <a:ext cx="120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BCB2F6-F952-4C90-970C-E5B33B35BC9B}"/>
              </a:ext>
            </a:extLst>
          </p:cNvPr>
          <p:cNvSpPr txBox="1"/>
          <p:nvPr/>
        </p:nvSpPr>
        <p:spPr>
          <a:xfrm>
            <a:off x="8447408" y="1426327"/>
            <a:ext cx="120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C09375-1A42-4303-AE3B-FE3E89C53B3E}"/>
              </a:ext>
            </a:extLst>
          </p:cNvPr>
          <p:cNvSpPr txBox="1"/>
          <p:nvPr/>
        </p:nvSpPr>
        <p:spPr>
          <a:xfrm>
            <a:off x="7731797" y="1247853"/>
            <a:ext cx="120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828F99-F2A9-4781-AF18-396273699551}"/>
              </a:ext>
            </a:extLst>
          </p:cNvPr>
          <p:cNvSpPr txBox="1"/>
          <p:nvPr/>
        </p:nvSpPr>
        <p:spPr>
          <a:xfrm>
            <a:off x="5717454" y="2536090"/>
            <a:ext cx="304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entry is labelled as onset, if the </a:t>
            </a:r>
            <a:r>
              <a:rPr lang="en-US" dirty="0" err="1"/>
              <a:t>gt</a:t>
            </a:r>
            <a:r>
              <a:rPr lang="en-US" dirty="0"/>
              <a:t> timestamp is between the start of the frame and the start of the next frame.</a:t>
            </a:r>
          </a:p>
        </p:txBody>
      </p:sp>
    </p:spTree>
    <p:extLst>
      <p:ext uri="{BB962C8B-B14F-4D97-AF65-F5344CB8AC3E}">
        <p14:creationId xmlns:p14="http://schemas.microsoft.com/office/powerpoint/2010/main" val="4034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1" grpId="0"/>
      <p:bldP spid="33" grpId="0" animBg="1"/>
      <p:bldP spid="34" grpId="0" animBg="1"/>
      <p:bldP spid="35" grpId="0" animBg="1"/>
      <p:bldP spid="51" grpId="0"/>
      <p:bldP spid="52" grpId="0"/>
      <p:bldP spid="73" grpId="0"/>
      <p:bldP spid="80" grpId="0"/>
      <p:bldP spid="81" grpId="0"/>
      <p:bldP spid="82" grpId="0"/>
      <p:bldP spid="83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A64897-A87D-441E-9EAB-8136CC60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7" y="157672"/>
            <a:ext cx="5164927" cy="25533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24F9A3-EACB-467F-82BE-27F1F138E2E8}"/>
              </a:ext>
            </a:extLst>
          </p:cNvPr>
          <p:cNvCxnSpPr/>
          <p:nvPr/>
        </p:nvCxnSpPr>
        <p:spPr>
          <a:xfrm>
            <a:off x="399393" y="1923393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09107F-222B-4FBC-A4D4-F2A4F0F8963B}"/>
              </a:ext>
            </a:extLst>
          </p:cNvPr>
          <p:cNvCxnSpPr/>
          <p:nvPr/>
        </p:nvCxnSpPr>
        <p:spPr>
          <a:xfrm>
            <a:off x="840828" y="1933903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E57D9C-3729-4C93-9756-9DE4C0BFB1EB}"/>
              </a:ext>
            </a:extLst>
          </p:cNvPr>
          <p:cNvCxnSpPr/>
          <p:nvPr/>
        </p:nvCxnSpPr>
        <p:spPr>
          <a:xfrm>
            <a:off x="1282263" y="1933903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91A042-57E5-4803-87E6-6DD95931A0D5}"/>
              </a:ext>
            </a:extLst>
          </p:cNvPr>
          <p:cNvCxnSpPr/>
          <p:nvPr/>
        </p:nvCxnSpPr>
        <p:spPr>
          <a:xfrm>
            <a:off x="1723698" y="1933903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56C5A9-AAEF-45F7-9486-3321F38F9AB2}"/>
              </a:ext>
            </a:extLst>
          </p:cNvPr>
          <p:cNvSpPr txBox="1"/>
          <p:nvPr/>
        </p:nvSpPr>
        <p:spPr>
          <a:xfrm>
            <a:off x="1529254" y="2776295"/>
            <a:ext cx="3605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Sliding window approach with</a:t>
            </a:r>
            <a:br>
              <a:rPr lang="en-US" dirty="0"/>
            </a:br>
            <a:r>
              <a:rPr lang="en-US" dirty="0"/>
              <a:t>overlapping frames of 3150 samples (~71ms) with 14 fps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46D98-2C2B-4BDE-802F-5A472623FD34}"/>
              </a:ext>
            </a:extLst>
          </p:cNvPr>
          <p:cNvSpPr txBox="1"/>
          <p:nvPr/>
        </p:nvSpPr>
        <p:spPr>
          <a:xfrm>
            <a:off x="515007" y="3951890"/>
            <a:ext cx="2832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power spectral density (welch method)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Superflux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95AFC-A263-4FFE-A218-2FB012FB00DC}"/>
              </a:ext>
            </a:extLst>
          </p:cNvPr>
          <p:cNvCxnSpPr/>
          <p:nvPr/>
        </p:nvCxnSpPr>
        <p:spPr>
          <a:xfrm>
            <a:off x="867103" y="2776295"/>
            <a:ext cx="0" cy="99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217C9F-F572-44F0-A0B9-7FE58DB63B26}"/>
              </a:ext>
            </a:extLst>
          </p:cNvPr>
          <p:cNvSpPr txBox="1"/>
          <p:nvPr/>
        </p:nvSpPr>
        <p:spPr>
          <a:xfrm>
            <a:off x="5580992" y="241755"/>
            <a:ext cx="613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Onset labelling strategy</a:t>
            </a:r>
            <a:r>
              <a:rPr lang="en-US" dirty="0"/>
              <a:t>: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20DDAB0-266D-4AD9-9373-39B0E3CCE0BE}"/>
              </a:ext>
            </a:extLst>
          </p:cNvPr>
          <p:cNvSpPr/>
          <p:nvPr/>
        </p:nvSpPr>
        <p:spPr>
          <a:xfrm>
            <a:off x="2555160" y="5753859"/>
            <a:ext cx="1266497" cy="57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 to </a:t>
            </a:r>
            <a:r>
              <a:rPr lang="en-US" dirty="0" err="1"/>
              <a:t>prev</a:t>
            </a:r>
            <a:r>
              <a:rPr lang="en-US" dirty="0"/>
              <a:t> frame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846514-7D38-413A-A1CF-4DD240B430ED}"/>
              </a:ext>
            </a:extLst>
          </p:cNvPr>
          <p:cNvSpPr/>
          <p:nvPr/>
        </p:nvSpPr>
        <p:spPr>
          <a:xfrm>
            <a:off x="3975369" y="4933737"/>
            <a:ext cx="1266497" cy="5780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Ewma</a:t>
            </a:r>
            <a:r>
              <a:rPr lang="en-US" dirty="0"/>
              <a:t> filter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DF72EF-180A-425E-845E-75D435F99C04}"/>
              </a:ext>
            </a:extLst>
          </p:cNvPr>
          <p:cNvSpPr/>
          <p:nvPr/>
        </p:nvSpPr>
        <p:spPr>
          <a:xfrm>
            <a:off x="3975370" y="6211409"/>
            <a:ext cx="1266497" cy="5780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Ewma</a:t>
            </a:r>
            <a:r>
              <a:rPr lang="en-US" dirty="0"/>
              <a:t> filter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856C1A-C15D-4177-817C-A2032C17FFCD}"/>
              </a:ext>
            </a:extLst>
          </p:cNvPr>
          <p:cNvCxnSpPr>
            <a:cxnSpLocks/>
          </p:cNvCxnSpPr>
          <p:nvPr/>
        </p:nvCxnSpPr>
        <p:spPr>
          <a:xfrm>
            <a:off x="1776247" y="4172607"/>
            <a:ext cx="3770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67D35D-FCB9-48BB-8CCF-E0C1E34F41B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21657" y="6042894"/>
            <a:ext cx="18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49E262-CD09-4F83-BEBD-1A4CCC1F2AE5}"/>
              </a:ext>
            </a:extLst>
          </p:cNvPr>
          <p:cNvCxnSpPr>
            <a:stCxn id="34" idx="3"/>
          </p:cNvCxnSpPr>
          <p:nvPr/>
        </p:nvCxnSpPr>
        <p:spPr>
          <a:xfrm flipV="1">
            <a:off x="5241866" y="5222771"/>
            <a:ext cx="30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3C6D32-3835-4BDC-90AA-5B5DCBC5231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241867" y="6489712"/>
            <a:ext cx="391426" cy="1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509D42-0BCE-4E36-B789-DB5A82A1EEA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188408" y="4172606"/>
            <a:ext cx="1" cy="158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E6EFDB-4455-49C9-A717-9B715920B62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188408" y="5222772"/>
            <a:ext cx="7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D4B7464-0F9E-4FD7-B43C-31349BB15688}"/>
              </a:ext>
            </a:extLst>
          </p:cNvPr>
          <p:cNvCxnSpPr>
            <a:stCxn id="33" idx="2"/>
            <a:endCxn id="35" idx="1"/>
          </p:cNvCxnSpPr>
          <p:nvPr/>
        </p:nvCxnSpPr>
        <p:spPr>
          <a:xfrm rot="16200000" flipH="1">
            <a:off x="3497631" y="6022705"/>
            <a:ext cx="168516" cy="786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CEA71C-9EE1-49B9-B947-E53D6BA92667}"/>
              </a:ext>
            </a:extLst>
          </p:cNvPr>
          <p:cNvSpPr txBox="1"/>
          <p:nvPr/>
        </p:nvSpPr>
        <p:spPr>
          <a:xfrm>
            <a:off x="6096000" y="4300602"/>
            <a:ext cx="2872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Modelling</a:t>
            </a:r>
            <a:r>
              <a:rPr lang="en-US" dirty="0"/>
              <a:t>:</a:t>
            </a:r>
          </a:p>
          <a:p>
            <a:r>
              <a:rPr lang="en-US" dirty="0"/>
              <a:t>feature normalization, simple MLP (</a:t>
            </a:r>
            <a:r>
              <a:rPr lang="de-AT" dirty="0"/>
              <a:t>[256, 128, 128]</a:t>
            </a:r>
            <a:r>
              <a:rPr lang="en-US" dirty="0"/>
              <a:t>), MC dropout, Lamb optimizer, class-weighted label smoothing CE loss, one-</a:t>
            </a:r>
            <a:r>
              <a:rPr lang="en-US" dirty="0" err="1"/>
              <a:t>cyle</a:t>
            </a:r>
            <a:r>
              <a:rPr lang="en-US" dirty="0"/>
              <a:t> learning rate policy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6E2184-94C1-4BCB-B75C-19629701C8F9}"/>
              </a:ext>
            </a:extLst>
          </p:cNvPr>
          <p:cNvSpPr txBox="1"/>
          <p:nvPr/>
        </p:nvSpPr>
        <p:spPr>
          <a:xfrm>
            <a:off x="9837686" y="32407"/>
            <a:ext cx="376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r>
              <a:rPr lang="en-US" dirty="0"/>
              <a:t>Test set onset F1 score</a:t>
            </a:r>
          </a:p>
          <a:p>
            <a:r>
              <a:rPr lang="en-US" b="1" dirty="0"/>
              <a:t>0.429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81F08A0-C6F6-4BCA-A734-EB00D0363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6" y="4440735"/>
            <a:ext cx="2933346" cy="1990509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052574A-B980-41C1-921C-2D4349754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9628" y="1219286"/>
            <a:ext cx="2980085" cy="2957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8B1FF94-94B6-4A62-82EC-88CDC78D7DA6}"/>
              </a:ext>
            </a:extLst>
          </p:cNvPr>
          <p:cNvSpPr txBox="1"/>
          <p:nvPr/>
        </p:nvSpPr>
        <p:spPr>
          <a:xfrm>
            <a:off x="12512284" y="426421"/>
            <a:ext cx="2806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repository:</a:t>
            </a:r>
          </a:p>
          <a:p>
            <a:r>
              <a:rPr lang="en-US" sz="1400" dirty="0">
                <a:hlinkClick r:id="rId7"/>
              </a:rPr>
              <a:t>https://github.com/LaurenzBeck/music-processing-challenge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Experiment UI (</a:t>
            </a:r>
            <a:r>
              <a:rPr lang="en-US" sz="1400" dirty="0" err="1"/>
              <a:t>dvc</a:t>
            </a:r>
            <a:r>
              <a:rPr lang="en-US" sz="1400" dirty="0"/>
              <a:t> studio):</a:t>
            </a:r>
          </a:p>
          <a:p>
            <a:r>
              <a:rPr lang="en-US" sz="1400" dirty="0">
                <a:hlinkClick r:id="rId8"/>
              </a:rPr>
              <a:t>https://studio.iterative.ai/user/LaurenzBeck/views/music-processing-challenge-iu33ikqwxa</a:t>
            </a:r>
            <a:r>
              <a:rPr lang="en-US" sz="1400" dirty="0"/>
              <a:t>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20F39C-F2F6-42EB-97DF-CF48F026B231}"/>
              </a:ext>
            </a:extLst>
          </p:cNvPr>
          <p:cNvCxnSpPr>
            <a:cxnSpLocks/>
          </p:cNvCxnSpPr>
          <p:nvPr/>
        </p:nvCxnSpPr>
        <p:spPr>
          <a:xfrm flipV="1">
            <a:off x="5357650" y="1219286"/>
            <a:ext cx="1043150" cy="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1B3E4C-23EC-4C43-88CE-0DC457A1FC86}"/>
              </a:ext>
            </a:extLst>
          </p:cNvPr>
          <p:cNvCxnSpPr>
            <a:cxnSpLocks/>
          </p:cNvCxnSpPr>
          <p:nvPr/>
        </p:nvCxnSpPr>
        <p:spPr>
          <a:xfrm>
            <a:off x="6400800" y="1416969"/>
            <a:ext cx="1022134" cy="9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E9D4FD-2768-42DC-80D4-8822247B760C}"/>
              </a:ext>
            </a:extLst>
          </p:cNvPr>
          <p:cNvCxnSpPr>
            <a:cxnSpLocks/>
          </p:cNvCxnSpPr>
          <p:nvPr/>
        </p:nvCxnSpPr>
        <p:spPr>
          <a:xfrm>
            <a:off x="7422934" y="1610993"/>
            <a:ext cx="10420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4E07BFA-2E46-4496-9630-2DCE36312C39}"/>
              </a:ext>
            </a:extLst>
          </p:cNvPr>
          <p:cNvCxnSpPr/>
          <p:nvPr/>
        </p:nvCxnSpPr>
        <p:spPr>
          <a:xfrm>
            <a:off x="6620644" y="1005239"/>
            <a:ext cx="0" cy="6250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FDB3D8-7D92-46FE-ADDA-8ACF88C1118F}"/>
              </a:ext>
            </a:extLst>
          </p:cNvPr>
          <p:cNvSpPr txBox="1"/>
          <p:nvPr/>
        </p:nvSpPr>
        <p:spPr>
          <a:xfrm>
            <a:off x="6288697" y="731475"/>
            <a:ext cx="70923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onset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D02CCF-5DDE-4D63-803A-14949C0E29A1}"/>
              </a:ext>
            </a:extLst>
          </p:cNvPr>
          <p:cNvCxnSpPr/>
          <p:nvPr/>
        </p:nvCxnSpPr>
        <p:spPr>
          <a:xfrm>
            <a:off x="5879225" y="1222442"/>
            <a:ext cx="0" cy="8828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F9CF48-ED5A-4CD3-A7ED-877E2344E902}"/>
              </a:ext>
            </a:extLst>
          </p:cNvPr>
          <p:cNvCxnSpPr>
            <a:cxnSpLocks/>
          </p:cNvCxnSpPr>
          <p:nvPr/>
        </p:nvCxnSpPr>
        <p:spPr>
          <a:xfrm>
            <a:off x="6852116" y="1416969"/>
            <a:ext cx="0" cy="6883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6101B8-8DCA-41A5-B3DA-D3AE1E9A991A}"/>
              </a:ext>
            </a:extLst>
          </p:cNvPr>
          <p:cNvCxnSpPr>
            <a:cxnSpLocks/>
          </p:cNvCxnSpPr>
          <p:nvPr/>
        </p:nvCxnSpPr>
        <p:spPr>
          <a:xfrm>
            <a:off x="7933163" y="1610993"/>
            <a:ext cx="0" cy="4943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B641529-0B73-4AE9-B95C-8D988A067732}"/>
              </a:ext>
            </a:extLst>
          </p:cNvPr>
          <p:cNvSpPr txBox="1"/>
          <p:nvPr/>
        </p:nvSpPr>
        <p:spPr>
          <a:xfrm>
            <a:off x="5807071" y="2086010"/>
            <a:ext cx="249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Timestamps in columns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702B-E865-4876-9B42-BB0EAF9B3F6E}"/>
              </a:ext>
            </a:extLst>
          </p:cNvPr>
          <p:cNvSpPr txBox="1"/>
          <p:nvPr/>
        </p:nvSpPr>
        <p:spPr>
          <a:xfrm>
            <a:off x="5511032" y="850126"/>
            <a:ext cx="120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BCB2F6-F952-4C90-970C-E5B33B35BC9B}"/>
              </a:ext>
            </a:extLst>
          </p:cNvPr>
          <p:cNvSpPr txBox="1"/>
          <p:nvPr/>
        </p:nvSpPr>
        <p:spPr>
          <a:xfrm>
            <a:off x="7664724" y="1243430"/>
            <a:ext cx="120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C09375-1A42-4303-AE3B-FE3E89C53B3E}"/>
              </a:ext>
            </a:extLst>
          </p:cNvPr>
          <p:cNvSpPr txBox="1"/>
          <p:nvPr/>
        </p:nvSpPr>
        <p:spPr>
          <a:xfrm>
            <a:off x="6600507" y="1096486"/>
            <a:ext cx="120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828F99-F2A9-4781-AF18-396273699551}"/>
              </a:ext>
            </a:extLst>
          </p:cNvPr>
          <p:cNvSpPr txBox="1"/>
          <p:nvPr/>
        </p:nvSpPr>
        <p:spPr>
          <a:xfrm>
            <a:off x="5717454" y="2536090"/>
            <a:ext cx="304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entry is labelled as onset, if the </a:t>
            </a:r>
            <a:r>
              <a:rPr lang="en-US" dirty="0" err="1"/>
              <a:t>gt</a:t>
            </a:r>
            <a:r>
              <a:rPr lang="en-US" dirty="0"/>
              <a:t> timestamp is between the start of the frame and the start of the next frame.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461EF5-BC1C-4061-B3F9-4C312AAB3F98}"/>
              </a:ext>
            </a:extLst>
          </p:cNvPr>
          <p:cNvCxnSpPr/>
          <p:nvPr/>
        </p:nvCxnSpPr>
        <p:spPr>
          <a:xfrm>
            <a:off x="2159875" y="1939158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03CF03-F2C2-4722-9765-DC3ABC189B36}"/>
              </a:ext>
            </a:extLst>
          </p:cNvPr>
          <p:cNvCxnSpPr/>
          <p:nvPr/>
        </p:nvCxnSpPr>
        <p:spPr>
          <a:xfrm>
            <a:off x="2601310" y="1949668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BC6F91-DF19-4983-90E8-60EB80A888E0}"/>
              </a:ext>
            </a:extLst>
          </p:cNvPr>
          <p:cNvCxnSpPr/>
          <p:nvPr/>
        </p:nvCxnSpPr>
        <p:spPr>
          <a:xfrm>
            <a:off x="3042745" y="1949668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29AF38-3D74-40EF-972F-20720A7DE103}"/>
              </a:ext>
            </a:extLst>
          </p:cNvPr>
          <p:cNvCxnSpPr/>
          <p:nvPr/>
        </p:nvCxnSpPr>
        <p:spPr>
          <a:xfrm>
            <a:off x="3484180" y="1949668"/>
            <a:ext cx="44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Laurenz Hundgeburth NeuraBeats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Laurenz Hundgeburth NeuraBeats</dc:title>
  <dc:creator>Hundgeburth Laurenz (KAI DSC)</dc:creator>
  <cp:lastModifiedBy>Hundgeburth Laurenz (KAI DSC)</cp:lastModifiedBy>
  <cp:revision>15</cp:revision>
  <dcterms:created xsi:type="dcterms:W3CDTF">2022-06-04T08:10:02Z</dcterms:created>
  <dcterms:modified xsi:type="dcterms:W3CDTF">2022-06-05T14:04:28Z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</Properties>
</file>