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9"/>
  </p:notesMasterIdLst>
  <p:sldIdLst>
    <p:sldId id="271" r:id="rId2"/>
    <p:sldId id="257" r:id="rId3"/>
    <p:sldId id="294" r:id="rId4"/>
    <p:sldId id="270" r:id="rId5"/>
    <p:sldId id="295" r:id="rId6"/>
    <p:sldId id="258" r:id="rId7"/>
    <p:sldId id="261" r:id="rId8"/>
    <p:sldId id="274" r:id="rId9"/>
    <p:sldId id="262" r:id="rId10"/>
    <p:sldId id="264" r:id="rId11"/>
    <p:sldId id="265" r:id="rId12"/>
    <p:sldId id="280" r:id="rId13"/>
    <p:sldId id="275" r:id="rId14"/>
    <p:sldId id="267" r:id="rId15"/>
    <p:sldId id="277" r:id="rId16"/>
    <p:sldId id="266" r:id="rId17"/>
    <p:sldId id="278" r:id="rId18"/>
    <p:sldId id="276" r:id="rId19"/>
    <p:sldId id="269" r:id="rId20"/>
    <p:sldId id="268" r:id="rId21"/>
    <p:sldId id="279" r:id="rId22"/>
    <p:sldId id="273" r:id="rId23"/>
    <p:sldId id="281" r:id="rId24"/>
    <p:sldId id="284" r:id="rId25"/>
    <p:sldId id="282" r:id="rId26"/>
    <p:sldId id="283" r:id="rId27"/>
    <p:sldId id="285" r:id="rId28"/>
    <p:sldId id="293" r:id="rId29"/>
    <p:sldId id="296" r:id="rId30"/>
    <p:sldId id="286" r:id="rId31"/>
    <p:sldId id="287" r:id="rId32"/>
    <p:sldId id="288" r:id="rId33"/>
    <p:sldId id="297" r:id="rId34"/>
    <p:sldId id="289" r:id="rId35"/>
    <p:sldId id="290" r:id="rId36"/>
    <p:sldId id="291" r:id="rId37"/>
    <p:sldId id="272" r:id="rId3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5"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372"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19T16:10:27.921" idx="3">
    <p:pos x="10" y="10"/>
    <p:text/>
    <p:extLst>
      <p:ext uri="{C676402C-5697-4E1C-873F-D02D1690AC5C}">
        <p15:threadingInfo xmlns:p15="http://schemas.microsoft.com/office/powerpoint/2012/main" timeZoneBias="-60"/>
      </p:ext>
    </p:extLst>
  </p:cm>
  <p:cm authorId="1" dt="2021-11-24T10:17:47.037" idx="12">
    <p:pos x="10" y="146"/>
    <p:text>l'analyse fonctionnelle est la description des fonctionnalités de l'applicaton</p:text>
    <p:extLst>
      <p:ext uri="{C676402C-5697-4E1C-873F-D02D1690AC5C}">
        <p15:threadingInfo xmlns:p15="http://schemas.microsoft.com/office/powerpoint/2012/main" timeZoneBias="-60">
          <p15:parentCm authorId="1" idx="3"/>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11-24T11:18:36.620" idx="23">
    <p:pos x="10" y="10"/>
    <p:text>id</p:text>
    <p:extLst>
      <p:ext uri="{C676402C-5697-4E1C-873F-D02D1690AC5C}">
        <p15:threadingInfo xmlns:p15="http://schemas.microsoft.com/office/powerpoint/2012/main" timeZoneBias="-60"/>
      </p:ext>
    </p:extLst>
  </p:cm>
  <p:cm authorId="1" dt="2021-11-24T11:18:46.659" idx="24">
    <p:pos x="10" y="146"/>
    <p:text>attribut</p:text>
    <p:extLst>
      <p:ext uri="{C676402C-5697-4E1C-873F-D02D1690AC5C}">
        <p15:threadingInfo xmlns:p15="http://schemas.microsoft.com/office/powerpoint/2012/main" timeZoneBias="-60">
          <p15:parentCm authorId="1" idx="23"/>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11-24T11:16:43.847" idx="22">
    <p:pos x="10" y="10"/>
    <p:text>Ici on visualise les clés étrangères qui sont dans les tables d'associations</p:text>
    <p:extLst>
      <p:ext uri="{C676402C-5697-4E1C-873F-D02D1690AC5C}">
        <p15:threadingInfo xmlns:p15="http://schemas.microsoft.com/office/powerpoint/2012/main" timeZoneBias="-60"/>
      </p:ext>
    </p:extLst>
  </p:cm>
  <p:cm authorId="1" dt="2021-11-24T11:24:40.743" idx="25">
    <p:pos x="10" y="146"/>
    <p:text>La clé primaire est composée de 2 clés étrangères qui sont composées des tables voisines</p:text>
    <p:extLst>
      <p:ext uri="{C676402C-5697-4E1C-873F-D02D1690AC5C}">
        <p15:threadingInfo xmlns:p15="http://schemas.microsoft.com/office/powerpoint/2012/main" timeZoneBias="-60">
          <p15:parentCm authorId="1" idx="22"/>
        </p15:threadingInfo>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1-11-19T16:10:27.921" idx="3">
    <p:pos x="10" y="10"/>
    <p:text/>
    <p:extLst>
      <p:ext uri="{C676402C-5697-4E1C-873F-D02D1690AC5C}">
        <p15:threadingInfo xmlns:p15="http://schemas.microsoft.com/office/powerpoint/2012/main" timeZoneBias="-6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1-11-19T16:10:27.921" idx="3">
    <p:pos x="10" y="10"/>
    <p:text/>
    <p:extLst>
      <p:ext uri="{C676402C-5697-4E1C-873F-D02D1690AC5C}">
        <p15:threadingInfo xmlns:p15="http://schemas.microsoft.com/office/powerpoint/2012/main" timeZoneBias="-6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1-11-19T16:10:27.921" idx="3">
    <p:pos x="10" y="10"/>
    <p:text/>
    <p:extLst>
      <p:ext uri="{C676402C-5697-4E1C-873F-D02D1690AC5C}">
        <p15:threadingInfo xmlns:p15="http://schemas.microsoft.com/office/powerpoint/2012/main" timeZoneBias="-6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1-11-19T16:10:27.921" idx="3">
    <p:pos x="10" y="10"/>
    <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1-19T16:10:27.921" idx="3">
    <p:pos x="10" y="10"/>
    <p:text/>
    <p:extLst>
      <p:ext uri="{C676402C-5697-4E1C-873F-D02D1690AC5C}">
        <p15:threadingInfo xmlns:p15="http://schemas.microsoft.com/office/powerpoint/2012/main" timeZoneBias="-60"/>
      </p:ext>
    </p:extLst>
  </p:cm>
  <p:cm authorId="1" dt="2021-11-24T10:17:47.037" idx="12">
    <p:pos x="10" y="146"/>
    <p:text>l'analyse fonctionnelle est la description des fonctionnalités de l'applicaton</p:text>
    <p:extLst>
      <p:ext uri="{C676402C-5697-4E1C-873F-D02D1690AC5C}">
        <p15:threadingInfo xmlns:p15="http://schemas.microsoft.com/office/powerpoint/2012/main" timeZoneBias="-60">
          <p15:parentCm authorId="1" idx="3"/>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11-24T09:35:17.015" idx="7">
    <p:pos x="10" y="10"/>
    <p:text>Le projet s’articule sur la création d’un blog de cuisine associé un foodtruck qui distribuerai les plats issus des recettes du blog pour de la vente à emporter avec un système de réservation des plats.</p:text>
    <p:extLst>
      <p:ext uri="{C676402C-5697-4E1C-873F-D02D1690AC5C}">
        <p15:threadingInfo xmlns:p15="http://schemas.microsoft.com/office/powerpoint/2012/main" timeZoneBias="-60"/>
      </p:ext>
    </p:extLst>
  </p:cm>
  <p:cm authorId="1" dt="2021-11-24T09:54:51.711" idx="10">
    <p:pos x="10" y="146"/>
    <p:text>Etude du besoin 
Le besoin du client est la mise en place d’un site web pour la partie blog et d’une possibilité de réservation de produits en ligne (e-commerce). Il n’y a actuellement aucun site existant.</p:text>
    <p:extLst>
      <p:ext uri="{C676402C-5697-4E1C-873F-D02D1690AC5C}">
        <p15:threadingInfo xmlns:p15="http://schemas.microsoft.com/office/powerpoint/2012/main" timeZoneBias="-60">
          <p15:parentCm authorId="1" idx="7"/>
        </p15:threadingInfo>
      </p:ext>
    </p:extLst>
  </p:cm>
  <p:cm authorId="1" dt="2021-11-24T09:52:42.054" idx="8">
    <p:pos x="146" y="146"/>
    <p:text>La concurrence est très importante pour les blogs de cuisine mais pour les foodtrucks cela s’avère être moins sévère. Le marché de l’alimentation végétale est en plein essor et les propositions des foodtrucks d’alimentation saine et de qualité sur la métropole toulousaine est actuellement peu nombreuse. Le secteur géographique visé est celui des zones industrielles du pourtour toulousain.
Le service traiteur du foodtruck est tout d’abord envisagé pour le service du midi.</p:text>
    <p:extLst>
      <p:ext uri="{C676402C-5697-4E1C-873F-D02D1690AC5C}">
        <p15:threadingInfo xmlns:p15="http://schemas.microsoft.com/office/powerpoint/2012/main" timeZoneBias="-60"/>
      </p:ext>
    </p:extLst>
  </p:cm>
  <p:cm authorId="1" dt="2021-11-24T09:53:07.487" idx="9">
    <p:pos x="282" y="282"/>
    <p:text>SWOT 
Force : concept original
Faiblesses : peu de moyens mis à disposition
Opportunités: pouvoir s’installer sur un marché non encore saturé de l’alimentation végétale du midi
Menaces : non décollage de l’activité et cessation de l’activité et être noyé dans la masse des blogs de cuisine</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11-19T16:10:27.921" idx="3">
    <p:pos x="10" y="10"/>
    <p:text/>
    <p:extLst>
      <p:ext uri="{C676402C-5697-4E1C-873F-D02D1690AC5C}">
        <p15:threadingInfo xmlns:p15="http://schemas.microsoft.com/office/powerpoint/2012/main" timeZoneBias="-60"/>
      </p:ext>
    </p:extLst>
  </p:cm>
  <p:cm authorId="1" dt="2021-11-24T10:17:47.037" idx="12">
    <p:pos x="10" y="146"/>
    <p:text>l'analyse fonctionnelle est la description des fonctionnalités de l'applicaton</p:text>
    <p:extLst>
      <p:ext uri="{C676402C-5697-4E1C-873F-D02D1690AC5C}">
        <p15:threadingInfo xmlns:p15="http://schemas.microsoft.com/office/powerpoint/2012/main" timeZoneBias="-60">
          <p15:parentCm authorId="1" idx="3"/>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11-19T16:00:11.535" idx="1">
    <p:pos x="10" y="10"/>
    <p:text>Le use case représente l'ensemble des fonctionnalités du site 
Chaque cas d'utilisation correspond à une fonctionnalité du site.
Les acteurs représentent un type d'utilisateur</p:text>
    <p:extLst mod="1">
      <p:ext uri="{C676402C-5697-4E1C-873F-D02D1690AC5C}">
        <p15:threadingInfo xmlns:p15="http://schemas.microsoft.com/office/powerpoint/2012/main" timeZoneBias="-60"/>
      </p:ext>
    </p:extLst>
  </p:cm>
  <p:cm authorId="1" dt="2021-11-19T16:05:56.887" idx="2">
    <p:pos x="146" y="146"/>
    <p:text>L'acteur administrateur hérite des acteurs précédents</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11-19T16:24:28.552" idx="4">
    <p:pos x="10" y="10"/>
    <p:text>Le diagramme d'activité est la représentation chronologique d'un cas d'utilisation.</p:text>
    <p:extLst mod="1">
      <p:ext uri="{C676402C-5697-4E1C-873F-D02D1690AC5C}">
        <p15:threadingInfo xmlns:p15="http://schemas.microsoft.com/office/powerpoint/2012/main" timeZoneBias="-60"/>
      </p:ext>
    </p:extLst>
  </p:cm>
  <p:cm authorId="1" dt="2021-11-24T10:15:55.108" idx="11">
    <p:pos x="10" y="146"/>
    <p:text>Le flow intial commence au serveur qui est en attente d'une requete de l'utilisateur identifié</p:text>
    <p:extLst>
      <p:ext uri="{C676402C-5697-4E1C-873F-D02D1690AC5C}">
        <p15:threadingInfo xmlns:p15="http://schemas.microsoft.com/office/powerpoint/2012/main" timeZoneBias="-60">
          <p15:parentCm authorId="1" idx="4"/>
        </p15:threadingInfo>
      </p:ext>
    </p:extLst>
  </p:cm>
  <p:cm authorId="1" dt="2021-11-19T16:25:10.699" idx="5">
    <p:pos x="146" y="146"/>
    <p:text>Létat final est l'état de fin de processus attendu</p:text>
    <p:extLst>
      <p:ext uri="{C676402C-5697-4E1C-873F-D02D1690AC5C}">
        <p15:threadingInfo xmlns:p15="http://schemas.microsoft.com/office/powerpoint/2012/main" timeZoneBias="-60"/>
      </p:ext>
    </p:extLst>
  </p:cm>
  <p:cm authorId="1" dt="2021-11-19T16:25:46.619" idx="6">
    <p:pos x="282" y="282"/>
    <p:text/>
    <p:extLst mod="1">
      <p:ext uri="{C676402C-5697-4E1C-873F-D02D1690AC5C}">
        <p15:threadingInfo xmlns:p15="http://schemas.microsoft.com/office/powerpoint/2012/main" timeZoneBias="-60"/>
      </p:ext>
    </p:extLst>
  </p:cm>
  <p:cm authorId="1" dt="2021-11-24T10:19:50.446" idx="15">
    <p:pos x="282" y="418"/>
    <p:text>dans ce cas précis il faut être un user identified</p:text>
    <p:extLst>
      <p:ext uri="{C676402C-5697-4E1C-873F-D02D1690AC5C}">
        <p15:threadingInfo xmlns:p15="http://schemas.microsoft.com/office/powerpoint/2012/main" timeZoneBias="-60">
          <p15:parentCm authorId="1" idx="6"/>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11-24T10:20:36.357" idx="16">
    <p:pos x="10" y="10"/>
    <p:text>C'est la représentation de l'activité ici frigo de manière chronologique. C'est le scénario nomimal</p:text>
    <p:extLst>
      <p:ext uri="{C676402C-5697-4E1C-873F-D02D1690AC5C}">
        <p15:threadingInfo xmlns:p15="http://schemas.microsoft.com/office/powerpoint/2012/main" timeZoneBias="-60"/>
      </p:ext>
    </p:extLst>
  </p:cm>
  <p:cm authorId="1" dt="2021-11-24T10:22:47.793" idx="17">
    <p:pos x="146" y="146"/>
    <p:text>Il y a également mention des scénarios alternatifs</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11-19T16:10:27.921" idx="3">
    <p:pos x="10" y="10"/>
    <p:text/>
    <p:extLst>
      <p:ext uri="{C676402C-5697-4E1C-873F-D02D1690AC5C}">
        <p15:threadingInfo xmlns:p15="http://schemas.microsoft.com/office/powerpoint/2012/main" timeZoneBias="-60"/>
      </p:ext>
    </p:extLst>
  </p:cm>
  <p:cm authorId="1" dt="2021-11-24T10:18:32.065" idx="14">
    <p:pos x="10" y="146"/>
    <p:text>la conception est orientée données. C'est la représentation de l'organisation des données</p:text>
    <p:extLst>
      <p:ext uri="{C676402C-5697-4E1C-873F-D02D1690AC5C}">
        <p15:threadingInfo xmlns:p15="http://schemas.microsoft.com/office/powerpoint/2012/main" timeZoneBias="-60">
          <p15:parentCm authorId="1" idx="3"/>
        </p15:threadingInfo>
      </p:ext>
    </p:extLst>
  </p:cm>
  <p:cm authorId="1" dt="2021-11-24T10:26:52.801" idx="18">
    <p:pos x="10" y="282"/>
    <p:text>c'est la 1ère étape du support physique</p:text>
    <p:extLst>
      <p:ext uri="{C676402C-5697-4E1C-873F-D02D1690AC5C}">
        <p15:threadingInfo xmlns:p15="http://schemas.microsoft.com/office/powerpoint/2012/main" timeZoneBias="-60">
          <p15:parentCm authorId="1" idx="3"/>
        </p15:threadingInfo>
      </p:ext>
    </p:extLst>
  </p:cm>
  <p:cm authorId="1" dt="2021-11-24T10:28:50.962" idx="19">
    <p:pos x="10" y="418"/>
    <p:text>Le but est de stocker les données dans un Système de Gestion de Base de Données Relationnelle</p:text>
    <p:extLst>
      <p:ext uri="{C676402C-5697-4E1C-873F-D02D1690AC5C}">
        <p15:threadingInfo xmlns:p15="http://schemas.microsoft.com/office/powerpoint/2012/main" timeZoneBias="-60">
          <p15:parentCm authorId="1" idx="3"/>
        </p15:threadingInfo>
      </p:ext>
    </p:extLst>
  </p:cm>
  <p:cm authorId="1" dt="2021-11-24T10:29:40.478" idx="20">
    <p:pos x="10" y="554"/>
    <p:text>La première étape est le modèle conceptuel de données
puis le modèle logique de données</p:text>
    <p:extLst>
      <p:ext uri="{C676402C-5697-4E1C-873F-D02D1690AC5C}">
        <p15:threadingInfo xmlns:p15="http://schemas.microsoft.com/office/powerpoint/2012/main" timeZoneBias="-60">
          <p15:parentCm authorId="1" idx="3"/>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11-24T10:51:45.197" idx="21">
    <p:pos x="10" y="10"/>
    <p:text>Sont décrite ici les tables qui organisent les données de l'application.</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2866B-F6B3-44EA-9286-D314C87D3227}" type="datetimeFigureOut">
              <a:rPr lang="fr-FR" smtClean="0"/>
              <a:t>07/03/2022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3594C8-3F0A-43E7-BA8E-01C8B4EB71D4}" type="slidenum">
              <a:rPr lang="fr-FR" smtClean="0"/>
              <a:t>‹N°›</a:t>
            </a:fld>
            <a:endParaRPr lang="fr-FR"/>
          </a:p>
        </p:txBody>
      </p:sp>
    </p:spTree>
    <p:extLst>
      <p:ext uri="{BB962C8B-B14F-4D97-AF65-F5344CB8AC3E}">
        <p14:creationId xmlns:p14="http://schemas.microsoft.com/office/powerpoint/2010/main" val="924535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D53594C8-3F0A-43E7-BA8E-01C8B4EB71D4}" type="slidenum">
              <a:rPr lang="fr-FR" smtClean="0"/>
              <a:t>1</a:t>
            </a:fld>
            <a:endParaRPr lang="fr-FR"/>
          </a:p>
        </p:txBody>
      </p:sp>
    </p:spTree>
    <p:extLst>
      <p:ext uri="{BB962C8B-B14F-4D97-AF65-F5344CB8AC3E}">
        <p14:creationId xmlns:p14="http://schemas.microsoft.com/office/powerpoint/2010/main" val="103766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D53594C8-3F0A-43E7-BA8E-01C8B4EB71D4}" type="slidenum">
              <a:rPr lang="fr-FR" smtClean="0"/>
              <a:t>4</a:t>
            </a:fld>
            <a:endParaRPr lang="fr-FR"/>
          </a:p>
        </p:txBody>
      </p:sp>
    </p:spTree>
    <p:extLst>
      <p:ext uri="{BB962C8B-B14F-4D97-AF65-F5344CB8AC3E}">
        <p14:creationId xmlns:p14="http://schemas.microsoft.com/office/powerpoint/2010/main" val="808836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D53594C8-3F0A-43E7-BA8E-01C8B4EB71D4}" type="slidenum">
              <a:rPr lang="fr-FR" smtClean="0"/>
              <a:t>6</a:t>
            </a:fld>
            <a:endParaRPr lang="fr-FR"/>
          </a:p>
        </p:txBody>
      </p:sp>
    </p:spTree>
    <p:extLst>
      <p:ext uri="{BB962C8B-B14F-4D97-AF65-F5344CB8AC3E}">
        <p14:creationId xmlns:p14="http://schemas.microsoft.com/office/powerpoint/2010/main" val="1138476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2B4665BA-7A2B-4F16-816B-E47C8F766DFE}" type="datetime1">
              <a:rPr lang="fr-FR" smtClean="0"/>
              <a:t>07/03/2022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92E66A-41E9-4F30-B3C8-2FF86DC5BC5A}"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05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0CF1AE6-4298-4C14-A323-96FAC1DDD664}" type="datetime1">
              <a:rPr lang="fr-FR" smtClean="0"/>
              <a:t>07/03/2022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1965400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fr-FR" smtClean="0"/>
              <a:t>Modifiez le style du titre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4465823-26AB-477C-96B9-E7FB366E6F70}" type="datetime1">
              <a:rPr lang="fr-FR" smtClean="0"/>
              <a:t>07/03/2022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92E66A-41E9-4F30-B3C8-2FF86DC5BC5A}" type="slidenum">
              <a:rPr lang="fr-FR" smtClean="0"/>
              <a:t>‹N°›</a:t>
            </a:fld>
            <a:endParaRPr lang="fr-F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390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0C6BE80-0A8B-4250-82D7-1A49EA50492A}" type="datetime1">
              <a:rPr lang="fr-FR" smtClean="0"/>
              <a:t>07/03/2022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2858411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smtClean="0"/>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4B58F3C-9A88-47FF-BE63-AD1F01C3E0FE}" type="datetime1">
              <a:rPr lang="fr-FR" smtClean="0"/>
              <a:t>07/03/2022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92E66A-41E9-4F30-B3C8-2FF86DC5BC5A}"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48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5A55C94-572F-4F19-BBB7-EF9089E65C10}" type="datetime1">
              <a:rPr lang="fr-FR" smtClean="0"/>
              <a:t>07/03/2022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4179955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smtClean="0"/>
              <a:t>Modifiez les styles du texte du masque</a:t>
            </a:r>
          </a:p>
        </p:txBody>
      </p:sp>
      <p:sp>
        <p:nvSpPr>
          <p:cNvPr id="6" name="Content Placeholder 5"/>
          <p:cNvSpPr>
            <a:spLocks noGrp="1"/>
          </p:cNvSpPr>
          <p:nvPr>
            <p:ph sz="quarter" idx="4"/>
          </p:nvPr>
        </p:nvSpPr>
        <p:spPr>
          <a:xfrm>
            <a:off x="5990888" y="2967788"/>
            <a:ext cx="4754880" cy="33415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EB63208-D70F-46E4-97AA-CC1A2E7674F0}" type="datetime1">
              <a:rPr lang="fr-FR" smtClean="0"/>
              <a:t>07/03/2022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1445816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B5A4DB2-82FF-4B96-BB10-8989BD08B986}" type="datetime1">
              <a:rPr lang="fr-FR" smtClean="0"/>
              <a:t>07/03/2022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3111164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AAB650-E8F6-49C7-B8C5-4CBBECF5BC1C}" type="datetime1">
              <a:rPr lang="fr-FR" smtClean="0"/>
              <a:t>07/03/2022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250486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smtClean="0"/>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AF59671-4ADA-4997-B412-801EF0D150DC}" type="datetime1">
              <a:rPr lang="fr-FR" smtClean="0"/>
              <a:t>07/03/2022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92974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03DF1DD-FD2D-4D76-B8B0-1E3B4781F81C}" type="datetime1">
              <a:rPr lang="fr-FR" smtClean="0"/>
              <a:t>07/03/2022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992E66A-41E9-4F30-B3C8-2FF86DC5BC5A}"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33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51C6FBD-F756-425B-ABAA-03B3413F0D01}" type="datetime1">
              <a:rPr lang="fr-FR" smtClean="0"/>
              <a:t>07/03/2022</a:t>
            </a:fld>
            <a:endParaRPr lang="fr-F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fr-F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992E66A-41E9-4F30-B3C8-2FF86DC5BC5A}" type="slidenum">
              <a:rPr lang="fr-FR" smtClean="0"/>
              <a:t>‹N°›</a:t>
            </a:fld>
            <a:endParaRPr lang="fr-F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7643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4" name="Espace réservé du numéro de diapositive 3"/>
          <p:cNvSpPr>
            <a:spLocks noGrp="1"/>
          </p:cNvSpPr>
          <p:nvPr>
            <p:ph type="sldNum" sz="quarter" idx="12"/>
          </p:nvPr>
        </p:nvSpPr>
        <p:spPr>
          <a:xfrm>
            <a:off x="10837334" y="6214533"/>
            <a:ext cx="965200" cy="530491"/>
          </a:xfrm>
        </p:spPr>
        <p:txBody>
          <a:bodyPr/>
          <a:lstStyle/>
          <a:p>
            <a:fld id="{C992E66A-41E9-4F30-B3C8-2FF86DC5BC5A}" type="slidenum">
              <a:rPr lang="fr-FR" sz="2000" smtClean="0"/>
              <a:t>1</a:t>
            </a:fld>
            <a:endParaRPr lang="fr-FR" dirty="0"/>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3307104"/>
          </a:xfrm>
          <a:prstGeom prst="rect">
            <a:avLst/>
          </a:prstGeom>
        </p:spPr>
      </p:pic>
      <p:sp>
        <p:nvSpPr>
          <p:cNvPr id="8" name="Titre 1"/>
          <p:cNvSpPr txBox="1">
            <a:spLocks/>
          </p:cNvSpPr>
          <p:nvPr/>
        </p:nvSpPr>
        <p:spPr>
          <a:xfrm>
            <a:off x="571500" y="4322326"/>
            <a:ext cx="7772400" cy="1463040"/>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fr-FR" dirty="0" smtClean="0">
                <a:solidFill>
                  <a:schemeClr val="tx2"/>
                </a:solidFill>
              </a:rPr>
              <a:t>Présentation Projet personnel </a:t>
            </a:r>
            <a:endParaRPr lang="fr-FR" dirty="0">
              <a:solidFill>
                <a:schemeClr val="tx2"/>
              </a:solidFill>
            </a:endParaRPr>
          </a:p>
        </p:txBody>
      </p:sp>
      <p:sp>
        <p:nvSpPr>
          <p:cNvPr id="9" name="Rectangle 8"/>
          <p:cNvSpPr/>
          <p:nvPr/>
        </p:nvSpPr>
        <p:spPr>
          <a:xfrm>
            <a:off x="9813143" y="5416034"/>
            <a:ext cx="1277914" cy="369332"/>
          </a:xfrm>
          <a:prstGeom prst="rect">
            <a:avLst/>
          </a:prstGeom>
        </p:spPr>
        <p:txBody>
          <a:bodyPr wrap="none">
            <a:spAutoFit/>
          </a:bodyPr>
          <a:lstStyle/>
          <a:p>
            <a:r>
              <a:rPr lang="fr-FR" dirty="0" smtClean="0"/>
              <a:t>Laure Costa</a:t>
            </a:r>
            <a:endParaRPr lang="fr-FR" dirty="0"/>
          </a:p>
        </p:txBody>
      </p:sp>
    </p:spTree>
    <p:extLst>
      <p:ext uri="{BB962C8B-B14F-4D97-AF65-F5344CB8AC3E}">
        <p14:creationId xmlns:p14="http://schemas.microsoft.com/office/powerpoint/2010/main" val="3980716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992E66A-41E9-4F30-B3C8-2FF86DC5BC5A}" type="slidenum">
              <a:rPr lang="fr-FR" sz="2000" smtClean="0"/>
              <a:t>10</a:t>
            </a:fld>
            <a:endParaRPr lang="fr-FR" sz="2000" dirty="0"/>
          </a:p>
        </p:txBody>
      </p:sp>
      <p:sp>
        <p:nvSpPr>
          <p:cNvPr id="4" name="Rectangle 3"/>
          <p:cNvSpPr/>
          <p:nvPr/>
        </p:nvSpPr>
        <p:spPr>
          <a:xfrm>
            <a:off x="213065" y="157750"/>
            <a:ext cx="7045574" cy="923330"/>
          </a:xfrm>
          <a:prstGeom prst="rect">
            <a:avLst/>
          </a:prstGeom>
        </p:spPr>
        <p:txBody>
          <a:bodyPr wrap="square">
            <a:spAutoFit/>
          </a:bodyPr>
          <a:lstStyle/>
          <a:p>
            <a:r>
              <a:rPr lang="fr-FR" dirty="0" smtClean="0"/>
              <a:t>III Analyse fonctionnelle</a:t>
            </a:r>
          </a:p>
          <a:p>
            <a:r>
              <a:rPr lang="fr-FR" dirty="0"/>
              <a:t>	</a:t>
            </a:r>
            <a:r>
              <a:rPr lang="fr-FR" dirty="0" smtClean="0"/>
              <a:t>B Diagrammes </a:t>
            </a:r>
          </a:p>
          <a:p>
            <a:r>
              <a:rPr lang="fr-FR" dirty="0"/>
              <a:t>	</a:t>
            </a:r>
            <a:r>
              <a:rPr lang="fr-FR" dirty="0" smtClean="0"/>
              <a:t>	1) Activité : recherche de recettes par ingrédients </a:t>
            </a:r>
          </a:p>
        </p:txBody>
      </p:sp>
      <p:pic>
        <p:nvPicPr>
          <p:cNvPr id="2" name="Image 1"/>
          <p:cNvPicPr>
            <a:picLocks noChangeAspect="1"/>
          </p:cNvPicPr>
          <p:nvPr/>
        </p:nvPicPr>
        <p:blipFill>
          <a:blip r:embed="rId2"/>
          <a:stretch>
            <a:fillRect/>
          </a:stretch>
        </p:blipFill>
        <p:spPr>
          <a:xfrm>
            <a:off x="517660" y="1081080"/>
            <a:ext cx="9981007" cy="5462625"/>
          </a:xfrm>
          <a:prstGeom prst="rect">
            <a:avLst/>
          </a:prstGeom>
        </p:spPr>
      </p:pic>
    </p:spTree>
    <p:extLst>
      <p:ext uri="{BB962C8B-B14F-4D97-AF65-F5344CB8AC3E}">
        <p14:creationId xmlns:p14="http://schemas.microsoft.com/office/powerpoint/2010/main" val="3850434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992E66A-41E9-4F30-B3C8-2FF86DC5BC5A}" type="slidenum">
              <a:rPr lang="fr-FR" sz="2000" smtClean="0"/>
              <a:t>11</a:t>
            </a:fld>
            <a:endParaRPr lang="fr-FR" sz="2000" dirty="0"/>
          </a:p>
        </p:txBody>
      </p:sp>
      <p:sp>
        <p:nvSpPr>
          <p:cNvPr id="4" name="Rectangle 3"/>
          <p:cNvSpPr/>
          <p:nvPr/>
        </p:nvSpPr>
        <p:spPr>
          <a:xfrm>
            <a:off x="214312" y="58519"/>
            <a:ext cx="6096000" cy="923330"/>
          </a:xfrm>
          <a:prstGeom prst="rect">
            <a:avLst/>
          </a:prstGeom>
        </p:spPr>
        <p:txBody>
          <a:bodyPr>
            <a:spAutoFit/>
          </a:bodyPr>
          <a:lstStyle/>
          <a:p>
            <a:r>
              <a:rPr lang="fr-FR" dirty="0" smtClean="0"/>
              <a:t>III Analyse fonctionnelle</a:t>
            </a:r>
          </a:p>
          <a:p>
            <a:r>
              <a:rPr lang="fr-FR" dirty="0" smtClean="0"/>
              <a:t>	B Diagrammes</a:t>
            </a:r>
          </a:p>
          <a:p>
            <a:r>
              <a:rPr lang="fr-FR" dirty="0"/>
              <a:t>		</a:t>
            </a:r>
            <a:r>
              <a:rPr lang="fr-FR" dirty="0" smtClean="0"/>
              <a:t>2) Séquence : frigo</a:t>
            </a:r>
          </a:p>
        </p:txBody>
      </p:sp>
      <p:pic>
        <p:nvPicPr>
          <p:cNvPr id="5" name="Image 4"/>
          <p:cNvPicPr>
            <a:picLocks noChangeAspect="1"/>
          </p:cNvPicPr>
          <p:nvPr/>
        </p:nvPicPr>
        <p:blipFill>
          <a:blip r:embed="rId2"/>
          <a:stretch>
            <a:fillRect/>
          </a:stretch>
        </p:blipFill>
        <p:spPr>
          <a:xfrm>
            <a:off x="323850" y="1166812"/>
            <a:ext cx="11544300" cy="4524375"/>
          </a:xfrm>
          <a:prstGeom prst="rect">
            <a:avLst/>
          </a:prstGeom>
        </p:spPr>
      </p:pic>
    </p:spTree>
    <p:extLst>
      <p:ext uri="{BB962C8B-B14F-4D97-AF65-F5344CB8AC3E}">
        <p14:creationId xmlns:p14="http://schemas.microsoft.com/office/powerpoint/2010/main" val="2436053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12</a:t>
            </a:fld>
            <a:endParaRPr lang="fr-FR" sz="2000" dirty="0"/>
          </a:p>
        </p:txBody>
      </p:sp>
      <p:sp>
        <p:nvSpPr>
          <p:cNvPr id="3" name="Rectangle 2"/>
          <p:cNvSpPr/>
          <p:nvPr/>
        </p:nvSpPr>
        <p:spPr>
          <a:xfrm>
            <a:off x="214312" y="58519"/>
            <a:ext cx="6096000" cy="923330"/>
          </a:xfrm>
          <a:prstGeom prst="rect">
            <a:avLst/>
          </a:prstGeom>
        </p:spPr>
        <p:txBody>
          <a:bodyPr>
            <a:spAutoFit/>
          </a:bodyPr>
          <a:lstStyle/>
          <a:p>
            <a:r>
              <a:rPr lang="fr-FR" dirty="0" smtClean="0"/>
              <a:t>III Analyse fonctionnelle </a:t>
            </a:r>
          </a:p>
          <a:p>
            <a:r>
              <a:rPr lang="fr-FR" dirty="0" smtClean="0"/>
              <a:t>	B Diagrammes</a:t>
            </a:r>
          </a:p>
          <a:p>
            <a:r>
              <a:rPr lang="fr-FR" dirty="0"/>
              <a:t>		</a:t>
            </a:r>
            <a:r>
              <a:rPr lang="fr-FR" dirty="0" smtClean="0"/>
              <a:t>3) Diagramme de classe</a:t>
            </a:r>
          </a:p>
        </p:txBody>
      </p:sp>
    </p:spTree>
    <p:extLst>
      <p:ext uri="{BB962C8B-B14F-4D97-AF65-F5344CB8AC3E}">
        <p14:creationId xmlns:p14="http://schemas.microsoft.com/office/powerpoint/2010/main" val="2271027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dirty="0" smtClean="0">
                <a:latin typeface="Calibri" panose="020F0502020204030204" pitchFamily="34" charset="0"/>
              </a:rPr>
              <a:t>SOMMAIRE</a:t>
            </a:r>
          </a:p>
          <a:p>
            <a:endParaRPr lang="fr-FR" dirty="0">
              <a:latin typeface="Calibri" panose="020F0502020204030204" pitchFamily="34" charset="0"/>
            </a:endParaRPr>
          </a:p>
          <a:p>
            <a:r>
              <a:rPr lang="fr-FR" dirty="0" smtClean="0">
                <a:latin typeface="Calibri" panose="020F0502020204030204" pitchFamily="34" charset="0"/>
              </a:rPr>
              <a:t>I Présentation du projet </a:t>
            </a:r>
          </a:p>
          <a:p>
            <a:endParaRPr lang="fr-FR" dirty="0">
              <a:latin typeface="Calibri" panose="020F0502020204030204" pitchFamily="34" charset="0"/>
            </a:endParaRPr>
          </a:p>
          <a:p>
            <a:r>
              <a:rPr lang="fr-FR" dirty="0" smtClean="0">
                <a:latin typeface="Calibri" panose="020F0502020204030204" pitchFamily="34" charset="0"/>
              </a:rPr>
              <a:t>II Cahier des charges</a:t>
            </a:r>
          </a:p>
          <a:p>
            <a:endParaRPr lang="fr-FR" dirty="0" smtClean="0">
              <a:latin typeface="Calibri" panose="020F0502020204030204" pitchFamily="34" charset="0"/>
            </a:endParaRPr>
          </a:p>
          <a:p>
            <a:r>
              <a:rPr lang="fr-FR" dirty="0" smtClean="0">
                <a:latin typeface="Calibri" panose="020F0502020204030204" pitchFamily="34" charset="0"/>
              </a:rPr>
              <a:t>III Analyse fonctionnelle</a:t>
            </a:r>
          </a:p>
          <a:p>
            <a:r>
              <a:rPr lang="fr-FR" dirty="0" smtClean="0">
                <a:latin typeface="Calibri" panose="020F0502020204030204" pitchFamily="34" charset="0"/>
              </a:rPr>
              <a:t>	A </a:t>
            </a:r>
            <a:r>
              <a:rPr lang="fr-FR" dirty="0">
                <a:latin typeface="Calibri" panose="020F0502020204030204" pitchFamily="34" charset="0"/>
              </a:rPr>
              <a:t>Cas d’utilisation</a:t>
            </a:r>
          </a:p>
          <a:p>
            <a:r>
              <a:rPr lang="fr-FR" dirty="0">
                <a:latin typeface="Calibri" panose="020F0502020204030204" pitchFamily="34" charset="0"/>
              </a:rPr>
              <a:t>	B Diagrammes</a:t>
            </a:r>
          </a:p>
          <a:p>
            <a:r>
              <a:rPr lang="fr-FR" dirty="0">
                <a:latin typeface="Calibri" panose="020F0502020204030204" pitchFamily="34" charset="0"/>
              </a:rPr>
              <a:t>		1) activité</a:t>
            </a:r>
          </a:p>
          <a:p>
            <a:r>
              <a:rPr lang="fr-FR" dirty="0">
                <a:latin typeface="Calibri" panose="020F0502020204030204" pitchFamily="34" charset="0"/>
              </a:rPr>
              <a:t>		2) séquence</a:t>
            </a:r>
          </a:p>
          <a:p>
            <a:r>
              <a:rPr lang="fr-FR" dirty="0">
                <a:latin typeface="Calibri" panose="020F0502020204030204" pitchFamily="34" charset="0"/>
              </a:rPr>
              <a:t>		3) de classe</a:t>
            </a:r>
          </a:p>
          <a:p>
            <a:r>
              <a:rPr lang="fr-FR" i="1" dirty="0" smtClean="0">
                <a:solidFill>
                  <a:srgbClr val="FF0000"/>
                </a:solidFill>
                <a:latin typeface="Calibri" panose="020F0502020204030204" pitchFamily="34" charset="0"/>
              </a:rPr>
              <a:t>IV Conception</a:t>
            </a:r>
          </a:p>
          <a:p>
            <a:r>
              <a:rPr lang="fr-FR" i="1" dirty="0" smtClean="0">
                <a:solidFill>
                  <a:srgbClr val="FF0000"/>
                </a:solidFill>
                <a:latin typeface="Calibri" panose="020F0502020204030204" pitchFamily="34" charset="0"/>
              </a:rPr>
              <a:t>	A </a:t>
            </a:r>
            <a:r>
              <a:rPr lang="fr-FR" i="1" dirty="0">
                <a:solidFill>
                  <a:srgbClr val="FF0000"/>
                </a:solidFill>
                <a:latin typeface="Calibri" panose="020F0502020204030204" pitchFamily="34" charset="0"/>
              </a:rPr>
              <a:t>MCD MLD</a:t>
            </a:r>
          </a:p>
          <a:p>
            <a:r>
              <a:rPr lang="fr-FR" i="1" dirty="0">
                <a:solidFill>
                  <a:srgbClr val="FF0000"/>
                </a:solidFill>
                <a:latin typeface="Calibri" panose="020F0502020204030204" pitchFamily="34" charset="0"/>
              </a:rPr>
              <a:t>		1) MCD </a:t>
            </a:r>
          </a:p>
          <a:p>
            <a:r>
              <a:rPr lang="fr-FR" i="1" dirty="0">
                <a:solidFill>
                  <a:srgbClr val="FF0000"/>
                </a:solidFill>
                <a:latin typeface="Calibri" panose="020F0502020204030204" pitchFamily="34" charset="0"/>
              </a:rPr>
              <a:t>		2) MLD</a:t>
            </a:r>
          </a:p>
          <a:p>
            <a:r>
              <a:rPr lang="fr-FR" i="1" dirty="0">
                <a:latin typeface="Calibri" panose="020F0502020204030204" pitchFamily="34" charset="0"/>
              </a:rPr>
              <a:t>		</a:t>
            </a:r>
          </a:p>
          <a:p>
            <a:r>
              <a:rPr lang="fr-FR" dirty="0">
                <a:latin typeface="Calibri" panose="020F0502020204030204" pitchFamily="34" charset="0"/>
              </a:rPr>
              <a:t>	</a:t>
            </a:r>
            <a:r>
              <a:rPr lang="fr-FR" dirty="0" smtClean="0">
                <a:latin typeface="Calibri" panose="020F0502020204030204" pitchFamily="34" charset="0"/>
              </a:rPr>
              <a:t>B </a:t>
            </a:r>
            <a:r>
              <a:rPr lang="fr-FR" dirty="0">
                <a:latin typeface="Calibri" panose="020F0502020204030204" pitchFamily="34" charset="0"/>
              </a:rPr>
              <a:t>SQL </a:t>
            </a:r>
          </a:p>
          <a:p>
            <a:endParaRPr lang="fr-FR" dirty="0">
              <a:latin typeface="Calibri" panose="020F0502020204030204" pitchFamily="34" charset="0"/>
            </a:endParaRPr>
          </a:p>
          <a:p>
            <a:r>
              <a:rPr lang="fr-FR" dirty="0" smtClean="0">
                <a:latin typeface="Calibri" panose="020F0502020204030204" pitchFamily="34" charset="0"/>
              </a:rPr>
              <a:t>	C Interaction avec la base de données	</a:t>
            </a:r>
            <a:endParaRPr lang="fr-FR" sz="1600" dirty="0">
              <a:latin typeface="Calibri" panose="020F0502020204030204" pitchFamily="34" charset="0"/>
            </a:endParaRPr>
          </a:p>
          <a:p>
            <a:endParaRPr lang="fr-FR" dirty="0">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13</a:t>
            </a:fld>
            <a:endParaRPr lang="fr-FR" sz="20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9244" y="3539067"/>
            <a:ext cx="2523893" cy="2597488"/>
          </a:xfrm>
          <a:prstGeom prst="rect">
            <a:avLst/>
          </a:prstGeom>
        </p:spPr>
      </p:pic>
      <p:sp>
        <p:nvSpPr>
          <p:cNvPr id="5" name="ZoneTexte 4"/>
          <p:cNvSpPr txBox="1"/>
          <p:nvPr/>
        </p:nvSpPr>
        <p:spPr>
          <a:xfrm>
            <a:off x="5858934" y="956733"/>
            <a:ext cx="4411133" cy="1477328"/>
          </a:xfrm>
          <a:prstGeom prst="rect">
            <a:avLst/>
          </a:prstGeom>
          <a:noFill/>
        </p:spPr>
        <p:txBody>
          <a:bodyPr wrap="square" rtlCol="0">
            <a:spAutoFit/>
          </a:bodyPr>
          <a:lstStyle/>
          <a:p>
            <a:r>
              <a:rPr lang="fr-FR" i="1" dirty="0" smtClean="0"/>
              <a:t>V Front End</a:t>
            </a:r>
          </a:p>
          <a:p>
            <a:endParaRPr lang="fr-FR" dirty="0"/>
          </a:p>
          <a:p>
            <a:r>
              <a:rPr lang="fr-FR" dirty="0" smtClean="0"/>
              <a:t>	</a:t>
            </a:r>
            <a:r>
              <a:rPr lang="fr-FR" i="1" dirty="0" smtClean="0"/>
              <a:t>A Maquettage </a:t>
            </a:r>
          </a:p>
          <a:p>
            <a:r>
              <a:rPr lang="fr-FR" dirty="0"/>
              <a:t>	</a:t>
            </a:r>
            <a:r>
              <a:rPr lang="fr-FR" dirty="0" smtClean="0"/>
              <a:t>B HTML </a:t>
            </a:r>
            <a:r>
              <a:rPr lang="fr-FR" dirty="0"/>
              <a:t>et CSS</a:t>
            </a:r>
            <a:endParaRPr lang="fr-FR" dirty="0" smtClean="0"/>
          </a:p>
          <a:p>
            <a:r>
              <a:rPr lang="fr-FR" dirty="0"/>
              <a:t>	</a:t>
            </a:r>
            <a:r>
              <a:rPr lang="fr-FR" dirty="0" smtClean="0"/>
              <a:t>C </a:t>
            </a:r>
            <a:r>
              <a:rPr lang="fr-FR" dirty="0" err="1" smtClean="0"/>
              <a:t>Javascript</a:t>
            </a:r>
            <a:endParaRPr lang="fr-FR" dirty="0"/>
          </a:p>
        </p:txBody>
      </p:sp>
    </p:spTree>
    <p:extLst>
      <p:ext uri="{BB962C8B-B14F-4D97-AF65-F5344CB8AC3E}">
        <p14:creationId xmlns:p14="http://schemas.microsoft.com/office/powerpoint/2010/main" val="2291249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992E66A-41E9-4F30-B3C8-2FF86DC5BC5A}" type="slidenum">
              <a:rPr lang="fr-FR" sz="2000" smtClean="0"/>
              <a:t>14</a:t>
            </a:fld>
            <a:endParaRPr lang="fr-FR" sz="2000" dirty="0"/>
          </a:p>
        </p:txBody>
      </p:sp>
      <p:sp>
        <p:nvSpPr>
          <p:cNvPr id="4" name="Rectangle 3"/>
          <p:cNvSpPr/>
          <p:nvPr/>
        </p:nvSpPr>
        <p:spPr>
          <a:xfrm>
            <a:off x="155828" y="11742"/>
            <a:ext cx="6096000" cy="646331"/>
          </a:xfrm>
          <a:prstGeom prst="rect">
            <a:avLst/>
          </a:prstGeom>
        </p:spPr>
        <p:txBody>
          <a:bodyPr>
            <a:spAutoFit/>
          </a:bodyPr>
          <a:lstStyle/>
          <a:p>
            <a:r>
              <a:rPr lang="fr-FR" dirty="0" smtClean="0"/>
              <a:t>IV Conception </a:t>
            </a:r>
          </a:p>
          <a:p>
            <a:r>
              <a:rPr lang="fr-FR" dirty="0" smtClean="0"/>
              <a:t>	 C 1) MCD</a:t>
            </a:r>
          </a:p>
        </p:txBody>
      </p:sp>
    </p:spTree>
    <p:extLst>
      <p:ext uri="{BB962C8B-B14F-4D97-AF65-F5344CB8AC3E}">
        <p14:creationId xmlns:p14="http://schemas.microsoft.com/office/powerpoint/2010/main" val="2769236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15</a:t>
            </a:fld>
            <a:endParaRPr lang="fr-FR" sz="2000" dirty="0"/>
          </a:p>
        </p:txBody>
      </p:sp>
      <p:sp>
        <p:nvSpPr>
          <p:cNvPr id="3" name="Rectangle 2"/>
          <p:cNvSpPr/>
          <p:nvPr/>
        </p:nvSpPr>
        <p:spPr>
          <a:xfrm>
            <a:off x="155828" y="11742"/>
            <a:ext cx="6096000" cy="646331"/>
          </a:xfrm>
          <a:prstGeom prst="rect">
            <a:avLst/>
          </a:prstGeom>
        </p:spPr>
        <p:txBody>
          <a:bodyPr>
            <a:spAutoFit/>
          </a:bodyPr>
          <a:lstStyle/>
          <a:p>
            <a:r>
              <a:rPr lang="fr-FR" dirty="0" smtClean="0"/>
              <a:t>IV Conception </a:t>
            </a:r>
          </a:p>
          <a:p>
            <a:r>
              <a:rPr lang="fr-FR" dirty="0" smtClean="0"/>
              <a:t>	 C 1) MCD</a:t>
            </a:r>
          </a:p>
        </p:txBody>
      </p:sp>
      <p:pic>
        <p:nvPicPr>
          <p:cNvPr id="4" name="Image 3"/>
          <p:cNvPicPr>
            <a:picLocks noChangeAspect="1"/>
          </p:cNvPicPr>
          <p:nvPr/>
        </p:nvPicPr>
        <p:blipFill>
          <a:blip r:embed="rId2"/>
          <a:stretch>
            <a:fillRect/>
          </a:stretch>
        </p:blipFill>
        <p:spPr>
          <a:xfrm>
            <a:off x="808938" y="797940"/>
            <a:ext cx="10706100" cy="2019300"/>
          </a:xfrm>
          <a:prstGeom prst="rect">
            <a:avLst/>
          </a:prstGeom>
        </p:spPr>
      </p:pic>
      <p:sp>
        <p:nvSpPr>
          <p:cNvPr id="5" name="ZoneTexte 4"/>
          <p:cNvSpPr txBox="1"/>
          <p:nvPr/>
        </p:nvSpPr>
        <p:spPr>
          <a:xfrm>
            <a:off x="504530" y="3553905"/>
            <a:ext cx="11010508" cy="646331"/>
          </a:xfrm>
          <a:prstGeom prst="rect">
            <a:avLst/>
          </a:prstGeom>
          <a:noFill/>
        </p:spPr>
        <p:txBody>
          <a:bodyPr wrap="square" rtlCol="0">
            <a:spAutoFit/>
          </a:bodyPr>
          <a:lstStyle/>
          <a:p>
            <a:r>
              <a:rPr lang="fr-FR" dirty="0" smtClean="0"/>
              <a:t>Cardinalité : c’est le nombre de fois que l’entité participe à l’association au minimum et au maximum</a:t>
            </a:r>
          </a:p>
          <a:p>
            <a:endParaRPr lang="fr-FR" dirty="0" smtClean="0"/>
          </a:p>
        </p:txBody>
      </p:sp>
    </p:spTree>
    <p:extLst>
      <p:ext uri="{BB962C8B-B14F-4D97-AF65-F5344CB8AC3E}">
        <p14:creationId xmlns:p14="http://schemas.microsoft.com/office/powerpoint/2010/main" val="352614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992E66A-41E9-4F30-B3C8-2FF86DC5BC5A}" type="slidenum">
              <a:rPr lang="fr-FR" sz="2000" smtClean="0"/>
              <a:t>16</a:t>
            </a:fld>
            <a:endParaRPr lang="fr-FR" sz="2000" dirty="0"/>
          </a:p>
        </p:txBody>
      </p:sp>
      <p:sp>
        <p:nvSpPr>
          <p:cNvPr id="4" name="Rectangle 3"/>
          <p:cNvSpPr/>
          <p:nvPr/>
        </p:nvSpPr>
        <p:spPr>
          <a:xfrm>
            <a:off x="155828" y="11742"/>
            <a:ext cx="6096000" cy="646331"/>
          </a:xfrm>
          <a:prstGeom prst="rect">
            <a:avLst/>
          </a:prstGeom>
        </p:spPr>
        <p:txBody>
          <a:bodyPr>
            <a:spAutoFit/>
          </a:bodyPr>
          <a:lstStyle/>
          <a:p>
            <a:r>
              <a:rPr lang="fr-FR" dirty="0" smtClean="0"/>
              <a:t>IV Conception </a:t>
            </a:r>
          </a:p>
          <a:p>
            <a:r>
              <a:rPr lang="fr-FR" dirty="0" smtClean="0"/>
              <a:t>	 C  2) MLD</a:t>
            </a:r>
          </a:p>
        </p:txBody>
      </p:sp>
    </p:spTree>
    <p:extLst>
      <p:ext uri="{BB962C8B-B14F-4D97-AF65-F5344CB8AC3E}">
        <p14:creationId xmlns:p14="http://schemas.microsoft.com/office/powerpoint/2010/main" val="879978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17</a:t>
            </a:fld>
            <a:endParaRPr lang="fr-FR" sz="2000" dirty="0"/>
          </a:p>
        </p:txBody>
      </p:sp>
      <p:sp>
        <p:nvSpPr>
          <p:cNvPr id="4" name="Rectangle 3"/>
          <p:cNvSpPr/>
          <p:nvPr/>
        </p:nvSpPr>
        <p:spPr>
          <a:xfrm>
            <a:off x="287803" y="134291"/>
            <a:ext cx="6096000" cy="646331"/>
          </a:xfrm>
          <a:prstGeom prst="rect">
            <a:avLst/>
          </a:prstGeom>
        </p:spPr>
        <p:txBody>
          <a:bodyPr>
            <a:spAutoFit/>
          </a:bodyPr>
          <a:lstStyle/>
          <a:p>
            <a:r>
              <a:rPr lang="fr-FR" dirty="0" smtClean="0"/>
              <a:t>IV Conception </a:t>
            </a:r>
          </a:p>
          <a:p>
            <a:r>
              <a:rPr lang="fr-FR" dirty="0" smtClean="0"/>
              <a:t>	 C  2) MLD</a:t>
            </a:r>
          </a:p>
        </p:txBody>
      </p:sp>
    </p:spTree>
    <p:extLst>
      <p:ext uri="{BB962C8B-B14F-4D97-AF65-F5344CB8AC3E}">
        <p14:creationId xmlns:p14="http://schemas.microsoft.com/office/powerpoint/2010/main" val="3641927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dirty="0" smtClean="0">
                <a:latin typeface="Calibri" panose="020F0502020204030204" pitchFamily="34" charset="0"/>
              </a:rPr>
              <a:t>SOMMAIRE</a:t>
            </a:r>
          </a:p>
          <a:p>
            <a:endParaRPr lang="fr-FR" dirty="0">
              <a:latin typeface="Calibri" panose="020F0502020204030204" pitchFamily="34" charset="0"/>
            </a:endParaRPr>
          </a:p>
          <a:p>
            <a:r>
              <a:rPr lang="fr-FR" dirty="0" smtClean="0">
                <a:latin typeface="Calibri" panose="020F0502020204030204" pitchFamily="34" charset="0"/>
              </a:rPr>
              <a:t>I Présentation du projet </a:t>
            </a:r>
          </a:p>
          <a:p>
            <a:endParaRPr lang="fr-FR" dirty="0">
              <a:latin typeface="Calibri" panose="020F0502020204030204" pitchFamily="34" charset="0"/>
            </a:endParaRPr>
          </a:p>
          <a:p>
            <a:r>
              <a:rPr lang="fr-FR" dirty="0" smtClean="0">
                <a:latin typeface="Calibri" panose="020F0502020204030204" pitchFamily="34" charset="0"/>
              </a:rPr>
              <a:t>II Cahier des charges</a:t>
            </a:r>
          </a:p>
          <a:p>
            <a:endParaRPr lang="fr-FR" dirty="0" smtClean="0">
              <a:latin typeface="Calibri" panose="020F0502020204030204" pitchFamily="34" charset="0"/>
            </a:endParaRPr>
          </a:p>
          <a:p>
            <a:r>
              <a:rPr lang="fr-FR" dirty="0" smtClean="0">
                <a:latin typeface="Calibri" panose="020F0502020204030204" pitchFamily="34" charset="0"/>
              </a:rPr>
              <a:t>III Analyse fonctionnelle</a:t>
            </a:r>
          </a:p>
          <a:p>
            <a:r>
              <a:rPr lang="fr-FR" dirty="0" smtClean="0">
                <a:latin typeface="Calibri" panose="020F0502020204030204" pitchFamily="34" charset="0"/>
              </a:rPr>
              <a:t>	A </a:t>
            </a:r>
            <a:r>
              <a:rPr lang="fr-FR" dirty="0">
                <a:latin typeface="Calibri" panose="020F0502020204030204" pitchFamily="34" charset="0"/>
              </a:rPr>
              <a:t>Cas d’utilisation</a:t>
            </a:r>
          </a:p>
          <a:p>
            <a:r>
              <a:rPr lang="fr-FR" dirty="0">
                <a:latin typeface="Calibri" panose="020F0502020204030204" pitchFamily="34" charset="0"/>
              </a:rPr>
              <a:t>	B Diagrammes</a:t>
            </a:r>
          </a:p>
          <a:p>
            <a:r>
              <a:rPr lang="fr-FR" dirty="0">
                <a:latin typeface="Calibri" panose="020F0502020204030204" pitchFamily="34" charset="0"/>
              </a:rPr>
              <a:t>		1) activité</a:t>
            </a:r>
          </a:p>
          <a:p>
            <a:r>
              <a:rPr lang="fr-FR" dirty="0">
                <a:latin typeface="Calibri" panose="020F0502020204030204" pitchFamily="34" charset="0"/>
              </a:rPr>
              <a:t>		2) séquence</a:t>
            </a:r>
          </a:p>
          <a:p>
            <a:r>
              <a:rPr lang="fr-FR" dirty="0">
                <a:latin typeface="Calibri" panose="020F0502020204030204" pitchFamily="34" charset="0"/>
              </a:rPr>
              <a:t>		3) de classe</a:t>
            </a:r>
          </a:p>
          <a:p>
            <a:r>
              <a:rPr lang="fr-FR" dirty="0" smtClean="0">
                <a:latin typeface="Calibri" panose="020F0502020204030204" pitchFamily="34" charset="0"/>
              </a:rPr>
              <a:t>IV Conception</a:t>
            </a:r>
          </a:p>
          <a:p>
            <a:r>
              <a:rPr lang="fr-FR" dirty="0" smtClean="0">
                <a:latin typeface="Calibri" panose="020F0502020204030204" pitchFamily="34" charset="0"/>
              </a:rPr>
              <a:t>	A </a:t>
            </a:r>
            <a:r>
              <a:rPr lang="fr-FR" dirty="0">
                <a:latin typeface="Calibri" panose="020F0502020204030204" pitchFamily="34" charset="0"/>
              </a:rPr>
              <a:t>MCD MLD</a:t>
            </a:r>
          </a:p>
          <a:p>
            <a:r>
              <a:rPr lang="fr-FR" dirty="0">
                <a:latin typeface="Calibri" panose="020F0502020204030204" pitchFamily="34" charset="0"/>
              </a:rPr>
              <a:t>		1) MCD </a:t>
            </a:r>
          </a:p>
          <a:p>
            <a:r>
              <a:rPr lang="fr-FR" dirty="0">
                <a:latin typeface="Calibri" panose="020F0502020204030204" pitchFamily="34" charset="0"/>
              </a:rPr>
              <a:t>		2) MLD</a:t>
            </a:r>
          </a:p>
          <a:p>
            <a:r>
              <a:rPr lang="fr-FR" dirty="0">
                <a:latin typeface="Calibri" panose="020F0502020204030204" pitchFamily="34" charset="0"/>
              </a:rPr>
              <a:t>	</a:t>
            </a:r>
            <a:r>
              <a:rPr lang="fr-FR" i="1" dirty="0">
                <a:latin typeface="Calibri" panose="020F0502020204030204" pitchFamily="34" charset="0"/>
              </a:rPr>
              <a:t>	</a:t>
            </a:r>
          </a:p>
          <a:p>
            <a:r>
              <a:rPr lang="fr-FR" i="1" dirty="0">
                <a:latin typeface="Calibri" panose="020F0502020204030204" pitchFamily="34" charset="0"/>
              </a:rPr>
              <a:t>	</a:t>
            </a:r>
            <a:r>
              <a:rPr lang="fr-FR" i="1" dirty="0" smtClean="0">
                <a:solidFill>
                  <a:srgbClr val="FF0000"/>
                </a:solidFill>
                <a:latin typeface="Calibri" panose="020F0502020204030204" pitchFamily="34" charset="0"/>
              </a:rPr>
              <a:t>B </a:t>
            </a:r>
            <a:r>
              <a:rPr lang="fr-FR" i="1" dirty="0">
                <a:solidFill>
                  <a:srgbClr val="FF0000"/>
                </a:solidFill>
                <a:latin typeface="Calibri" panose="020F0502020204030204" pitchFamily="34" charset="0"/>
              </a:rPr>
              <a:t>SQL </a:t>
            </a:r>
          </a:p>
          <a:p>
            <a:endParaRPr lang="fr-FR" dirty="0">
              <a:latin typeface="Calibri" panose="020F0502020204030204" pitchFamily="34" charset="0"/>
            </a:endParaRPr>
          </a:p>
          <a:p>
            <a:r>
              <a:rPr lang="fr-FR" dirty="0" smtClean="0">
                <a:latin typeface="Calibri" panose="020F0502020204030204" pitchFamily="34" charset="0"/>
              </a:rPr>
              <a:t>	C Interaction avec la base de données	</a:t>
            </a:r>
            <a:endParaRPr lang="fr-FR" sz="1600" dirty="0">
              <a:latin typeface="Calibri" panose="020F0502020204030204" pitchFamily="34" charset="0"/>
            </a:endParaRPr>
          </a:p>
          <a:p>
            <a:endParaRPr lang="fr-FR" dirty="0">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18</a:t>
            </a:fld>
            <a:endParaRPr lang="fr-FR" sz="20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03" y="3936999"/>
            <a:ext cx="2137234" cy="2199555"/>
          </a:xfrm>
          <a:prstGeom prst="rect">
            <a:avLst/>
          </a:prstGeom>
        </p:spPr>
      </p:pic>
      <p:sp>
        <p:nvSpPr>
          <p:cNvPr id="5" name="ZoneTexte 4"/>
          <p:cNvSpPr txBox="1"/>
          <p:nvPr/>
        </p:nvSpPr>
        <p:spPr>
          <a:xfrm>
            <a:off x="5858934" y="956733"/>
            <a:ext cx="4411133" cy="1477328"/>
          </a:xfrm>
          <a:prstGeom prst="rect">
            <a:avLst/>
          </a:prstGeom>
          <a:noFill/>
        </p:spPr>
        <p:txBody>
          <a:bodyPr wrap="square" rtlCol="0">
            <a:spAutoFit/>
          </a:bodyPr>
          <a:lstStyle/>
          <a:p>
            <a:r>
              <a:rPr lang="fr-FR" i="1" dirty="0" smtClean="0"/>
              <a:t>V Front End</a:t>
            </a:r>
          </a:p>
          <a:p>
            <a:endParaRPr lang="fr-FR" dirty="0"/>
          </a:p>
          <a:p>
            <a:r>
              <a:rPr lang="fr-FR" dirty="0" smtClean="0"/>
              <a:t>	</a:t>
            </a:r>
            <a:r>
              <a:rPr lang="fr-FR" i="1" dirty="0" smtClean="0"/>
              <a:t>A Maquettage </a:t>
            </a:r>
          </a:p>
          <a:p>
            <a:r>
              <a:rPr lang="fr-FR" dirty="0"/>
              <a:t>	</a:t>
            </a:r>
            <a:r>
              <a:rPr lang="fr-FR" dirty="0" smtClean="0"/>
              <a:t>B HTML </a:t>
            </a:r>
            <a:r>
              <a:rPr lang="fr-FR" dirty="0"/>
              <a:t>et CSS</a:t>
            </a:r>
            <a:endParaRPr lang="fr-FR" dirty="0" smtClean="0"/>
          </a:p>
          <a:p>
            <a:r>
              <a:rPr lang="fr-FR" dirty="0"/>
              <a:t>	</a:t>
            </a:r>
            <a:r>
              <a:rPr lang="fr-FR" dirty="0" smtClean="0"/>
              <a:t>C </a:t>
            </a:r>
            <a:r>
              <a:rPr lang="fr-FR" dirty="0" err="1" smtClean="0"/>
              <a:t>Javascript</a:t>
            </a:r>
            <a:endParaRPr lang="fr-FR" dirty="0"/>
          </a:p>
        </p:txBody>
      </p:sp>
    </p:spTree>
    <p:extLst>
      <p:ext uri="{BB962C8B-B14F-4D97-AF65-F5344CB8AC3E}">
        <p14:creationId xmlns:p14="http://schemas.microsoft.com/office/powerpoint/2010/main" val="2022049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992E66A-41E9-4F30-B3C8-2FF86DC5BC5A}" type="slidenum">
              <a:rPr lang="fr-FR" sz="2000" smtClean="0"/>
              <a:t>19</a:t>
            </a:fld>
            <a:endParaRPr lang="fr-FR" sz="2000" dirty="0"/>
          </a:p>
        </p:txBody>
      </p:sp>
      <p:sp>
        <p:nvSpPr>
          <p:cNvPr id="4" name="Rectangle 3"/>
          <p:cNvSpPr/>
          <p:nvPr/>
        </p:nvSpPr>
        <p:spPr>
          <a:xfrm>
            <a:off x="155828" y="11742"/>
            <a:ext cx="6096000" cy="646331"/>
          </a:xfrm>
          <a:prstGeom prst="rect">
            <a:avLst/>
          </a:prstGeom>
        </p:spPr>
        <p:txBody>
          <a:bodyPr>
            <a:spAutoFit/>
          </a:bodyPr>
          <a:lstStyle/>
          <a:p>
            <a:r>
              <a:rPr lang="fr-FR" dirty="0" smtClean="0"/>
              <a:t>IV Conception </a:t>
            </a:r>
          </a:p>
          <a:p>
            <a:r>
              <a:rPr lang="fr-FR" dirty="0" smtClean="0"/>
              <a:t>	 B SQL</a:t>
            </a:r>
          </a:p>
        </p:txBody>
      </p:sp>
    </p:spTree>
    <p:extLst>
      <p:ext uri="{BB962C8B-B14F-4D97-AF65-F5344CB8AC3E}">
        <p14:creationId xmlns:p14="http://schemas.microsoft.com/office/powerpoint/2010/main" val="4104145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27100" y="607233"/>
            <a:ext cx="4025900" cy="4801314"/>
          </a:xfrm>
          <a:prstGeom prst="rect">
            <a:avLst/>
          </a:prstGeom>
          <a:noFill/>
        </p:spPr>
        <p:txBody>
          <a:bodyPr wrap="square" rtlCol="0">
            <a:spAutoFit/>
          </a:bodyPr>
          <a:lstStyle/>
          <a:p>
            <a:endParaRPr lang="fr-FR" dirty="0" smtClean="0">
              <a:latin typeface="Calibri" panose="020F0502020204030204" pitchFamily="34" charset="0"/>
            </a:endParaRPr>
          </a:p>
          <a:p>
            <a:endParaRPr lang="fr-FR" dirty="0" smtClean="0">
              <a:latin typeface="Calibri" panose="020F0502020204030204" pitchFamily="34" charset="0"/>
            </a:endParaRPr>
          </a:p>
          <a:p>
            <a:endParaRPr lang="fr-FR" dirty="0">
              <a:latin typeface="Calibri" panose="020F0502020204030204" pitchFamily="34" charset="0"/>
            </a:endParaRPr>
          </a:p>
          <a:p>
            <a:endParaRPr lang="fr-FR" dirty="0" smtClean="0">
              <a:latin typeface="Calibri" panose="020F0502020204030204" pitchFamily="34" charset="0"/>
            </a:endParaRPr>
          </a:p>
          <a:p>
            <a:r>
              <a:rPr lang="fr-FR" dirty="0" smtClean="0">
                <a:latin typeface="Calibri" panose="020F0502020204030204" pitchFamily="34" charset="0"/>
              </a:rPr>
              <a:t>I Présentation du projet </a:t>
            </a:r>
          </a:p>
          <a:p>
            <a:endParaRPr lang="fr-FR" dirty="0" smtClean="0">
              <a:latin typeface="Calibri" panose="020F0502020204030204" pitchFamily="34" charset="0"/>
            </a:endParaRPr>
          </a:p>
          <a:p>
            <a:endParaRPr lang="fr-FR" dirty="0">
              <a:latin typeface="Calibri" panose="020F0502020204030204" pitchFamily="34" charset="0"/>
            </a:endParaRPr>
          </a:p>
          <a:p>
            <a:endParaRPr lang="fr-FR" dirty="0">
              <a:latin typeface="Calibri" panose="020F0502020204030204" pitchFamily="34" charset="0"/>
            </a:endParaRPr>
          </a:p>
          <a:p>
            <a:r>
              <a:rPr lang="fr-FR" dirty="0" smtClean="0">
                <a:latin typeface="Calibri" panose="020F0502020204030204" pitchFamily="34" charset="0"/>
              </a:rPr>
              <a:t>II Cahier des charges</a:t>
            </a:r>
          </a:p>
          <a:p>
            <a:endParaRPr lang="fr-FR" dirty="0" smtClean="0">
              <a:latin typeface="Calibri" panose="020F0502020204030204" pitchFamily="34" charset="0"/>
            </a:endParaRPr>
          </a:p>
          <a:p>
            <a:endParaRPr lang="fr-FR" dirty="0">
              <a:latin typeface="Calibri" panose="020F0502020204030204" pitchFamily="34" charset="0"/>
            </a:endParaRPr>
          </a:p>
          <a:p>
            <a:endParaRPr lang="fr-FR" dirty="0" smtClean="0">
              <a:latin typeface="Calibri" panose="020F0502020204030204" pitchFamily="34" charset="0"/>
            </a:endParaRPr>
          </a:p>
          <a:p>
            <a:endParaRPr lang="fr-FR" dirty="0" smtClean="0">
              <a:latin typeface="Calibri" panose="020F0502020204030204" pitchFamily="34" charset="0"/>
            </a:endParaRPr>
          </a:p>
          <a:p>
            <a:r>
              <a:rPr lang="fr-FR" dirty="0" smtClean="0">
                <a:latin typeface="Calibri" panose="020F0502020204030204" pitchFamily="34" charset="0"/>
              </a:rPr>
              <a:t>III Analyse fonctionnelle</a:t>
            </a:r>
          </a:p>
          <a:p>
            <a:endParaRPr lang="fr-FR" dirty="0" smtClean="0">
              <a:latin typeface="Calibri" panose="020F0502020204030204" pitchFamily="34" charset="0"/>
            </a:endParaRPr>
          </a:p>
          <a:p>
            <a:r>
              <a:rPr lang="fr-FR" dirty="0" smtClean="0">
                <a:latin typeface="Calibri" panose="020F0502020204030204" pitchFamily="34" charset="0"/>
              </a:rPr>
              <a:t>	A </a:t>
            </a:r>
            <a:r>
              <a:rPr lang="fr-FR" dirty="0">
                <a:latin typeface="Calibri" panose="020F0502020204030204" pitchFamily="34" charset="0"/>
              </a:rPr>
              <a:t>Cas d’utilisation</a:t>
            </a:r>
          </a:p>
          <a:p>
            <a:r>
              <a:rPr lang="fr-FR" dirty="0">
                <a:latin typeface="Calibri" panose="020F0502020204030204" pitchFamily="34" charset="0"/>
              </a:rPr>
              <a:t>	B </a:t>
            </a:r>
            <a:r>
              <a:rPr lang="fr-FR" dirty="0" smtClean="0">
                <a:latin typeface="Calibri" panose="020F0502020204030204" pitchFamily="34" charset="0"/>
              </a:rPr>
              <a:t>Diagrammes</a:t>
            </a:r>
            <a:endParaRPr lang="fr-FR" dirty="0">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2</a:t>
            </a:fld>
            <a:endParaRPr lang="fr-FR" sz="20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7129" y="4223152"/>
            <a:ext cx="2183871" cy="2247552"/>
          </a:xfrm>
          <a:prstGeom prst="rect">
            <a:avLst/>
          </a:prstGeom>
        </p:spPr>
      </p:pic>
      <p:sp>
        <p:nvSpPr>
          <p:cNvPr id="5" name="ZoneTexte 4"/>
          <p:cNvSpPr txBox="1"/>
          <p:nvPr/>
        </p:nvSpPr>
        <p:spPr>
          <a:xfrm>
            <a:off x="5084498" y="4136488"/>
            <a:ext cx="4411133" cy="1477328"/>
          </a:xfrm>
          <a:prstGeom prst="rect">
            <a:avLst/>
          </a:prstGeom>
          <a:noFill/>
        </p:spPr>
        <p:txBody>
          <a:bodyPr wrap="square" rtlCol="0">
            <a:spAutoFit/>
          </a:bodyPr>
          <a:lstStyle/>
          <a:p>
            <a:r>
              <a:rPr lang="fr-FR" dirty="0" smtClean="0"/>
              <a:t>V Front End</a:t>
            </a:r>
          </a:p>
          <a:p>
            <a:endParaRPr lang="fr-FR" dirty="0"/>
          </a:p>
          <a:p>
            <a:r>
              <a:rPr lang="fr-FR" dirty="0" smtClean="0"/>
              <a:t>	A Maquettage </a:t>
            </a:r>
          </a:p>
          <a:p>
            <a:r>
              <a:rPr lang="fr-FR" dirty="0"/>
              <a:t>	</a:t>
            </a:r>
            <a:r>
              <a:rPr lang="fr-FR" dirty="0" smtClean="0"/>
              <a:t>B HTML </a:t>
            </a:r>
            <a:r>
              <a:rPr lang="fr-FR" dirty="0"/>
              <a:t>et CSS</a:t>
            </a:r>
            <a:endParaRPr lang="fr-FR" dirty="0" smtClean="0"/>
          </a:p>
          <a:p>
            <a:r>
              <a:rPr lang="fr-FR" dirty="0"/>
              <a:t>	</a:t>
            </a:r>
            <a:r>
              <a:rPr lang="fr-FR" dirty="0" smtClean="0"/>
              <a:t>C </a:t>
            </a:r>
            <a:r>
              <a:rPr lang="fr-FR" dirty="0" err="1" smtClean="0"/>
              <a:t>Java-script</a:t>
            </a:r>
            <a:endParaRPr lang="fr-FR" dirty="0"/>
          </a:p>
        </p:txBody>
      </p:sp>
      <p:sp>
        <p:nvSpPr>
          <p:cNvPr id="6" name="Rectangle 5"/>
          <p:cNvSpPr/>
          <p:nvPr/>
        </p:nvSpPr>
        <p:spPr>
          <a:xfrm>
            <a:off x="4953001" y="1669819"/>
            <a:ext cx="6096000" cy="1754326"/>
          </a:xfrm>
          <a:prstGeom prst="rect">
            <a:avLst/>
          </a:prstGeom>
        </p:spPr>
        <p:txBody>
          <a:bodyPr>
            <a:spAutoFit/>
          </a:bodyPr>
          <a:lstStyle/>
          <a:p>
            <a:r>
              <a:rPr lang="fr-FR" dirty="0">
                <a:latin typeface="Calibri" panose="020F0502020204030204" pitchFamily="34" charset="0"/>
              </a:rPr>
              <a:t>IV </a:t>
            </a:r>
            <a:r>
              <a:rPr lang="fr-FR" dirty="0" smtClean="0">
                <a:latin typeface="Calibri" panose="020F0502020204030204" pitchFamily="34" charset="0"/>
              </a:rPr>
              <a:t>Conception</a:t>
            </a:r>
          </a:p>
          <a:p>
            <a:endParaRPr lang="fr-FR" dirty="0">
              <a:latin typeface="Calibri" panose="020F0502020204030204" pitchFamily="34" charset="0"/>
            </a:endParaRPr>
          </a:p>
          <a:p>
            <a:r>
              <a:rPr lang="fr-FR" dirty="0">
                <a:latin typeface="Calibri" panose="020F0502020204030204" pitchFamily="34" charset="0"/>
              </a:rPr>
              <a:t>	A MCD MLD		</a:t>
            </a:r>
          </a:p>
          <a:p>
            <a:r>
              <a:rPr lang="fr-FR" dirty="0">
                <a:latin typeface="Calibri" panose="020F0502020204030204" pitchFamily="34" charset="0"/>
              </a:rPr>
              <a:t>	B SQL </a:t>
            </a:r>
          </a:p>
          <a:p>
            <a:r>
              <a:rPr lang="fr-FR" dirty="0">
                <a:latin typeface="Calibri" panose="020F0502020204030204" pitchFamily="34" charset="0"/>
              </a:rPr>
              <a:t>	C Interaction avec la base de données	</a:t>
            </a:r>
            <a:endParaRPr lang="fr-FR" sz="1600" dirty="0">
              <a:latin typeface="Calibri" panose="020F0502020204030204" pitchFamily="34" charset="0"/>
            </a:endParaRPr>
          </a:p>
          <a:p>
            <a:endParaRPr lang="fr-FR" dirty="0">
              <a:latin typeface="Calibri" panose="020F0502020204030204" pitchFamily="34" charset="0"/>
            </a:endParaRPr>
          </a:p>
        </p:txBody>
      </p:sp>
      <p:sp>
        <p:nvSpPr>
          <p:cNvPr id="7" name="Rectangle 6"/>
          <p:cNvSpPr/>
          <p:nvPr/>
        </p:nvSpPr>
        <p:spPr>
          <a:xfrm>
            <a:off x="4709311" y="607233"/>
            <a:ext cx="1871025" cy="523220"/>
          </a:xfrm>
          <a:prstGeom prst="rect">
            <a:avLst/>
          </a:prstGeom>
        </p:spPr>
        <p:txBody>
          <a:bodyPr wrap="none">
            <a:spAutoFit/>
          </a:bodyPr>
          <a:lstStyle/>
          <a:p>
            <a:r>
              <a:rPr lang="fr-FR" sz="2800" u="sng" dirty="0">
                <a:latin typeface="Calibri" panose="020F0502020204030204" pitchFamily="34" charset="0"/>
              </a:rPr>
              <a:t>SOMMAIRE</a:t>
            </a:r>
          </a:p>
        </p:txBody>
      </p:sp>
    </p:spTree>
    <p:extLst>
      <p:ext uri="{BB962C8B-B14F-4D97-AF65-F5344CB8AC3E}">
        <p14:creationId xmlns:p14="http://schemas.microsoft.com/office/powerpoint/2010/main" val="42623263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992E66A-41E9-4F30-B3C8-2FF86DC5BC5A}" type="slidenum">
              <a:rPr lang="fr-FR" sz="2000" smtClean="0"/>
              <a:t>20</a:t>
            </a:fld>
            <a:endParaRPr lang="fr-FR" sz="2000" dirty="0"/>
          </a:p>
        </p:txBody>
      </p:sp>
      <p:sp>
        <p:nvSpPr>
          <p:cNvPr id="4" name="Rectangle 3"/>
          <p:cNvSpPr/>
          <p:nvPr/>
        </p:nvSpPr>
        <p:spPr>
          <a:xfrm>
            <a:off x="155828" y="11742"/>
            <a:ext cx="6096000" cy="646331"/>
          </a:xfrm>
          <a:prstGeom prst="rect">
            <a:avLst/>
          </a:prstGeom>
        </p:spPr>
        <p:txBody>
          <a:bodyPr>
            <a:spAutoFit/>
          </a:bodyPr>
          <a:lstStyle/>
          <a:p>
            <a:r>
              <a:rPr lang="fr-FR" dirty="0" smtClean="0"/>
              <a:t>IV Conception </a:t>
            </a:r>
          </a:p>
          <a:p>
            <a:r>
              <a:rPr lang="fr-FR" dirty="0" smtClean="0"/>
              <a:t>	B SQL</a:t>
            </a:r>
          </a:p>
        </p:txBody>
      </p:sp>
    </p:spTree>
    <p:extLst>
      <p:ext uri="{BB962C8B-B14F-4D97-AF65-F5344CB8AC3E}">
        <p14:creationId xmlns:p14="http://schemas.microsoft.com/office/powerpoint/2010/main" val="15497994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dirty="0" smtClean="0">
                <a:latin typeface="Calibri" panose="020F0502020204030204" pitchFamily="34" charset="0"/>
              </a:rPr>
              <a:t>SOMMAIRE</a:t>
            </a:r>
          </a:p>
          <a:p>
            <a:endParaRPr lang="fr-FR" dirty="0">
              <a:latin typeface="Calibri" panose="020F0502020204030204" pitchFamily="34" charset="0"/>
            </a:endParaRPr>
          </a:p>
          <a:p>
            <a:r>
              <a:rPr lang="fr-FR" dirty="0" smtClean="0">
                <a:latin typeface="Calibri" panose="020F0502020204030204" pitchFamily="34" charset="0"/>
              </a:rPr>
              <a:t>I Présentation du projet </a:t>
            </a:r>
          </a:p>
          <a:p>
            <a:endParaRPr lang="fr-FR" dirty="0">
              <a:latin typeface="Calibri" panose="020F0502020204030204" pitchFamily="34" charset="0"/>
            </a:endParaRPr>
          </a:p>
          <a:p>
            <a:r>
              <a:rPr lang="fr-FR" dirty="0" smtClean="0">
                <a:latin typeface="Calibri" panose="020F0502020204030204" pitchFamily="34" charset="0"/>
              </a:rPr>
              <a:t>II Cahier des charges</a:t>
            </a:r>
          </a:p>
          <a:p>
            <a:endParaRPr lang="fr-FR" dirty="0" smtClean="0">
              <a:latin typeface="Calibri" panose="020F0502020204030204" pitchFamily="34" charset="0"/>
            </a:endParaRPr>
          </a:p>
          <a:p>
            <a:r>
              <a:rPr lang="fr-FR" dirty="0" smtClean="0">
                <a:latin typeface="Calibri" panose="020F0502020204030204" pitchFamily="34" charset="0"/>
              </a:rPr>
              <a:t>III Analyse fonctionnelle</a:t>
            </a:r>
          </a:p>
          <a:p>
            <a:r>
              <a:rPr lang="fr-FR" dirty="0" smtClean="0">
                <a:latin typeface="Calibri" panose="020F0502020204030204" pitchFamily="34" charset="0"/>
              </a:rPr>
              <a:t>	A </a:t>
            </a:r>
            <a:r>
              <a:rPr lang="fr-FR" dirty="0">
                <a:latin typeface="Calibri" panose="020F0502020204030204" pitchFamily="34" charset="0"/>
              </a:rPr>
              <a:t>Cas d’utilisation</a:t>
            </a:r>
          </a:p>
          <a:p>
            <a:r>
              <a:rPr lang="fr-FR" dirty="0">
                <a:latin typeface="Calibri" panose="020F0502020204030204" pitchFamily="34" charset="0"/>
              </a:rPr>
              <a:t>	B Diagrammes</a:t>
            </a:r>
          </a:p>
          <a:p>
            <a:r>
              <a:rPr lang="fr-FR" dirty="0">
                <a:latin typeface="Calibri" panose="020F0502020204030204" pitchFamily="34" charset="0"/>
              </a:rPr>
              <a:t>		1) activité</a:t>
            </a:r>
          </a:p>
          <a:p>
            <a:r>
              <a:rPr lang="fr-FR" dirty="0">
                <a:latin typeface="Calibri" panose="020F0502020204030204" pitchFamily="34" charset="0"/>
              </a:rPr>
              <a:t>		2) séquence</a:t>
            </a:r>
          </a:p>
          <a:p>
            <a:r>
              <a:rPr lang="fr-FR" dirty="0">
                <a:latin typeface="Calibri" panose="020F0502020204030204" pitchFamily="34" charset="0"/>
              </a:rPr>
              <a:t>		3) de classe</a:t>
            </a:r>
          </a:p>
          <a:p>
            <a:r>
              <a:rPr lang="fr-FR" dirty="0" smtClean="0">
                <a:latin typeface="Calibri" panose="020F0502020204030204" pitchFamily="34" charset="0"/>
              </a:rPr>
              <a:t>IV Conception</a:t>
            </a:r>
          </a:p>
          <a:p>
            <a:r>
              <a:rPr lang="fr-FR" dirty="0" smtClean="0">
                <a:latin typeface="Calibri" panose="020F0502020204030204" pitchFamily="34" charset="0"/>
              </a:rPr>
              <a:t>	A </a:t>
            </a:r>
            <a:r>
              <a:rPr lang="fr-FR" dirty="0">
                <a:latin typeface="Calibri" panose="020F0502020204030204" pitchFamily="34" charset="0"/>
              </a:rPr>
              <a:t>MCD MLD</a:t>
            </a:r>
          </a:p>
          <a:p>
            <a:r>
              <a:rPr lang="fr-FR" dirty="0">
                <a:latin typeface="Calibri" panose="020F0502020204030204" pitchFamily="34" charset="0"/>
              </a:rPr>
              <a:t>		1) MCD </a:t>
            </a:r>
          </a:p>
          <a:p>
            <a:r>
              <a:rPr lang="fr-FR" dirty="0">
                <a:latin typeface="Calibri" panose="020F0502020204030204" pitchFamily="34" charset="0"/>
              </a:rPr>
              <a:t>		2) MLD</a:t>
            </a:r>
          </a:p>
          <a:p>
            <a:r>
              <a:rPr lang="fr-FR" dirty="0">
                <a:latin typeface="Calibri" panose="020F0502020204030204" pitchFamily="34" charset="0"/>
              </a:rPr>
              <a:t>	</a:t>
            </a:r>
            <a:r>
              <a:rPr lang="fr-FR" i="1" dirty="0">
                <a:latin typeface="Calibri" panose="020F0502020204030204" pitchFamily="34" charset="0"/>
              </a:rPr>
              <a:t>	</a:t>
            </a:r>
          </a:p>
          <a:p>
            <a:r>
              <a:rPr lang="fr-FR" dirty="0">
                <a:latin typeface="Calibri" panose="020F0502020204030204" pitchFamily="34" charset="0"/>
              </a:rPr>
              <a:t>	</a:t>
            </a:r>
            <a:r>
              <a:rPr lang="fr-FR" dirty="0" smtClean="0">
                <a:latin typeface="Calibri" panose="020F0502020204030204" pitchFamily="34" charset="0"/>
              </a:rPr>
              <a:t>B </a:t>
            </a:r>
            <a:r>
              <a:rPr lang="fr-FR" dirty="0">
                <a:latin typeface="Calibri" panose="020F0502020204030204" pitchFamily="34" charset="0"/>
              </a:rPr>
              <a:t>SQL </a:t>
            </a:r>
          </a:p>
          <a:p>
            <a:endParaRPr lang="fr-FR" dirty="0">
              <a:latin typeface="Calibri" panose="020F0502020204030204" pitchFamily="34" charset="0"/>
            </a:endParaRPr>
          </a:p>
          <a:p>
            <a:r>
              <a:rPr lang="fr-FR" dirty="0" smtClean="0">
                <a:latin typeface="Calibri" panose="020F0502020204030204" pitchFamily="34" charset="0"/>
              </a:rPr>
              <a:t>	</a:t>
            </a:r>
            <a:r>
              <a:rPr lang="fr-FR" i="1" dirty="0" smtClean="0">
                <a:solidFill>
                  <a:srgbClr val="FF0000"/>
                </a:solidFill>
                <a:latin typeface="Calibri" panose="020F0502020204030204" pitchFamily="34" charset="0"/>
              </a:rPr>
              <a:t>C Interaction avec la base de données	</a:t>
            </a:r>
            <a:endParaRPr lang="fr-FR" sz="1600" i="1" dirty="0">
              <a:solidFill>
                <a:srgbClr val="FF0000"/>
              </a:solidFill>
              <a:latin typeface="Calibri" panose="020F0502020204030204" pitchFamily="34" charset="0"/>
            </a:endParaRPr>
          </a:p>
          <a:p>
            <a:endParaRPr lang="fr-FR" dirty="0">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21</a:t>
            </a:fld>
            <a:endParaRPr lang="fr-FR" sz="20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37370" y="4182532"/>
            <a:ext cx="2013833" cy="2072555"/>
          </a:xfrm>
          <a:prstGeom prst="rect">
            <a:avLst/>
          </a:prstGeom>
        </p:spPr>
      </p:pic>
      <p:sp>
        <p:nvSpPr>
          <p:cNvPr id="5" name="ZoneTexte 4"/>
          <p:cNvSpPr txBox="1"/>
          <p:nvPr/>
        </p:nvSpPr>
        <p:spPr>
          <a:xfrm>
            <a:off x="5858934" y="956733"/>
            <a:ext cx="4411133" cy="1477328"/>
          </a:xfrm>
          <a:prstGeom prst="rect">
            <a:avLst/>
          </a:prstGeom>
          <a:noFill/>
        </p:spPr>
        <p:txBody>
          <a:bodyPr wrap="square" rtlCol="0">
            <a:spAutoFit/>
          </a:bodyPr>
          <a:lstStyle/>
          <a:p>
            <a:r>
              <a:rPr lang="fr-FR" i="1" dirty="0" smtClean="0"/>
              <a:t>V Front End</a:t>
            </a:r>
          </a:p>
          <a:p>
            <a:endParaRPr lang="fr-FR" dirty="0"/>
          </a:p>
          <a:p>
            <a:r>
              <a:rPr lang="fr-FR" dirty="0" smtClean="0"/>
              <a:t>	</a:t>
            </a:r>
            <a:r>
              <a:rPr lang="fr-FR" i="1" dirty="0" smtClean="0"/>
              <a:t>A Maquettage </a:t>
            </a:r>
          </a:p>
          <a:p>
            <a:r>
              <a:rPr lang="fr-FR" dirty="0"/>
              <a:t>	</a:t>
            </a:r>
            <a:r>
              <a:rPr lang="fr-FR" dirty="0" smtClean="0"/>
              <a:t>B HTML </a:t>
            </a:r>
            <a:r>
              <a:rPr lang="fr-FR" dirty="0"/>
              <a:t>et CSS</a:t>
            </a:r>
            <a:endParaRPr lang="fr-FR" dirty="0" smtClean="0"/>
          </a:p>
          <a:p>
            <a:r>
              <a:rPr lang="fr-FR" dirty="0"/>
              <a:t>	</a:t>
            </a:r>
            <a:r>
              <a:rPr lang="fr-FR" dirty="0" smtClean="0"/>
              <a:t>C </a:t>
            </a:r>
            <a:r>
              <a:rPr lang="fr-FR" dirty="0" err="1" smtClean="0"/>
              <a:t>Javascript</a:t>
            </a:r>
            <a:endParaRPr lang="fr-FR" dirty="0"/>
          </a:p>
        </p:txBody>
      </p:sp>
    </p:spTree>
    <p:extLst>
      <p:ext uri="{BB962C8B-B14F-4D97-AF65-F5344CB8AC3E}">
        <p14:creationId xmlns:p14="http://schemas.microsoft.com/office/powerpoint/2010/main" val="1986039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22</a:t>
            </a:fld>
            <a:endParaRPr lang="fr-FR" sz="2000" dirty="0"/>
          </a:p>
        </p:txBody>
      </p:sp>
      <p:sp>
        <p:nvSpPr>
          <p:cNvPr id="3" name="Rectangle 2"/>
          <p:cNvSpPr/>
          <p:nvPr/>
        </p:nvSpPr>
        <p:spPr>
          <a:xfrm>
            <a:off x="155828" y="11742"/>
            <a:ext cx="6096000" cy="646331"/>
          </a:xfrm>
          <a:prstGeom prst="rect">
            <a:avLst/>
          </a:prstGeom>
        </p:spPr>
        <p:txBody>
          <a:bodyPr>
            <a:spAutoFit/>
          </a:bodyPr>
          <a:lstStyle/>
          <a:p>
            <a:r>
              <a:rPr lang="fr-FR" dirty="0" smtClean="0"/>
              <a:t>IV Conception </a:t>
            </a:r>
          </a:p>
          <a:p>
            <a:r>
              <a:rPr lang="fr-FR" dirty="0" smtClean="0"/>
              <a:t>	C Interaction avec la base de données</a:t>
            </a:r>
          </a:p>
        </p:txBody>
      </p:sp>
    </p:spTree>
    <p:extLst>
      <p:ext uri="{BB962C8B-B14F-4D97-AF65-F5344CB8AC3E}">
        <p14:creationId xmlns:p14="http://schemas.microsoft.com/office/powerpoint/2010/main" val="622592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23</a:t>
            </a:fld>
            <a:endParaRPr lang="fr-FR" sz="2000" dirty="0"/>
          </a:p>
        </p:txBody>
      </p:sp>
      <p:sp>
        <p:nvSpPr>
          <p:cNvPr id="3" name="Rectangle 2"/>
          <p:cNvSpPr/>
          <p:nvPr/>
        </p:nvSpPr>
        <p:spPr>
          <a:xfrm>
            <a:off x="155828" y="11742"/>
            <a:ext cx="6096000" cy="646331"/>
          </a:xfrm>
          <a:prstGeom prst="rect">
            <a:avLst/>
          </a:prstGeom>
        </p:spPr>
        <p:txBody>
          <a:bodyPr>
            <a:spAutoFit/>
          </a:bodyPr>
          <a:lstStyle/>
          <a:p>
            <a:r>
              <a:rPr lang="fr-FR" dirty="0" smtClean="0"/>
              <a:t>IV Conception </a:t>
            </a:r>
          </a:p>
          <a:p>
            <a:r>
              <a:rPr lang="fr-FR" dirty="0" smtClean="0"/>
              <a:t>	C Interaction avec la base de données</a:t>
            </a:r>
          </a:p>
        </p:txBody>
      </p:sp>
    </p:spTree>
    <p:extLst>
      <p:ext uri="{BB962C8B-B14F-4D97-AF65-F5344CB8AC3E}">
        <p14:creationId xmlns:p14="http://schemas.microsoft.com/office/powerpoint/2010/main" val="153088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dirty="0" smtClean="0">
                <a:latin typeface="Calibri" panose="020F0502020204030204" pitchFamily="34" charset="0"/>
              </a:rPr>
              <a:t>SOMMAIRE</a:t>
            </a:r>
          </a:p>
          <a:p>
            <a:endParaRPr lang="fr-FR" dirty="0">
              <a:latin typeface="Calibri" panose="020F0502020204030204" pitchFamily="34" charset="0"/>
            </a:endParaRPr>
          </a:p>
          <a:p>
            <a:r>
              <a:rPr lang="fr-FR" dirty="0" smtClean="0">
                <a:latin typeface="Calibri" panose="020F0502020204030204" pitchFamily="34" charset="0"/>
              </a:rPr>
              <a:t>I Présentation du projet </a:t>
            </a:r>
          </a:p>
          <a:p>
            <a:endParaRPr lang="fr-FR" dirty="0">
              <a:latin typeface="Calibri" panose="020F0502020204030204" pitchFamily="34" charset="0"/>
            </a:endParaRPr>
          </a:p>
          <a:p>
            <a:r>
              <a:rPr lang="fr-FR" dirty="0" smtClean="0">
                <a:latin typeface="Calibri" panose="020F0502020204030204" pitchFamily="34" charset="0"/>
              </a:rPr>
              <a:t>II Cahier des charges</a:t>
            </a:r>
          </a:p>
          <a:p>
            <a:endParaRPr lang="fr-FR" dirty="0" smtClean="0">
              <a:latin typeface="Calibri" panose="020F0502020204030204" pitchFamily="34" charset="0"/>
            </a:endParaRPr>
          </a:p>
          <a:p>
            <a:r>
              <a:rPr lang="fr-FR" dirty="0" smtClean="0">
                <a:latin typeface="Calibri" panose="020F0502020204030204" pitchFamily="34" charset="0"/>
              </a:rPr>
              <a:t>III Analyse fonctionnelle</a:t>
            </a:r>
          </a:p>
          <a:p>
            <a:r>
              <a:rPr lang="fr-FR" dirty="0" smtClean="0">
                <a:latin typeface="Calibri" panose="020F0502020204030204" pitchFamily="34" charset="0"/>
              </a:rPr>
              <a:t>	A </a:t>
            </a:r>
            <a:r>
              <a:rPr lang="fr-FR" dirty="0">
                <a:latin typeface="Calibri" panose="020F0502020204030204" pitchFamily="34" charset="0"/>
              </a:rPr>
              <a:t>Cas d’utilisation</a:t>
            </a:r>
          </a:p>
          <a:p>
            <a:r>
              <a:rPr lang="fr-FR" dirty="0">
                <a:latin typeface="Calibri" panose="020F0502020204030204" pitchFamily="34" charset="0"/>
              </a:rPr>
              <a:t>	B Diagrammes</a:t>
            </a:r>
          </a:p>
          <a:p>
            <a:r>
              <a:rPr lang="fr-FR" dirty="0">
                <a:latin typeface="Calibri" panose="020F0502020204030204" pitchFamily="34" charset="0"/>
              </a:rPr>
              <a:t>		1) activité</a:t>
            </a:r>
          </a:p>
          <a:p>
            <a:r>
              <a:rPr lang="fr-FR" dirty="0">
                <a:latin typeface="Calibri" panose="020F0502020204030204" pitchFamily="34" charset="0"/>
              </a:rPr>
              <a:t>		2) séquence</a:t>
            </a:r>
          </a:p>
          <a:p>
            <a:r>
              <a:rPr lang="fr-FR" dirty="0">
                <a:latin typeface="Calibri" panose="020F0502020204030204" pitchFamily="34" charset="0"/>
              </a:rPr>
              <a:t>		3) de classe</a:t>
            </a:r>
          </a:p>
          <a:p>
            <a:r>
              <a:rPr lang="fr-FR" dirty="0" smtClean="0">
                <a:latin typeface="Calibri" panose="020F0502020204030204" pitchFamily="34" charset="0"/>
              </a:rPr>
              <a:t>IV Conception</a:t>
            </a:r>
          </a:p>
          <a:p>
            <a:r>
              <a:rPr lang="fr-FR" dirty="0" smtClean="0">
                <a:latin typeface="Calibri" panose="020F0502020204030204" pitchFamily="34" charset="0"/>
              </a:rPr>
              <a:t>	A </a:t>
            </a:r>
            <a:r>
              <a:rPr lang="fr-FR" dirty="0">
                <a:latin typeface="Calibri" panose="020F0502020204030204" pitchFamily="34" charset="0"/>
              </a:rPr>
              <a:t>MCD MLD</a:t>
            </a:r>
          </a:p>
          <a:p>
            <a:r>
              <a:rPr lang="fr-FR" dirty="0">
                <a:latin typeface="Calibri" panose="020F0502020204030204" pitchFamily="34" charset="0"/>
              </a:rPr>
              <a:t>		1) MCD </a:t>
            </a:r>
          </a:p>
          <a:p>
            <a:r>
              <a:rPr lang="fr-FR" dirty="0">
                <a:latin typeface="Calibri" panose="020F0502020204030204" pitchFamily="34" charset="0"/>
              </a:rPr>
              <a:t>		2) MLD</a:t>
            </a:r>
          </a:p>
          <a:p>
            <a:r>
              <a:rPr lang="fr-FR" dirty="0">
                <a:latin typeface="Calibri" panose="020F0502020204030204" pitchFamily="34" charset="0"/>
              </a:rPr>
              <a:t>		</a:t>
            </a:r>
          </a:p>
          <a:p>
            <a:r>
              <a:rPr lang="fr-FR" dirty="0">
                <a:latin typeface="Calibri" panose="020F0502020204030204" pitchFamily="34" charset="0"/>
              </a:rPr>
              <a:t>	</a:t>
            </a:r>
            <a:r>
              <a:rPr lang="fr-FR" dirty="0" smtClean="0">
                <a:latin typeface="Calibri" panose="020F0502020204030204" pitchFamily="34" charset="0"/>
              </a:rPr>
              <a:t>B </a:t>
            </a:r>
            <a:r>
              <a:rPr lang="fr-FR" dirty="0">
                <a:latin typeface="Calibri" panose="020F0502020204030204" pitchFamily="34" charset="0"/>
              </a:rPr>
              <a:t>SQL </a:t>
            </a:r>
          </a:p>
          <a:p>
            <a:endParaRPr lang="fr-FR" dirty="0">
              <a:latin typeface="Calibri" panose="020F0502020204030204" pitchFamily="34" charset="0"/>
            </a:endParaRPr>
          </a:p>
          <a:p>
            <a:r>
              <a:rPr lang="fr-FR" dirty="0" smtClean="0">
                <a:latin typeface="Calibri" panose="020F0502020204030204" pitchFamily="34" charset="0"/>
              </a:rPr>
              <a:t>	C Interaction avec la base de données	</a:t>
            </a:r>
            <a:endParaRPr lang="fr-FR" sz="1600" dirty="0">
              <a:latin typeface="Calibri" panose="020F0502020204030204" pitchFamily="34" charset="0"/>
            </a:endParaRPr>
          </a:p>
          <a:p>
            <a:endParaRPr lang="fr-FR" dirty="0">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24</a:t>
            </a:fld>
            <a:endParaRPr lang="fr-FR" sz="20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8131" y="3846669"/>
            <a:ext cx="2183871" cy="2247552"/>
          </a:xfrm>
          <a:prstGeom prst="rect">
            <a:avLst/>
          </a:prstGeom>
        </p:spPr>
      </p:pic>
      <p:sp>
        <p:nvSpPr>
          <p:cNvPr id="5" name="ZoneTexte 4"/>
          <p:cNvSpPr txBox="1"/>
          <p:nvPr/>
        </p:nvSpPr>
        <p:spPr>
          <a:xfrm>
            <a:off x="5858934" y="956733"/>
            <a:ext cx="4411133" cy="1477328"/>
          </a:xfrm>
          <a:prstGeom prst="rect">
            <a:avLst/>
          </a:prstGeom>
          <a:noFill/>
        </p:spPr>
        <p:txBody>
          <a:bodyPr wrap="square" rtlCol="0">
            <a:spAutoFit/>
          </a:bodyPr>
          <a:lstStyle/>
          <a:p>
            <a:r>
              <a:rPr lang="fr-FR" i="1" dirty="0" smtClean="0">
                <a:solidFill>
                  <a:srgbClr val="FF0000"/>
                </a:solidFill>
              </a:rPr>
              <a:t>V Front End</a:t>
            </a:r>
          </a:p>
          <a:p>
            <a:endParaRPr lang="fr-FR" dirty="0"/>
          </a:p>
          <a:p>
            <a:r>
              <a:rPr lang="fr-FR" dirty="0" smtClean="0"/>
              <a:t>	</a:t>
            </a:r>
            <a:r>
              <a:rPr lang="fr-FR" i="1" dirty="0" smtClean="0">
                <a:solidFill>
                  <a:srgbClr val="FF0000"/>
                </a:solidFill>
              </a:rPr>
              <a:t>A Maquettage </a:t>
            </a:r>
          </a:p>
          <a:p>
            <a:r>
              <a:rPr lang="fr-FR" dirty="0"/>
              <a:t>	</a:t>
            </a:r>
            <a:r>
              <a:rPr lang="fr-FR" dirty="0" smtClean="0">
                <a:solidFill>
                  <a:srgbClr val="FF0000"/>
                </a:solidFill>
              </a:rPr>
              <a:t>B HTML </a:t>
            </a:r>
            <a:r>
              <a:rPr lang="fr-FR" dirty="0">
                <a:solidFill>
                  <a:srgbClr val="FF0000"/>
                </a:solidFill>
              </a:rPr>
              <a:t>et CSS</a:t>
            </a:r>
            <a:endParaRPr lang="fr-FR" dirty="0" smtClean="0">
              <a:solidFill>
                <a:srgbClr val="FF0000"/>
              </a:solidFill>
            </a:endParaRPr>
          </a:p>
          <a:p>
            <a:r>
              <a:rPr lang="fr-FR" dirty="0">
                <a:solidFill>
                  <a:srgbClr val="FF0000"/>
                </a:solidFill>
              </a:rPr>
              <a:t>	</a:t>
            </a:r>
            <a:r>
              <a:rPr lang="fr-FR" dirty="0" smtClean="0">
                <a:solidFill>
                  <a:srgbClr val="FF0000"/>
                </a:solidFill>
              </a:rPr>
              <a:t>C </a:t>
            </a:r>
            <a:r>
              <a:rPr lang="fr-FR" dirty="0" err="1" smtClean="0">
                <a:solidFill>
                  <a:srgbClr val="FF0000"/>
                </a:solidFill>
              </a:rPr>
              <a:t>Javascript</a:t>
            </a:r>
            <a:endParaRPr lang="fr-FR" dirty="0">
              <a:solidFill>
                <a:srgbClr val="FF0000"/>
              </a:solidFill>
            </a:endParaRPr>
          </a:p>
        </p:txBody>
      </p:sp>
    </p:spTree>
    <p:extLst>
      <p:ext uri="{BB962C8B-B14F-4D97-AF65-F5344CB8AC3E}">
        <p14:creationId xmlns:p14="http://schemas.microsoft.com/office/powerpoint/2010/main" val="37238345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25</a:t>
            </a:fld>
            <a:endParaRPr lang="fr-FR" sz="2000" dirty="0"/>
          </a:p>
        </p:txBody>
      </p:sp>
      <p:sp>
        <p:nvSpPr>
          <p:cNvPr id="3" name="Rectangle 2"/>
          <p:cNvSpPr/>
          <p:nvPr/>
        </p:nvSpPr>
        <p:spPr>
          <a:xfrm>
            <a:off x="164295" y="50800"/>
            <a:ext cx="6096000" cy="646331"/>
          </a:xfrm>
          <a:prstGeom prst="rect">
            <a:avLst/>
          </a:prstGeom>
        </p:spPr>
        <p:txBody>
          <a:bodyPr>
            <a:spAutoFit/>
          </a:bodyPr>
          <a:lstStyle/>
          <a:p>
            <a:r>
              <a:rPr lang="fr-FR" dirty="0" smtClean="0"/>
              <a:t>V Front End </a:t>
            </a:r>
          </a:p>
          <a:p>
            <a:r>
              <a:rPr lang="fr-FR" dirty="0" smtClean="0"/>
              <a:t>	A Maquettage </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279" y="373964"/>
            <a:ext cx="5370722" cy="4858435"/>
          </a:xfrm>
          <a:prstGeom prst="rect">
            <a:avLst/>
          </a:prstGeom>
        </p:spPr>
      </p:pic>
      <p:pic>
        <p:nvPicPr>
          <p:cNvPr id="6" name="Image 5"/>
          <p:cNvPicPr>
            <a:picLocks noChangeAspect="1"/>
          </p:cNvPicPr>
          <p:nvPr/>
        </p:nvPicPr>
        <p:blipFill>
          <a:blip r:embed="rId3"/>
          <a:stretch>
            <a:fillRect/>
          </a:stretch>
        </p:blipFill>
        <p:spPr>
          <a:xfrm>
            <a:off x="763622" y="990601"/>
            <a:ext cx="5315445" cy="5457982"/>
          </a:xfrm>
          <a:prstGeom prst="rect">
            <a:avLst/>
          </a:prstGeom>
        </p:spPr>
      </p:pic>
    </p:spTree>
    <p:extLst>
      <p:ext uri="{BB962C8B-B14F-4D97-AF65-F5344CB8AC3E}">
        <p14:creationId xmlns:p14="http://schemas.microsoft.com/office/powerpoint/2010/main" val="84199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26</a:t>
            </a:fld>
            <a:endParaRPr lang="fr-FR" sz="2000" dirty="0"/>
          </a:p>
        </p:txBody>
      </p:sp>
      <p:sp>
        <p:nvSpPr>
          <p:cNvPr id="3" name="Rectangle 2"/>
          <p:cNvSpPr/>
          <p:nvPr/>
        </p:nvSpPr>
        <p:spPr>
          <a:xfrm>
            <a:off x="164295" y="50800"/>
            <a:ext cx="6096000" cy="646331"/>
          </a:xfrm>
          <a:prstGeom prst="rect">
            <a:avLst/>
          </a:prstGeom>
        </p:spPr>
        <p:txBody>
          <a:bodyPr>
            <a:spAutoFit/>
          </a:bodyPr>
          <a:lstStyle/>
          <a:p>
            <a:r>
              <a:rPr lang="fr-FR" dirty="0" smtClean="0"/>
              <a:t>V Front End </a:t>
            </a:r>
          </a:p>
          <a:p>
            <a:r>
              <a:rPr lang="fr-FR" dirty="0" smtClean="0"/>
              <a:t>	A Maquettage </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4827" y="279398"/>
            <a:ext cx="4872320" cy="6191306"/>
          </a:xfrm>
          <a:prstGeom prst="rect">
            <a:avLst/>
          </a:prstGeom>
        </p:spPr>
      </p:pic>
      <p:pic>
        <p:nvPicPr>
          <p:cNvPr id="5" name="Image 4"/>
          <p:cNvPicPr>
            <a:picLocks noChangeAspect="1"/>
          </p:cNvPicPr>
          <p:nvPr/>
        </p:nvPicPr>
        <p:blipFill>
          <a:blip r:embed="rId3"/>
          <a:stretch>
            <a:fillRect/>
          </a:stretch>
        </p:blipFill>
        <p:spPr>
          <a:xfrm>
            <a:off x="617987" y="915234"/>
            <a:ext cx="5642308" cy="5692630"/>
          </a:xfrm>
          <a:prstGeom prst="rect">
            <a:avLst/>
          </a:prstGeom>
        </p:spPr>
      </p:pic>
    </p:spTree>
    <p:extLst>
      <p:ext uri="{BB962C8B-B14F-4D97-AF65-F5344CB8AC3E}">
        <p14:creationId xmlns:p14="http://schemas.microsoft.com/office/powerpoint/2010/main" val="3241490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27</a:t>
            </a:fld>
            <a:endParaRPr lang="fr-FR" sz="2000" dirty="0"/>
          </a:p>
        </p:txBody>
      </p:sp>
      <p:sp>
        <p:nvSpPr>
          <p:cNvPr id="3" name="Rectangle 2"/>
          <p:cNvSpPr/>
          <p:nvPr/>
        </p:nvSpPr>
        <p:spPr>
          <a:xfrm>
            <a:off x="164295" y="50800"/>
            <a:ext cx="6096000" cy="646331"/>
          </a:xfrm>
          <a:prstGeom prst="rect">
            <a:avLst/>
          </a:prstGeom>
        </p:spPr>
        <p:txBody>
          <a:bodyPr>
            <a:spAutoFit/>
          </a:bodyPr>
          <a:lstStyle/>
          <a:p>
            <a:r>
              <a:rPr lang="fr-FR" dirty="0" smtClean="0"/>
              <a:t>V Front End </a:t>
            </a:r>
          </a:p>
          <a:p>
            <a:r>
              <a:rPr lang="fr-FR" dirty="0" smtClean="0"/>
              <a:t>	A Maquettage </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3911" y="-31696"/>
            <a:ext cx="5708274" cy="6502400"/>
          </a:xfrm>
          <a:prstGeom prst="rect">
            <a:avLst/>
          </a:prstGeom>
        </p:spPr>
      </p:pic>
      <p:pic>
        <p:nvPicPr>
          <p:cNvPr id="5" name="Image 4"/>
          <p:cNvPicPr>
            <a:picLocks noChangeAspect="1"/>
          </p:cNvPicPr>
          <p:nvPr/>
        </p:nvPicPr>
        <p:blipFill>
          <a:blip r:embed="rId3"/>
          <a:stretch>
            <a:fillRect/>
          </a:stretch>
        </p:blipFill>
        <p:spPr>
          <a:xfrm>
            <a:off x="233995" y="1007534"/>
            <a:ext cx="6119916" cy="4607408"/>
          </a:xfrm>
          <a:prstGeom prst="rect">
            <a:avLst/>
          </a:prstGeom>
        </p:spPr>
      </p:pic>
    </p:spTree>
    <p:extLst>
      <p:ext uri="{BB962C8B-B14F-4D97-AF65-F5344CB8AC3E}">
        <p14:creationId xmlns:p14="http://schemas.microsoft.com/office/powerpoint/2010/main" val="1011480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dirty="0" smtClean="0">
                <a:latin typeface="Calibri" panose="020F0502020204030204" pitchFamily="34" charset="0"/>
              </a:rPr>
              <a:t>SOMMAIRE</a:t>
            </a:r>
          </a:p>
          <a:p>
            <a:endParaRPr lang="fr-FR" dirty="0">
              <a:latin typeface="Calibri" panose="020F0502020204030204" pitchFamily="34" charset="0"/>
            </a:endParaRPr>
          </a:p>
          <a:p>
            <a:r>
              <a:rPr lang="fr-FR" dirty="0" smtClean="0">
                <a:latin typeface="Calibri" panose="020F0502020204030204" pitchFamily="34" charset="0"/>
              </a:rPr>
              <a:t>I Présentation du projet </a:t>
            </a:r>
          </a:p>
          <a:p>
            <a:endParaRPr lang="fr-FR" dirty="0">
              <a:latin typeface="Calibri" panose="020F0502020204030204" pitchFamily="34" charset="0"/>
            </a:endParaRPr>
          </a:p>
          <a:p>
            <a:r>
              <a:rPr lang="fr-FR" dirty="0" smtClean="0">
                <a:latin typeface="Calibri" panose="020F0502020204030204" pitchFamily="34" charset="0"/>
              </a:rPr>
              <a:t>II Cahier des charges</a:t>
            </a:r>
          </a:p>
          <a:p>
            <a:endParaRPr lang="fr-FR" dirty="0" smtClean="0">
              <a:latin typeface="Calibri" panose="020F0502020204030204" pitchFamily="34" charset="0"/>
            </a:endParaRPr>
          </a:p>
          <a:p>
            <a:r>
              <a:rPr lang="fr-FR" dirty="0" smtClean="0">
                <a:latin typeface="Calibri" panose="020F0502020204030204" pitchFamily="34" charset="0"/>
              </a:rPr>
              <a:t>III Analyse fonctionnelle</a:t>
            </a:r>
          </a:p>
          <a:p>
            <a:r>
              <a:rPr lang="fr-FR" dirty="0" smtClean="0">
                <a:latin typeface="Calibri" panose="020F0502020204030204" pitchFamily="34" charset="0"/>
              </a:rPr>
              <a:t>	A </a:t>
            </a:r>
            <a:r>
              <a:rPr lang="fr-FR" dirty="0">
                <a:latin typeface="Calibri" panose="020F0502020204030204" pitchFamily="34" charset="0"/>
              </a:rPr>
              <a:t>Cas d’utilisation</a:t>
            </a:r>
          </a:p>
          <a:p>
            <a:r>
              <a:rPr lang="fr-FR" dirty="0">
                <a:latin typeface="Calibri" panose="020F0502020204030204" pitchFamily="34" charset="0"/>
              </a:rPr>
              <a:t>	B Diagrammes</a:t>
            </a:r>
          </a:p>
          <a:p>
            <a:r>
              <a:rPr lang="fr-FR" dirty="0">
                <a:latin typeface="Calibri" panose="020F0502020204030204" pitchFamily="34" charset="0"/>
              </a:rPr>
              <a:t>		1) activité</a:t>
            </a:r>
          </a:p>
          <a:p>
            <a:r>
              <a:rPr lang="fr-FR" dirty="0">
                <a:latin typeface="Calibri" panose="020F0502020204030204" pitchFamily="34" charset="0"/>
              </a:rPr>
              <a:t>		2) séquence</a:t>
            </a:r>
          </a:p>
          <a:p>
            <a:r>
              <a:rPr lang="fr-FR" dirty="0">
                <a:latin typeface="Calibri" panose="020F0502020204030204" pitchFamily="34" charset="0"/>
              </a:rPr>
              <a:t>		3) de classe</a:t>
            </a:r>
          </a:p>
          <a:p>
            <a:r>
              <a:rPr lang="fr-FR" dirty="0" smtClean="0">
                <a:latin typeface="Calibri" panose="020F0502020204030204" pitchFamily="34" charset="0"/>
              </a:rPr>
              <a:t>IV Conception</a:t>
            </a:r>
          </a:p>
          <a:p>
            <a:r>
              <a:rPr lang="fr-FR" dirty="0" smtClean="0">
                <a:latin typeface="Calibri" panose="020F0502020204030204" pitchFamily="34" charset="0"/>
              </a:rPr>
              <a:t>	A </a:t>
            </a:r>
            <a:r>
              <a:rPr lang="fr-FR" dirty="0">
                <a:latin typeface="Calibri" panose="020F0502020204030204" pitchFamily="34" charset="0"/>
              </a:rPr>
              <a:t>MCD MLD</a:t>
            </a:r>
          </a:p>
          <a:p>
            <a:r>
              <a:rPr lang="fr-FR" dirty="0">
                <a:latin typeface="Calibri" panose="020F0502020204030204" pitchFamily="34" charset="0"/>
              </a:rPr>
              <a:t>		1) MCD </a:t>
            </a:r>
          </a:p>
          <a:p>
            <a:r>
              <a:rPr lang="fr-FR" dirty="0">
                <a:latin typeface="Calibri" panose="020F0502020204030204" pitchFamily="34" charset="0"/>
              </a:rPr>
              <a:t>		2) MLD</a:t>
            </a:r>
          </a:p>
          <a:p>
            <a:r>
              <a:rPr lang="fr-FR" dirty="0">
                <a:latin typeface="Calibri" panose="020F0502020204030204" pitchFamily="34" charset="0"/>
              </a:rPr>
              <a:t>		</a:t>
            </a:r>
          </a:p>
          <a:p>
            <a:r>
              <a:rPr lang="fr-FR" dirty="0">
                <a:latin typeface="Calibri" panose="020F0502020204030204" pitchFamily="34" charset="0"/>
              </a:rPr>
              <a:t>	</a:t>
            </a:r>
            <a:r>
              <a:rPr lang="fr-FR" dirty="0" smtClean="0">
                <a:latin typeface="Calibri" panose="020F0502020204030204" pitchFamily="34" charset="0"/>
              </a:rPr>
              <a:t>B </a:t>
            </a:r>
            <a:r>
              <a:rPr lang="fr-FR" dirty="0">
                <a:latin typeface="Calibri" panose="020F0502020204030204" pitchFamily="34" charset="0"/>
              </a:rPr>
              <a:t>SQL </a:t>
            </a:r>
          </a:p>
          <a:p>
            <a:endParaRPr lang="fr-FR" dirty="0">
              <a:latin typeface="Calibri" panose="020F0502020204030204" pitchFamily="34" charset="0"/>
            </a:endParaRPr>
          </a:p>
          <a:p>
            <a:r>
              <a:rPr lang="fr-FR" dirty="0" smtClean="0">
                <a:latin typeface="Calibri" panose="020F0502020204030204" pitchFamily="34" charset="0"/>
              </a:rPr>
              <a:t>	C Interaction avec la base de données	</a:t>
            </a:r>
            <a:endParaRPr lang="fr-FR" sz="1600" dirty="0">
              <a:latin typeface="Calibri" panose="020F0502020204030204" pitchFamily="34" charset="0"/>
            </a:endParaRPr>
          </a:p>
          <a:p>
            <a:endParaRPr lang="fr-FR" dirty="0">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28</a:t>
            </a:fld>
            <a:endParaRPr lang="fr-FR" sz="20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8131" y="3846669"/>
            <a:ext cx="2183871" cy="2247552"/>
          </a:xfrm>
          <a:prstGeom prst="rect">
            <a:avLst/>
          </a:prstGeom>
        </p:spPr>
      </p:pic>
      <p:sp>
        <p:nvSpPr>
          <p:cNvPr id="5" name="ZoneTexte 4"/>
          <p:cNvSpPr txBox="1"/>
          <p:nvPr/>
        </p:nvSpPr>
        <p:spPr>
          <a:xfrm>
            <a:off x="5858934" y="956733"/>
            <a:ext cx="4411133" cy="1477328"/>
          </a:xfrm>
          <a:prstGeom prst="rect">
            <a:avLst/>
          </a:prstGeom>
          <a:noFill/>
        </p:spPr>
        <p:txBody>
          <a:bodyPr wrap="square" rtlCol="0">
            <a:spAutoFit/>
          </a:bodyPr>
          <a:lstStyle/>
          <a:p>
            <a:r>
              <a:rPr lang="fr-FR" i="1" dirty="0" smtClean="0">
                <a:solidFill>
                  <a:srgbClr val="FF0000"/>
                </a:solidFill>
              </a:rPr>
              <a:t>V Front End</a:t>
            </a:r>
          </a:p>
          <a:p>
            <a:endParaRPr lang="fr-FR" dirty="0">
              <a:solidFill>
                <a:srgbClr val="FF0000"/>
              </a:solidFill>
            </a:endParaRPr>
          </a:p>
          <a:p>
            <a:r>
              <a:rPr lang="fr-FR" dirty="0" smtClean="0">
                <a:solidFill>
                  <a:srgbClr val="FF0000"/>
                </a:solidFill>
              </a:rPr>
              <a:t>	A Maquettage </a:t>
            </a:r>
          </a:p>
          <a:p>
            <a:r>
              <a:rPr lang="fr-FR" dirty="0">
                <a:solidFill>
                  <a:srgbClr val="FF0000"/>
                </a:solidFill>
              </a:rPr>
              <a:t>	</a:t>
            </a:r>
            <a:r>
              <a:rPr lang="fr-FR" i="1" dirty="0" smtClean="0">
                <a:solidFill>
                  <a:srgbClr val="FF0000"/>
                </a:solidFill>
              </a:rPr>
              <a:t>B HTML </a:t>
            </a:r>
            <a:r>
              <a:rPr lang="fr-FR" i="1" dirty="0">
                <a:solidFill>
                  <a:srgbClr val="FF0000"/>
                </a:solidFill>
              </a:rPr>
              <a:t>et CSS</a:t>
            </a:r>
            <a:endParaRPr lang="fr-FR" i="1" dirty="0" smtClean="0">
              <a:solidFill>
                <a:srgbClr val="FF0000"/>
              </a:solidFill>
            </a:endParaRPr>
          </a:p>
          <a:p>
            <a:r>
              <a:rPr lang="fr-FR" dirty="0">
                <a:solidFill>
                  <a:srgbClr val="FF0000"/>
                </a:solidFill>
              </a:rPr>
              <a:t>	</a:t>
            </a:r>
            <a:r>
              <a:rPr lang="fr-FR" dirty="0" smtClean="0">
                <a:solidFill>
                  <a:srgbClr val="FF0000"/>
                </a:solidFill>
              </a:rPr>
              <a:t>C </a:t>
            </a:r>
            <a:r>
              <a:rPr lang="fr-FR" dirty="0" err="1" smtClean="0">
                <a:solidFill>
                  <a:srgbClr val="FF0000"/>
                </a:solidFill>
              </a:rPr>
              <a:t>Javascript</a:t>
            </a:r>
            <a:endParaRPr lang="fr-FR" dirty="0">
              <a:solidFill>
                <a:srgbClr val="FF0000"/>
              </a:solidFill>
            </a:endParaRPr>
          </a:p>
        </p:txBody>
      </p:sp>
    </p:spTree>
    <p:extLst>
      <p:ext uri="{BB962C8B-B14F-4D97-AF65-F5344CB8AC3E}">
        <p14:creationId xmlns:p14="http://schemas.microsoft.com/office/powerpoint/2010/main" val="13896815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29</a:t>
            </a:fld>
            <a:endParaRPr lang="fr-FR" sz="2000" dirty="0"/>
          </a:p>
        </p:txBody>
      </p:sp>
      <p:sp>
        <p:nvSpPr>
          <p:cNvPr id="3" name="Rectangle 2"/>
          <p:cNvSpPr/>
          <p:nvPr/>
        </p:nvSpPr>
        <p:spPr>
          <a:xfrm>
            <a:off x="164295" y="50800"/>
            <a:ext cx="6096000" cy="646331"/>
          </a:xfrm>
          <a:prstGeom prst="rect">
            <a:avLst/>
          </a:prstGeom>
        </p:spPr>
        <p:txBody>
          <a:bodyPr>
            <a:spAutoFit/>
          </a:bodyPr>
          <a:lstStyle/>
          <a:p>
            <a:r>
              <a:rPr lang="fr-FR" dirty="0" smtClean="0"/>
              <a:t>V Front End </a:t>
            </a:r>
          </a:p>
          <a:p>
            <a:r>
              <a:rPr lang="fr-FR" dirty="0" smtClean="0"/>
              <a:t>	B) HTML et CSS: page Article </a:t>
            </a:r>
          </a:p>
        </p:txBody>
      </p:sp>
    </p:spTree>
    <p:extLst>
      <p:ext uri="{BB962C8B-B14F-4D97-AF65-F5344CB8AC3E}">
        <p14:creationId xmlns:p14="http://schemas.microsoft.com/office/powerpoint/2010/main" val="3811960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dirty="0" smtClean="0">
                <a:latin typeface="Calibri" panose="020F0502020204030204" pitchFamily="34" charset="0"/>
              </a:rPr>
              <a:t>SOMMAIRE</a:t>
            </a:r>
          </a:p>
          <a:p>
            <a:endParaRPr lang="fr-FR" dirty="0">
              <a:latin typeface="Calibri" panose="020F0502020204030204" pitchFamily="34" charset="0"/>
            </a:endParaRPr>
          </a:p>
          <a:p>
            <a:r>
              <a:rPr lang="fr-FR" i="1" dirty="0" smtClean="0">
                <a:solidFill>
                  <a:srgbClr val="FF0000"/>
                </a:solidFill>
                <a:latin typeface="Calibri" panose="020F0502020204030204" pitchFamily="34" charset="0"/>
              </a:rPr>
              <a:t>I Présentation du projet </a:t>
            </a:r>
          </a:p>
          <a:p>
            <a:endParaRPr lang="fr-FR" dirty="0">
              <a:latin typeface="Calibri" panose="020F0502020204030204" pitchFamily="34" charset="0"/>
            </a:endParaRPr>
          </a:p>
          <a:p>
            <a:r>
              <a:rPr lang="fr-FR" dirty="0" smtClean="0">
                <a:latin typeface="Calibri" panose="020F0502020204030204" pitchFamily="34" charset="0"/>
              </a:rPr>
              <a:t>II Cahier des charges</a:t>
            </a:r>
          </a:p>
          <a:p>
            <a:endParaRPr lang="fr-FR" dirty="0" smtClean="0">
              <a:latin typeface="Calibri" panose="020F0502020204030204" pitchFamily="34" charset="0"/>
            </a:endParaRPr>
          </a:p>
          <a:p>
            <a:r>
              <a:rPr lang="fr-FR" dirty="0" smtClean="0">
                <a:latin typeface="Calibri" panose="020F0502020204030204" pitchFamily="34" charset="0"/>
              </a:rPr>
              <a:t>III Analyse fonctionnelle</a:t>
            </a:r>
          </a:p>
          <a:p>
            <a:r>
              <a:rPr lang="fr-FR" dirty="0" smtClean="0">
                <a:latin typeface="Calibri" panose="020F0502020204030204" pitchFamily="34" charset="0"/>
              </a:rPr>
              <a:t>	A </a:t>
            </a:r>
            <a:r>
              <a:rPr lang="fr-FR" dirty="0">
                <a:latin typeface="Calibri" panose="020F0502020204030204" pitchFamily="34" charset="0"/>
              </a:rPr>
              <a:t>Cas d’utilisation</a:t>
            </a:r>
          </a:p>
          <a:p>
            <a:r>
              <a:rPr lang="fr-FR" dirty="0">
                <a:latin typeface="Calibri" panose="020F0502020204030204" pitchFamily="34" charset="0"/>
              </a:rPr>
              <a:t>	B Diagrammes</a:t>
            </a:r>
          </a:p>
          <a:p>
            <a:r>
              <a:rPr lang="fr-FR" dirty="0">
                <a:latin typeface="Calibri" panose="020F0502020204030204" pitchFamily="34" charset="0"/>
              </a:rPr>
              <a:t>		1) activité</a:t>
            </a:r>
          </a:p>
          <a:p>
            <a:r>
              <a:rPr lang="fr-FR" dirty="0">
                <a:latin typeface="Calibri" panose="020F0502020204030204" pitchFamily="34" charset="0"/>
              </a:rPr>
              <a:t>		2) séquence</a:t>
            </a:r>
          </a:p>
          <a:p>
            <a:r>
              <a:rPr lang="fr-FR" dirty="0">
                <a:latin typeface="Calibri" panose="020F0502020204030204" pitchFamily="34" charset="0"/>
              </a:rPr>
              <a:t>		3) de classe</a:t>
            </a:r>
          </a:p>
          <a:p>
            <a:r>
              <a:rPr lang="fr-FR" dirty="0" smtClean="0">
                <a:latin typeface="Calibri" panose="020F0502020204030204" pitchFamily="34" charset="0"/>
              </a:rPr>
              <a:t>IV Conception</a:t>
            </a:r>
          </a:p>
          <a:p>
            <a:r>
              <a:rPr lang="fr-FR" dirty="0" smtClean="0">
                <a:latin typeface="Calibri" panose="020F0502020204030204" pitchFamily="34" charset="0"/>
              </a:rPr>
              <a:t>	A </a:t>
            </a:r>
            <a:r>
              <a:rPr lang="fr-FR" dirty="0">
                <a:latin typeface="Calibri" panose="020F0502020204030204" pitchFamily="34" charset="0"/>
              </a:rPr>
              <a:t>MCD MLD</a:t>
            </a:r>
          </a:p>
          <a:p>
            <a:r>
              <a:rPr lang="fr-FR" dirty="0">
                <a:latin typeface="Calibri" panose="020F0502020204030204" pitchFamily="34" charset="0"/>
              </a:rPr>
              <a:t>		1) MCD </a:t>
            </a:r>
          </a:p>
          <a:p>
            <a:r>
              <a:rPr lang="fr-FR" dirty="0">
                <a:latin typeface="Calibri" panose="020F0502020204030204" pitchFamily="34" charset="0"/>
              </a:rPr>
              <a:t>		2) MLD</a:t>
            </a:r>
          </a:p>
          <a:p>
            <a:r>
              <a:rPr lang="fr-FR" dirty="0">
                <a:latin typeface="Calibri" panose="020F0502020204030204" pitchFamily="34" charset="0"/>
              </a:rPr>
              <a:t>		</a:t>
            </a:r>
          </a:p>
          <a:p>
            <a:r>
              <a:rPr lang="fr-FR" dirty="0">
                <a:latin typeface="Calibri" panose="020F0502020204030204" pitchFamily="34" charset="0"/>
              </a:rPr>
              <a:t>	</a:t>
            </a:r>
            <a:r>
              <a:rPr lang="fr-FR" dirty="0" smtClean="0">
                <a:latin typeface="Calibri" panose="020F0502020204030204" pitchFamily="34" charset="0"/>
              </a:rPr>
              <a:t>B </a:t>
            </a:r>
            <a:r>
              <a:rPr lang="fr-FR" dirty="0">
                <a:latin typeface="Calibri" panose="020F0502020204030204" pitchFamily="34" charset="0"/>
              </a:rPr>
              <a:t>SQL </a:t>
            </a:r>
          </a:p>
          <a:p>
            <a:endParaRPr lang="fr-FR" dirty="0">
              <a:latin typeface="Calibri" panose="020F0502020204030204" pitchFamily="34" charset="0"/>
            </a:endParaRPr>
          </a:p>
          <a:p>
            <a:r>
              <a:rPr lang="fr-FR" dirty="0" smtClean="0">
                <a:latin typeface="Calibri" panose="020F0502020204030204" pitchFamily="34" charset="0"/>
              </a:rPr>
              <a:t>	C Interaction avec la base de données	</a:t>
            </a:r>
            <a:endParaRPr lang="fr-FR" sz="1600" dirty="0">
              <a:latin typeface="Calibri" panose="020F0502020204030204" pitchFamily="34" charset="0"/>
            </a:endParaRPr>
          </a:p>
          <a:p>
            <a:endParaRPr lang="fr-FR" dirty="0">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3</a:t>
            </a:fld>
            <a:endParaRPr lang="fr-FR" sz="20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1077" y="4055533"/>
            <a:ext cx="2022059" cy="2081021"/>
          </a:xfrm>
          <a:prstGeom prst="rect">
            <a:avLst/>
          </a:prstGeom>
        </p:spPr>
      </p:pic>
      <p:sp>
        <p:nvSpPr>
          <p:cNvPr id="5" name="ZoneTexte 4"/>
          <p:cNvSpPr txBox="1"/>
          <p:nvPr/>
        </p:nvSpPr>
        <p:spPr>
          <a:xfrm>
            <a:off x="5858934" y="956733"/>
            <a:ext cx="4411133" cy="1477328"/>
          </a:xfrm>
          <a:prstGeom prst="rect">
            <a:avLst/>
          </a:prstGeom>
          <a:noFill/>
        </p:spPr>
        <p:txBody>
          <a:bodyPr wrap="square" rtlCol="0">
            <a:spAutoFit/>
          </a:bodyPr>
          <a:lstStyle/>
          <a:p>
            <a:r>
              <a:rPr lang="fr-FR" i="1" dirty="0" smtClean="0"/>
              <a:t>V Front End</a:t>
            </a:r>
          </a:p>
          <a:p>
            <a:endParaRPr lang="fr-FR" dirty="0"/>
          </a:p>
          <a:p>
            <a:r>
              <a:rPr lang="fr-FR" dirty="0" smtClean="0"/>
              <a:t>	</a:t>
            </a:r>
            <a:r>
              <a:rPr lang="fr-FR" i="1" dirty="0" smtClean="0"/>
              <a:t>A Maquettage </a:t>
            </a:r>
          </a:p>
          <a:p>
            <a:r>
              <a:rPr lang="fr-FR" dirty="0"/>
              <a:t>	</a:t>
            </a:r>
            <a:r>
              <a:rPr lang="fr-FR" dirty="0" smtClean="0"/>
              <a:t>B </a:t>
            </a:r>
            <a:r>
              <a:rPr lang="fr-FR" dirty="0"/>
              <a:t>Html et CSS</a:t>
            </a:r>
            <a:endParaRPr lang="fr-FR" dirty="0" smtClean="0"/>
          </a:p>
          <a:p>
            <a:r>
              <a:rPr lang="fr-FR" dirty="0"/>
              <a:t>	</a:t>
            </a:r>
            <a:r>
              <a:rPr lang="fr-FR" dirty="0" smtClean="0"/>
              <a:t>C </a:t>
            </a:r>
            <a:r>
              <a:rPr lang="fr-FR" dirty="0" err="1" smtClean="0"/>
              <a:t>Javascript</a:t>
            </a:r>
            <a:endParaRPr lang="fr-FR" dirty="0"/>
          </a:p>
        </p:txBody>
      </p:sp>
    </p:spTree>
    <p:extLst>
      <p:ext uri="{BB962C8B-B14F-4D97-AF65-F5344CB8AC3E}">
        <p14:creationId xmlns:p14="http://schemas.microsoft.com/office/powerpoint/2010/main" val="39403465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30</a:t>
            </a:fld>
            <a:endParaRPr lang="fr-FR" sz="2000" dirty="0"/>
          </a:p>
        </p:txBody>
      </p:sp>
      <p:sp>
        <p:nvSpPr>
          <p:cNvPr id="3" name="Rectangle 2"/>
          <p:cNvSpPr/>
          <p:nvPr/>
        </p:nvSpPr>
        <p:spPr>
          <a:xfrm>
            <a:off x="164295" y="50800"/>
            <a:ext cx="6096000" cy="646331"/>
          </a:xfrm>
          <a:prstGeom prst="rect">
            <a:avLst/>
          </a:prstGeom>
        </p:spPr>
        <p:txBody>
          <a:bodyPr>
            <a:spAutoFit/>
          </a:bodyPr>
          <a:lstStyle/>
          <a:p>
            <a:r>
              <a:rPr lang="fr-FR" dirty="0" smtClean="0"/>
              <a:t>V Front End </a:t>
            </a:r>
          </a:p>
          <a:p>
            <a:r>
              <a:rPr lang="fr-FR" dirty="0" smtClean="0"/>
              <a:t>	B) HTML et CSS: Page Article </a:t>
            </a:r>
          </a:p>
        </p:txBody>
      </p:sp>
    </p:spTree>
    <p:extLst>
      <p:ext uri="{BB962C8B-B14F-4D97-AF65-F5344CB8AC3E}">
        <p14:creationId xmlns:p14="http://schemas.microsoft.com/office/powerpoint/2010/main" val="1910115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31</a:t>
            </a:fld>
            <a:endParaRPr lang="fr-FR" sz="2000" dirty="0"/>
          </a:p>
        </p:txBody>
      </p:sp>
      <p:sp>
        <p:nvSpPr>
          <p:cNvPr id="3" name="Rectangle 2"/>
          <p:cNvSpPr/>
          <p:nvPr/>
        </p:nvSpPr>
        <p:spPr>
          <a:xfrm>
            <a:off x="164295" y="50800"/>
            <a:ext cx="6096000" cy="646331"/>
          </a:xfrm>
          <a:prstGeom prst="rect">
            <a:avLst/>
          </a:prstGeom>
        </p:spPr>
        <p:txBody>
          <a:bodyPr>
            <a:spAutoFit/>
          </a:bodyPr>
          <a:lstStyle/>
          <a:p>
            <a:r>
              <a:rPr lang="fr-FR" dirty="0" smtClean="0"/>
              <a:t>V Front End </a:t>
            </a:r>
          </a:p>
          <a:p>
            <a:r>
              <a:rPr lang="fr-FR" dirty="0" smtClean="0"/>
              <a:t>	B) HTML et CSS : Page </a:t>
            </a:r>
            <a:r>
              <a:rPr lang="fr-FR" dirty="0"/>
              <a:t>A</a:t>
            </a:r>
            <a:r>
              <a:rPr lang="fr-FR" dirty="0" smtClean="0"/>
              <a:t>rticle</a:t>
            </a:r>
          </a:p>
        </p:txBody>
      </p:sp>
    </p:spTree>
    <p:extLst>
      <p:ext uri="{BB962C8B-B14F-4D97-AF65-F5344CB8AC3E}">
        <p14:creationId xmlns:p14="http://schemas.microsoft.com/office/powerpoint/2010/main" val="3439907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32</a:t>
            </a:fld>
            <a:endParaRPr lang="fr-FR" sz="2000" dirty="0"/>
          </a:p>
        </p:txBody>
      </p:sp>
      <p:sp>
        <p:nvSpPr>
          <p:cNvPr id="3" name="Rectangle 2"/>
          <p:cNvSpPr/>
          <p:nvPr/>
        </p:nvSpPr>
        <p:spPr>
          <a:xfrm>
            <a:off x="164295" y="50800"/>
            <a:ext cx="6096000" cy="646331"/>
          </a:xfrm>
          <a:prstGeom prst="rect">
            <a:avLst/>
          </a:prstGeom>
        </p:spPr>
        <p:txBody>
          <a:bodyPr>
            <a:spAutoFit/>
          </a:bodyPr>
          <a:lstStyle/>
          <a:p>
            <a:r>
              <a:rPr lang="fr-FR" dirty="0" smtClean="0"/>
              <a:t>V Front End </a:t>
            </a:r>
          </a:p>
          <a:p>
            <a:r>
              <a:rPr lang="fr-FR" dirty="0" smtClean="0"/>
              <a:t>	B) HTML et CSS: Page Bannière</a:t>
            </a:r>
          </a:p>
        </p:txBody>
      </p:sp>
    </p:spTree>
    <p:extLst>
      <p:ext uri="{BB962C8B-B14F-4D97-AF65-F5344CB8AC3E}">
        <p14:creationId xmlns:p14="http://schemas.microsoft.com/office/powerpoint/2010/main" val="617001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33</a:t>
            </a:fld>
            <a:endParaRPr lang="fr-FR" sz="2000" dirty="0"/>
          </a:p>
        </p:txBody>
      </p:sp>
      <p:sp>
        <p:nvSpPr>
          <p:cNvPr id="3" name="Rectangle 2"/>
          <p:cNvSpPr/>
          <p:nvPr/>
        </p:nvSpPr>
        <p:spPr>
          <a:xfrm>
            <a:off x="164295" y="50800"/>
            <a:ext cx="6096000" cy="646331"/>
          </a:xfrm>
          <a:prstGeom prst="rect">
            <a:avLst/>
          </a:prstGeom>
        </p:spPr>
        <p:txBody>
          <a:bodyPr>
            <a:spAutoFit/>
          </a:bodyPr>
          <a:lstStyle/>
          <a:p>
            <a:r>
              <a:rPr lang="fr-FR" dirty="0" smtClean="0"/>
              <a:t>V Front End </a:t>
            </a:r>
          </a:p>
          <a:p>
            <a:r>
              <a:rPr lang="fr-FR" dirty="0" smtClean="0"/>
              <a:t>	B) HTML et CSS: Page Bannière</a:t>
            </a:r>
          </a:p>
        </p:txBody>
      </p:sp>
    </p:spTree>
    <p:extLst>
      <p:ext uri="{BB962C8B-B14F-4D97-AF65-F5344CB8AC3E}">
        <p14:creationId xmlns:p14="http://schemas.microsoft.com/office/powerpoint/2010/main" val="4594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34</a:t>
            </a:fld>
            <a:endParaRPr lang="fr-FR" sz="2000" dirty="0"/>
          </a:p>
        </p:txBody>
      </p:sp>
      <p:sp>
        <p:nvSpPr>
          <p:cNvPr id="5" name="Rectangle 4"/>
          <p:cNvSpPr/>
          <p:nvPr/>
        </p:nvSpPr>
        <p:spPr>
          <a:xfrm>
            <a:off x="164295" y="50800"/>
            <a:ext cx="6096000" cy="646331"/>
          </a:xfrm>
          <a:prstGeom prst="rect">
            <a:avLst/>
          </a:prstGeom>
        </p:spPr>
        <p:txBody>
          <a:bodyPr>
            <a:spAutoFit/>
          </a:bodyPr>
          <a:lstStyle/>
          <a:p>
            <a:r>
              <a:rPr lang="fr-FR" dirty="0" smtClean="0"/>
              <a:t>V Front End </a:t>
            </a:r>
          </a:p>
          <a:p>
            <a:r>
              <a:rPr lang="fr-FR" dirty="0" smtClean="0"/>
              <a:t>	B) HTML et CSS: Page Bannière</a:t>
            </a:r>
          </a:p>
        </p:txBody>
      </p:sp>
    </p:spTree>
    <p:extLst>
      <p:ext uri="{BB962C8B-B14F-4D97-AF65-F5344CB8AC3E}">
        <p14:creationId xmlns:p14="http://schemas.microsoft.com/office/powerpoint/2010/main" val="376125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35</a:t>
            </a:fld>
            <a:endParaRPr lang="fr-FR" sz="2000" dirty="0"/>
          </a:p>
        </p:txBody>
      </p:sp>
      <p:sp>
        <p:nvSpPr>
          <p:cNvPr id="4" name="Rectangle 3"/>
          <p:cNvSpPr/>
          <p:nvPr/>
        </p:nvSpPr>
        <p:spPr>
          <a:xfrm>
            <a:off x="164295" y="50800"/>
            <a:ext cx="6096000" cy="646331"/>
          </a:xfrm>
          <a:prstGeom prst="rect">
            <a:avLst/>
          </a:prstGeom>
        </p:spPr>
        <p:txBody>
          <a:bodyPr>
            <a:spAutoFit/>
          </a:bodyPr>
          <a:lstStyle/>
          <a:p>
            <a:r>
              <a:rPr lang="fr-FR" dirty="0" smtClean="0"/>
              <a:t>V Front End </a:t>
            </a:r>
          </a:p>
          <a:p>
            <a:r>
              <a:rPr lang="fr-FR" dirty="0" smtClean="0"/>
              <a:t>	B) HTML et CSS: Page Bannière</a:t>
            </a:r>
          </a:p>
        </p:txBody>
      </p:sp>
    </p:spTree>
    <p:extLst>
      <p:ext uri="{BB962C8B-B14F-4D97-AF65-F5344CB8AC3E}">
        <p14:creationId xmlns:p14="http://schemas.microsoft.com/office/powerpoint/2010/main" val="2671546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36</a:t>
            </a:fld>
            <a:endParaRPr lang="fr-FR" sz="2000" dirty="0"/>
          </a:p>
        </p:txBody>
      </p:sp>
      <p:sp>
        <p:nvSpPr>
          <p:cNvPr id="4" name="Rectangle 3"/>
          <p:cNvSpPr/>
          <p:nvPr/>
        </p:nvSpPr>
        <p:spPr>
          <a:xfrm>
            <a:off x="164295" y="50800"/>
            <a:ext cx="6096000" cy="646331"/>
          </a:xfrm>
          <a:prstGeom prst="rect">
            <a:avLst/>
          </a:prstGeom>
        </p:spPr>
        <p:txBody>
          <a:bodyPr>
            <a:spAutoFit/>
          </a:bodyPr>
          <a:lstStyle/>
          <a:p>
            <a:r>
              <a:rPr lang="fr-FR" dirty="0" smtClean="0"/>
              <a:t>V Front End </a:t>
            </a:r>
          </a:p>
          <a:p>
            <a:r>
              <a:rPr lang="fr-FR" dirty="0" smtClean="0"/>
              <a:t>	B) HTML et CSS: </a:t>
            </a:r>
            <a:r>
              <a:rPr lang="fr-FR" dirty="0"/>
              <a:t>P</a:t>
            </a:r>
            <a:r>
              <a:rPr lang="fr-FR" dirty="0" smtClean="0"/>
              <a:t>age Bannière</a:t>
            </a:r>
          </a:p>
        </p:txBody>
      </p:sp>
    </p:spTree>
    <p:extLst>
      <p:ext uri="{BB962C8B-B14F-4D97-AF65-F5344CB8AC3E}">
        <p14:creationId xmlns:p14="http://schemas.microsoft.com/office/powerpoint/2010/main" val="1745933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37</a:t>
            </a:fld>
            <a:endParaRPr lang="fr-FR" sz="2000" dirty="0"/>
          </a:p>
        </p:txBody>
      </p:sp>
      <p:sp>
        <p:nvSpPr>
          <p:cNvPr id="3" name="ZoneTexte 2"/>
          <p:cNvSpPr txBox="1"/>
          <p:nvPr/>
        </p:nvSpPr>
        <p:spPr>
          <a:xfrm>
            <a:off x="1409700" y="1981200"/>
            <a:ext cx="5930900" cy="584775"/>
          </a:xfrm>
          <a:prstGeom prst="rect">
            <a:avLst/>
          </a:prstGeom>
          <a:noFill/>
        </p:spPr>
        <p:txBody>
          <a:bodyPr wrap="square" rtlCol="0">
            <a:spAutoFit/>
          </a:bodyPr>
          <a:lstStyle/>
          <a:p>
            <a:r>
              <a:rPr lang="fr-FR" sz="3200" dirty="0" smtClean="0"/>
              <a:t>Merci de votre attention </a:t>
            </a:r>
            <a:endParaRPr lang="fr-FR" sz="32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4224" y="1181100"/>
            <a:ext cx="4254500" cy="4254500"/>
          </a:xfrm>
          <a:prstGeom prst="rect">
            <a:avLst/>
          </a:prstGeom>
        </p:spPr>
      </p:pic>
    </p:spTree>
    <p:extLst>
      <p:ext uri="{BB962C8B-B14F-4D97-AF65-F5344CB8AC3E}">
        <p14:creationId xmlns:p14="http://schemas.microsoft.com/office/powerpoint/2010/main" val="2028749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4</a:t>
            </a:fld>
            <a:endParaRPr lang="fr-FR" sz="2000" dirty="0"/>
          </a:p>
        </p:txBody>
      </p:sp>
      <p:sp>
        <p:nvSpPr>
          <p:cNvPr id="3" name="ZoneTexte 2"/>
          <p:cNvSpPr txBox="1"/>
          <p:nvPr/>
        </p:nvSpPr>
        <p:spPr>
          <a:xfrm>
            <a:off x="457200" y="304800"/>
            <a:ext cx="11353800" cy="369332"/>
          </a:xfrm>
          <a:prstGeom prst="rect">
            <a:avLst/>
          </a:prstGeom>
          <a:noFill/>
        </p:spPr>
        <p:txBody>
          <a:bodyPr wrap="square" rtlCol="0">
            <a:spAutoFit/>
          </a:bodyPr>
          <a:lstStyle/>
          <a:p>
            <a:r>
              <a:rPr lang="fr-FR" dirty="0" smtClean="0"/>
              <a:t>I Présentation </a:t>
            </a:r>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666" y="2177867"/>
            <a:ext cx="3979334" cy="3942488"/>
          </a:xfrm>
          <a:prstGeom prst="rect">
            <a:avLst/>
          </a:prstGeom>
        </p:spPr>
      </p:pic>
      <p:sp>
        <p:nvSpPr>
          <p:cNvPr id="5" name="ZoneTexte 4"/>
          <p:cNvSpPr txBox="1"/>
          <p:nvPr/>
        </p:nvSpPr>
        <p:spPr>
          <a:xfrm>
            <a:off x="901700" y="2105955"/>
            <a:ext cx="5086976" cy="461665"/>
          </a:xfrm>
          <a:prstGeom prst="rect">
            <a:avLst/>
          </a:prstGeom>
          <a:noFill/>
        </p:spPr>
        <p:txBody>
          <a:bodyPr wrap="square" rtlCol="0">
            <a:spAutoFit/>
          </a:bodyPr>
          <a:lstStyle/>
          <a:p>
            <a:r>
              <a:rPr lang="fr-FR" sz="2400" dirty="0" smtClean="0"/>
              <a:t>Des pois chiches de l’entrée au dessert ! </a:t>
            </a:r>
          </a:p>
        </p:txBody>
      </p:sp>
      <p:sp>
        <p:nvSpPr>
          <p:cNvPr id="6" name="ZoneTexte 5"/>
          <p:cNvSpPr txBox="1"/>
          <p:nvPr/>
        </p:nvSpPr>
        <p:spPr>
          <a:xfrm>
            <a:off x="901699" y="3964445"/>
            <a:ext cx="4571821" cy="461665"/>
          </a:xfrm>
          <a:prstGeom prst="rect">
            <a:avLst/>
          </a:prstGeom>
          <a:noFill/>
        </p:spPr>
        <p:txBody>
          <a:bodyPr wrap="square" rtlCol="0">
            <a:spAutoFit/>
          </a:bodyPr>
          <a:lstStyle/>
          <a:p>
            <a:r>
              <a:rPr lang="fr-FR" sz="2400" dirty="0" smtClean="0"/>
              <a:t>Un blog et un </a:t>
            </a:r>
            <a:r>
              <a:rPr lang="fr-FR" sz="2400" dirty="0" err="1" smtClean="0"/>
              <a:t>foodtruck</a:t>
            </a:r>
            <a:r>
              <a:rPr lang="fr-FR" sz="2400" dirty="0" smtClean="0"/>
              <a:t>  tout en un ! </a:t>
            </a:r>
            <a:endParaRPr lang="fr-FR" sz="2400" dirty="0"/>
          </a:p>
        </p:txBody>
      </p:sp>
    </p:spTree>
    <p:extLst>
      <p:ext uri="{BB962C8B-B14F-4D97-AF65-F5344CB8AC3E}">
        <p14:creationId xmlns:p14="http://schemas.microsoft.com/office/powerpoint/2010/main" val="2714067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dirty="0" smtClean="0">
                <a:latin typeface="Calibri" panose="020F0502020204030204" pitchFamily="34" charset="0"/>
              </a:rPr>
              <a:t>SOMMAIRE</a:t>
            </a:r>
          </a:p>
          <a:p>
            <a:endParaRPr lang="fr-FR" dirty="0">
              <a:latin typeface="Calibri" panose="020F0502020204030204" pitchFamily="34" charset="0"/>
            </a:endParaRPr>
          </a:p>
          <a:p>
            <a:r>
              <a:rPr lang="fr-FR" dirty="0" smtClean="0">
                <a:latin typeface="Calibri" panose="020F0502020204030204" pitchFamily="34" charset="0"/>
              </a:rPr>
              <a:t>I Présentation du projet </a:t>
            </a:r>
          </a:p>
          <a:p>
            <a:endParaRPr lang="fr-FR" dirty="0">
              <a:latin typeface="Calibri" panose="020F0502020204030204" pitchFamily="34" charset="0"/>
            </a:endParaRPr>
          </a:p>
          <a:p>
            <a:r>
              <a:rPr lang="fr-FR" i="1" dirty="0" smtClean="0">
                <a:solidFill>
                  <a:srgbClr val="FF0000"/>
                </a:solidFill>
                <a:latin typeface="Calibri" panose="020F0502020204030204" pitchFamily="34" charset="0"/>
              </a:rPr>
              <a:t>II Cahier des charges</a:t>
            </a:r>
          </a:p>
          <a:p>
            <a:endParaRPr lang="fr-FR" dirty="0" smtClean="0">
              <a:latin typeface="Calibri" panose="020F0502020204030204" pitchFamily="34" charset="0"/>
            </a:endParaRPr>
          </a:p>
          <a:p>
            <a:r>
              <a:rPr lang="fr-FR" dirty="0" smtClean="0">
                <a:latin typeface="Calibri" panose="020F0502020204030204" pitchFamily="34" charset="0"/>
              </a:rPr>
              <a:t>III Analyse fonctionnelle</a:t>
            </a:r>
          </a:p>
          <a:p>
            <a:r>
              <a:rPr lang="fr-FR" dirty="0" smtClean="0">
                <a:latin typeface="Calibri" panose="020F0502020204030204" pitchFamily="34" charset="0"/>
              </a:rPr>
              <a:t>	A </a:t>
            </a:r>
            <a:r>
              <a:rPr lang="fr-FR" dirty="0">
                <a:latin typeface="Calibri" panose="020F0502020204030204" pitchFamily="34" charset="0"/>
              </a:rPr>
              <a:t>Cas d’utilisation</a:t>
            </a:r>
          </a:p>
          <a:p>
            <a:r>
              <a:rPr lang="fr-FR" dirty="0">
                <a:latin typeface="Calibri" panose="020F0502020204030204" pitchFamily="34" charset="0"/>
              </a:rPr>
              <a:t>	B Diagrammes</a:t>
            </a:r>
          </a:p>
          <a:p>
            <a:r>
              <a:rPr lang="fr-FR" dirty="0">
                <a:latin typeface="Calibri" panose="020F0502020204030204" pitchFamily="34" charset="0"/>
              </a:rPr>
              <a:t>		1) activité</a:t>
            </a:r>
          </a:p>
          <a:p>
            <a:r>
              <a:rPr lang="fr-FR" dirty="0">
                <a:latin typeface="Calibri" panose="020F0502020204030204" pitchFamily="34" charset="0"/>
              </a:rPr>
              <a:t>		2) séquence</a:t>
            </a:r>
          </a:p>
          <a:p>
            <a:r>
              <a:rPr lang="fr-FR" dirty="0">
                <a:latin typeface="Calibri" panose="020F0502020204030204" pitchFamily="34" charset="0"/>
              </a:rPr>
              <a:t>		3) de classe</a:t>
            </a:r>
          </a:p>
          <a:p>
            <a:r>
              <a:rPr lang="fr-FR" dirty="0" smtClean="0">
                <a:latin typeface="Calibri" panose="020F0502020204030204" pitchFamily="34" charset="0"/>
              </a:rPr>
              <a:t>IV Conception</a:t>
            </a:r>
          </a:p>
          <a:p>
            <a:r>
              <a:rPr lang="fr-FR" dirty="0" smtClean="0">
                <a:latin typeface="Calibri" panose="020F0502020204030204" pitchFamily="34" charset="0"/>
              </a:rPr>
              <a:t>	A </a:t>
            </a:r>
            <a:r>
              <a:rPr lang="fr-FR" dirty="0">
                <a:latin typeface="Calibri" panose="020F0502020204030204" pitchFamily="34" charset="0"/>
              </a:rPr>
              <a:t>MCD MLD</a:t>
            </a:r>
          </a:p>
          <a:p>
            <a:r>
              <a:rPr lang="fr-FR" dirty="0">
                <a:latin typeface="Calibri" panose="020F0502020204030204" pitchFamily="34" charset="0"/>
              </a:rPr>
              <a:t>		1) MCD </a:t>
            </a:r>
          </a:p>
          <a:p>
            <a:r>
              <a:rPr lang="fr-FR" dirty="0">
                <a:latin typeface="Calibri" panose="020F0502020204030204" pitchFamily="34" charset="0"/>
              </a:rPr>
              <a:t>		2) MLD</a:t>
            </a:r>
          </a:p>
          <a:p>
            <a:r>
              <a:rPr lang="fr-FR" dirty="0">
                <a:latin typeface="Calibri" panose="020F0502020204030204" pitchFamily="34" charset="0"/>
              </a:rPr>
              <a:t>		</a:t>
            </a:r>
          </a:p>
          <a:p>
            <a:r>
              <a:rPr lang="fr-FR" dirty="0">
                <a:latin typeface="Calibri" panose="020F0502020204030204" pitchFamily="34" charset="0"/>
              </a:rPr>
              <a:t>	</a:t>
            </a:r>
            <a:r>
              <a:rPr lang="fr-FR" dirty="0" smtClean="0">
                <a:latin typeface="Calibri" panose="020F0502020204030204" pitchFamily="34" charset="0"/>
              </a:rPr>
              <a:t>B </a:t>
            </a:r>
            <a:r>
              <a:rPr lang="fr-FR" dirty="0">
                <a:latin typeface="Calibri" panose="020F0502020204030204" pitchFamily="34" charset="0"/>
              </a:rPr>
              <a:t>SQL </a:t>
            </a:r>
          </a:p>
          <a:p>
            <a:endParaRPr lang="fr-FR" dirty="0">
              <a:latin typeface="Calibri" panose="020F0502020204030204" pitchFamily="34" charset="0"/>
            </a:endParaRPr>
          </a:p>
          <a:p>
            <a:r>
              <a:rPr lang="fr-FR" dirty="0" smtClean="0">
                <a:latin typeface="Calibri" panose="020F0502020204030204" pitchFamily="34" charset="0"/>
              </a:rPr>
              <a:t>	C Interaction avec la base de données	</a:t>
            </a:r>
            <a:endParaRPr lang="fr-FR" sz="1600" dirty="0">
              <a:latin typeface="Calibri" panose="020F0502020204030204" pitchFamily="34" charset="0"/>
            </a:endParaRPr>
          </a:p>
          <a:p>
            <a:endParaRPr lang="fr-FR" dirty="0">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5</a:t>
            </a:fld>
            <a:endParaRPr lang="fr-FR" sz="20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1077" y="4055533"/>
            <a:ext cx="2022059" cy="2081021"/>
          </a:xfrm>
          <a:prstGeom prst="rect">
            <a:avLst/>
          </a:prstGeom>
        </p:spPr>
      </p:pic>
      <p:sp>
        <p:nvSpPr>
          <p:cNvPr id="5" name="ZoneTexte 4"/>
          <p:cNvSpPr txBox="1"/>
          <p:nvPr/>
        </p:nvSpPr>
        <p:spPr>
          <a:xfrm>
            <a:off x="5858934" y="956733"/>
            <a:ext cx="4411133" cy="1477328"/>
          </a:xfrm>
          <a:prstGeom prst="rect">
            <a:avLst/>
          </a:prstGeom>
          <a:noFill/>
        </p:spPr>
        <p:txBody>
          <a:bodyPr wrap="square" rtlCol="0">
            <a:spAutoFit/>
          </a:bodyPr>
          <a:lstStyle/>
          <a:p>
            <a:r>
              <a:rPr lang="fr-FR" i="1" dirty="0" smtClean="0"/>
              <a:t>V Front End</a:t>
            </a:r>
          </a:p>
          <a:p>
            <a:endParaRPr lang="fr-FR" dirty="0"/>
          </a:p>
          <a:p>
            <a:r>
              <a:rPr lang="fr-FR" dirty="0" smtClean="0"/>
              <a:t>	</a:t>
            </a:r>
            <a:r>
              <a:rPr lang="fr-FR" i="1" dirty="0" smtClean="0"/>
              <a:t>A Maquettage </a:t>
            </a:r>
          </a:p>
          <a:p>
            <a:r>
              <a:rPr lang="fr-FR" dirty="0"/>
              <a:t>	</a:t>
            </a:r>
            <a:r>
              <a:rPr lang="fr-FR" dirty="0" smtClean="0"/>
              <a:t>B </a:t>
            </a:r>
            <a:r>
              <a:rPr lang="fr-FR" dirty="0"/>
              <a:t>Html et CSS</a:t>
            </a:r>
            <a:endParaRPr lang="fr-FR" dirty="0" smtClean="0"/>
          </a:p>
          <a:p>
            <a:r>
              <a:rPr lang="fr-FR" dirty="0"/>
              <a:t>	</a:t>
            </a:r>
            <a:r>
              <a:rPr lang="fr-FR" dirty="0" smtClean="0"/>
              <a:t>C </a:t>
            </a:r>
            <a:r>
              <a:rPr lang="fr-FR" dirty="0" err="1" smtClean="0"/>
              <a:t>Javascript</a:t>
            </a:r>
            <a:endParaRPr lang="fr-FR" dirty="0"/>
          </a:p>
        </p:txBody>
      </p:sp>
    </p:spTree>
    <p:extLst>
      <p:ext uri="{BB962C8B-B14F-4D97-AF65-F5344CB8AC3E}">
        <p14:creationId xmlns:p14="http://schemas.microsoft.com/office/powerpoint/2010/main" val="2347049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473199" y="596900"/>
            <a:ext cx="5033927" cy="5974071"/>
          </a:xfrm>
          <a:prstGeom prst="rect">
            <a:avLst/>
          </a:prstGeom>
          <a:noFill/>
        </p:spPr>
        <p:txBody>
          <a:bodyPr wrap="square" rtlCol="0">
            <a:spAutoFit/>
          </a:bodyPr>
          <a:lstStyle/>
          <a:p>
            <a:pPr algn="just">
              <a:lnSpc>
                <a:spcPct val="107000"/>
              </a:lnSpc>
              <a:spcAft>
                <a:spcPts val="800"/>
              </a:spcAft>
            </a:pPr>
            <a:r>
              <a:rPr lang="fr-FR" b="1" u="sng" dirty="0" smtClean="0">
                <a:effectLst/>
                <a:latin typeface="Times New Roman" panose="02020603050405020304" pitchFamily="18" charset="0"/>
                <a:ea typeface="Times New Roman" panose="02020603050405020304" pitchFamily="18" charset="0"/>
                <a:cs typeface="Times New Roman" panose="02020603050405020304" pitchFamily="18" charset="0"/>
              </a:rPr>
              <a:t>Partie 1 Présentation du projet</a:t>
            </a:r>
            <a:r>
              <a:rPr lang="fr-FR" b="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dirty="0" smtClean="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fr-FR" u="sng" dirty="0" smtClean="0">
                <a:effectLst/>
                <a:latin typeface="Times New Roman" panose="02020603050405020304" pitchFamily="18" charset="0"/>
                <a:ea typeface="Times New Roman" panose="02020603050405020304" pitchFamily="18" charset="0"/>
                <a:cs typeface="Times New Roman" panose="02020603050405020304" pitchFamily="18" charset="0"/>
              </a:rPr>
              <a:t>A) Présentation du projet</a:t>
            </a:r>
            <a:endParaRPr lang="fr-FR" u="sng" dirty="0" smtClean="0">
              <a:effectLst/>
              <a:latin typeface="Calibri" panose="020F0502020204030204" pitchFamily="34" charset="0"/>
              <a:ea typeface="Calibri" panose="020F0502020204030204" pitchFamily="34" charset="0"/>
              <a:cs typeface="Times New Roman" panose="02020603050405020304" pitchFamily="18" charset="0"/>
            </a:endParaRPr>
          </a:p>
          <a:p>
            <a:pPr marL="449580" indent="449580" algn="just">
              <a:lnSpc>
                <a:spcPct val="107000"/>
              </a:lnSpc>
              <a:spcAft>
                <a:spcPts val="800"/>
              </a:spcAft>
            </a:pPr>
            <a:r>
              <a:rPr lang="fr-FR" dirty="0" smtClean="0">
                <a:effectLst/>
                <a:latin typeface="Times New Roman" panose="02020603050405020304" pitchFamily="18" charset="0"/>
                <a:ea typeface="Times New Roman" panose="02020603050405020304" pitchFamily="18" charset="0"/>
                <a:cs typeface="Times New Roman" panose="02020603050405020304" pitchFamily="18" charset="0"/>
              </a:rPr>
              <a:t>1) Projet et objectifs</a:t>
            </a:r>
            <a:endParaRPr lang="fr-FR" dirty="0" smtClean="0">
              <a:effectLst/>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dirty="0" smtClean="0">
                <a:effectLst/>
                <a:latin typeface="Times New Roman" panose="02020603050405020304" pitchFamily="18" charset="0"/>
                <a:ea typeface="Times New Roman" panose="02020603050405020304" pitchFamily="18" charset="0"/>
                <a:cs typeface="Times New Roman" panose="02020603050405020304" pitchFamily="18" charset="0"/>
              </a:rPr>
              <a:t>a) statut actuel marque et identité</a:t>
            </a:r>
            <a:endParaRPr lang="fr-FR" dirty="0" smtClean="0">
              <a:effectLst/>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dirty="0" smtClean="0">
                <a:effectLst/>
                <a:latin typeface="Times New Roman" panose="02020603050405020304" pitchFamily="18" charset="0"/>
                <a:ea typeface="Times New Roman" panose="02020603050405020304" pitchFamily="18" charset="0"/>
                <a:cs typeface="Times New Roman" panose="02020603050405020304" pitchFamily="18" charset="0"/>
              </a:rPr>
              <a:t>b) histoire</a:t>
            </a:r>
            <a:endParaRPr lang="fr-FR" dirty="0" smtClean="0">
              <a:effectLst/>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dirty="0" smtClean="0">
                <a:effectLst/>
                <a:latin typeface="Times New Roman" panose="02020603050405020304" pitchFamily="18" charset="0"/>
                <a:ea typeface="Times New Roman" panose="02020603050405020304" pitchFamily="18" charset="0"/>
                <a:cs typeface="Times New Roman" panose="02020603050405020304" pitchFamily="18" charset="0"/>
              </a:rPr>
              <a:t>c) secteur d’activité</a:t>
            </a:r>
            <a:endParaRPr lang="fr-FR" dirty="0" smtClean="0">
              <a:effectLst/>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dirty="0" smtClean="0">
                <a:effectLst/>
                <a:latin typeface="Times New Roman" panose="02020603050405020304" pitchFamily="18" charset="0"/>
                <a:ea typeface="Times New Roman" panose="02020603050405020304" pitchFamily="18" charset="0"/>
                <a:cs typeface="Times New Roman" panose="02020603050405020304" pitchFamily="18" charset="0"/>
              </a:rPr>
              <a:t>d) le projet </a:t>
            </a:r>
            <a:endParaRPr lang="fr-FR" dirty="0" smtClean="0">
              <a:effectLst/>
              <a:latin typeface="Calibri" panose="020F0502020204030204" pitchFamily="34" charset="0"/>
              <a:ea typeface="Calibri" panose="020F0502020204030204" pitchFamily="34" charset="0"/>
              <a:cs typeface="Times New Roman" panose="02020603050405020304" pitchFamily="18" charset="0"/>
            </a:endParaRPr>
          </a:p>
          <a:p>
            <a:pPr marL="449580" indent="449580" algn="just">
              <a:lnSpc>
                <a:spcPct val="107000"/>
              </a:lnSpc>
              <a:spcAft>
                <a:spcPts val="800"/>
              </a:spcAft>
            </a:pPr>
            <a:r>
              <a:rPr lang="fr-FR" dirty="0" smtClean="0">
                <a:effectLst/>
                <a:latin typeface="Times New Roman" panose="02020603050405020304" pitchFamily="18" charset="0"/>
                <a:ea typeface="Times New Roman" panose="02020603050405020304" pitchFamily="18" charset="0"/>
                <a:cs typeface="Times New Roman" panose="02020603050405020304" pitchFamily="18" charset="0"/>
              </a:rPr>
              <a:t>2) Etude du besoin </a:t>
            </a:r>
            <a:endParaRPr lang="fr-FR" dirty="0">
              <a:latin typeface="Times New Roman" panose="02020603050405020304" pitchFamily="18" charset="0"/>
              <a:ea typeface="Times New Roman" panose="02020603050405020304" pitchFamily="18" charset="0"/>
              <a:cs typeface="Times New Roman" panose="02020603050405020304" pitchFamily="18" charset="0"/>
            </a:endParaRPr>
          </a:p>
          <a:p>
            <a:pPr marL="449580" indent="449580"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3) Concurrence</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a) contexte et enjeux </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dirty="0" smtClean="0">
                <a:latin typeface="Times New Roman" panose="02020603050405020304" pitchFamily="18" charset="0"/>
                <a:ea typeface="Times New Roman" panose="02020603050405020304" pitchFamily="18" charset="0"/>
                <a:cs typeface="Times New Roman" panose="02020603050405020304" pitchFamily="18" charset="0"/>
              </a:rPr>
              <a:t>b</a:t>
            </a:r>
            <a:r>
              <a:rPr lang="fr-FR" dirty="0">
                <a:latin typeface="Times New Roman" panose="02020603050405020304" pitchFamily="18" charset="0"/>
                <a:ea typeface="Times New Roman" panose="02020603050405020304" pitchFamily="18" charset="0"/>
                <a:cs typeface="Times New Roman" panose="02020603050405020304" pitchFamily="18" charset="0"/>
              </a:rPr>
              <a:t>) objectifs marketing</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dirty="0" smtClean="0">
                <a:latin typeface="Times New Roman" panose="02020603050405020304" pitchFamily="18" charset="0"/>
                <a:ea typeface="Times New Roman" panose="02020603050405020304" pitchFamily="18" charset="0"/>
                <a:cs typeface="Times New Roman" panose="02020603050405020304" pitchFamily="18" charset="0"/>
              </a:rPr>
              <a:t>c) </a:t>
            </a:r>
            <a:r>
              <a:rPr lang="fr-FR" dirty="0">
                <a:latin typeface="Times New Roman" panose="02020603050405020304" pitchFamily="18" charset="0"/>
                <a:ea typeface="Times New Roman" panose="02020603050405020304" pitchFamily="18" charset="0"/>
                <a:cs typeface="Times New Roman" panose="02020603050405020304" pitchFamily="18" charset="0"/>
              </a:rPr>
              <a:t>positionnement du futur </a:t>
            </a:r>
            <a:r>
              <a:rPr lang="fr-FR" dirty="0" smtClean="0">
                <a:latin typeface="Times New Roman" panose="02020603050405020304" pitchFamily="18" charset="0"/>
                <a:ea typeface="Times New Roman" panose="02020603050405020304" pitchFamily="18" charset="0"/>
                <a:cs typeface="Times New Roman" panose="02020603050405020304" pitchFamily="18" charset="0"/>
              </a:rPr>
              <a:t>produit</a:t>
            </a:r>
          </a:p>
          <a:p>
            <a:pPr marL="899160" indent="449580"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d) analyse SWOT</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dirty="0" smtClean="0">
                <a:latin typeface="Times New Roman" panose="02020603050405020304" pitchFamily="18" charset="0"/>
                <a:ea typeface="Times New Roman" panose="02020603050405020304" pitchFamily="18" charset="0"/>
                <a:cs typeface="Times New Roman" panose="02020603050405020304" pitchFamily="18" charset="0"/>
              </a:rPr>
              <a:t> </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449580" indent="449580" algn="just">
              <a:lnSpc>
                <a:spcPct val="107000"/>
              </a:lnSpc>
              <a:spcAft>
                <a:spcPts val="800"/>
              </a:spcAft>
            </a:pPr>
            <a:endParaRPr lang="fr-FR"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6</a:t>
            </a:fld>
            <a:endParaRPr lang="fr-FR" sz="2000" dirty="0"/>
          </a:p>
        </p:txBody>
      </p:sp>
      <p:sp>
        <p:nvSpPr>
          <p:cNvPr id="4" name="ZoneTexte 3"/>
          <p:cNvSpPr txBox="1"/>
          <p:nvPr/>
        </p:nvSpPr>
        <p:spPr>
          <a:xfrm>
            <a:off x="381000" y="177800"/>
            <a:ext cx="11518900" cy="369332"/>
          </a:xfrm>
          <a:prstGeom prst="rect">
            <a:avLst/>
          </a:prstGeom>
          <a:noFill/>
        </p:spPr>
        <p:txBody>
          <a:bodyPr wrap="square" rtlCol="0">
            <a:spAutoFit/>
          </a:bodyPr>
          <a:lstStyle/>
          <a:p>
            <a:r>
              <a:rPr lang="fr-FR" dirty="0" smtClean="0"/>
              <a:t>II Cahier des charges </a:t>
            </a:r>
            <a:endParaRPr lang="fr-FR" dirty="0"/>
          </a:p>
        </p:txBody>
      </p:sp>
      <p:sp>
        <p:nvSpPr>
          <p:cNvPr id="6" name="ZoneTexte 5"/>
          <p:cNvSpPr txBox="1"/>
          <p:nvPr/>
        </p:nvSpPr>
        <p:spPr>
          <a:xfrm>
            <a:off x="6872472" y="1118582"/>
            <a:ext cx="5027428" cy="2763064"/>
          </a:xfrm>
          <a:prstGeom prst="rect">
            <a:avLst/>
          </a:prstGeom>
          <a:noFill/>
        </p:spPr>
        <p:txBody>
          <a:bodyPr wrap="square" rtlCol="0">
            <a:spAutoFit/>
          </a:bodyPr>
          <a:lstStyle/>
          <a:p>
            <a:pPr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u="sng" dirty="0">
                <a:latin typeface="Times New Roman" panose="02020603050405020304" pitchFamily="18" charset="0"/>
                <a:ea typeface="Times New Roman" panose="02020603050405020304" pitchFamily="18" charset="0"/>
                <a:cs typeface="Times New Roman" panose="02020603050405020304" pitchFamily="18" charset="0"/>
              </a:rPr>
              <a:t>B) Cible </a:t>
            </a:r>
            <a:endParaRPr lang="fr-FR" u="sng" dirty="0">
              <a:latin typeface="Calibri" panose="020F0502020204030204" pitchFamily="34" charset="0"/>
              <a:ea typeface="Calibri" panose="020F0502020204030204" pitchFamily="34" charset="0"/>
              <a:cs typeface="Times New Roman" panose="02020603050405020304" pitchFamily="18" charset="0"/>
            </a:endParaRPr>
          </a:p>
          <a:p>
            <a:pPr marL="449580" indent="449580"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1) public</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449580" indent="449580"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2) équipements  </a:t>
            </a:r>
            <a:endParaRPr lang="fr-FR" dirty="0">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fr-FR" u="sng" dirty="0">
                <a:latin typeface="Times New Roman" panose="02020603050405020304" pitchFamily="18" charset="0"/>
                <a:ea typeface="Times New Roman" panose="02020603050405020304" pitchFamily="18" charset="0"/>
                <a:cs typeface="Times New Roman" panose="02020603050405020304" pitchFamily="18" charset="0"/>
              </a:rPr>
              <a:t>C) Typologie d’application</a:t>
            </a:r>
          </a:p>
          <a:p>
            <a:pPr indent="449580" algn="just">
              <a:lnSpc>
                <a:spcPct val="107000"/>
              </a:lnSpc>
              <a:spcAft>
                <a:spcPts val="800"/>
              </a:spcAft>
            </a:pPr>
            <a:r>
              <a:rPr lang="fr-FR" u="sng" dirty="0">
                <a:latin typeface="Times New Roman" panose="02020603050405020304" pitchFamily="18" charset="0"/>
                <a:ea typeface="Times New Roman" panose="02020603050405020304" pitchFamily="18" charset="0"/>
                <a:cs typeface="Times New Roman" panose="02020603050405020304" pitchFamily="18" charset="0"/>
              </a:rPr>
              <a:t>D) Périmètre</a:t>
            </a:r>
            <a:endParaRPr lang="fr-FR" u="sng" dirty="0">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fr-FR" u="sng" dirty="0">
                <a:latin typeface="Times New Roman" panose="02020603050405020304" pitchFamily="18" charset="0"/>
                <a:ea typeface="Times New Roman" panose="02020603050405020304" pitchFamily="18" charset="0"/>
                <a:cs typeface="Times New Roman" panose="02020603050405020304" pitchFamily="18" charset="0"/>
              </a:rPr>
              <a:t>E) Intervenants</a:t>
            </a:r>
            <a:endParaRPr lang="fr-FR" u="sng" dirty="0">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542213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91886" y="464457"/>
            <a:ext cx="11379200" cy="2158924"/>
          </a:xfrm>
          <a:prstGeom prst="rect">
            <a:avLst/>
          </a:prstGeom>
          <a:noFill/>
        </p:spPr>
        <p:txBody>
          <a:bodyPr wrap="square" rtlCol="0">
            <a:spAutoFit/>
          </a:bodyPr>
          <a:lstStyle/>
          <a:p>
            <a:pPr algn="just">
              <a:lnSpc>
                <a:spcPct val="107000"/>
              </a:lnSpc>
              <a:spcAft>
                <a:spcPts val="800"/>
              </a:spcAft>
            </a:pPr>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fr-FR"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ARBORESCENCE</a:t>
            </a:r>
            <a:br>
              <a:rPr lang="fr-FR" dirty="0" smtClean="0">
                <a:latin typeface="Times New Roman" panose="02020603050405020304" pitchFamily="18" charset="0"/>
                <a:ea typeface="Calibri" panose="020F0502020204030204" pitchFamily="34" charset="0"/>
                <a:cs typeface="Times New Roman" panose="02020603050405020304" pitchFamily="18" charset="0"/>
              </a:rPr>
            </a:br>
            <a:r>
              <a:rPr lang="fr-FR" dirty="0" smtClean="0">
                <a:latin typeface="Times New Roman" panose="02020603050405020304" pitchFamily="18" charset="0"/>
                <a:ea typeface="Calibri" panose="020F0502020204030204" pitchFamily="34" charset="0"/>
                <a:cs typeface="Times New Roman" panose="02020603050405020304" pitchFamily="18" charset="0"/>
              </a:rPr>
              <a:t/>
            </a:r>
            <a:br>
              <a:rPr lang="fr-FR" dirty="0" smtClean="0">
                <a:latin typeface="Times New Roman" panose="02020603050405020304" pitchFamily="18" charset="0"/>
                <a:ea typeface="Calibri" panose="020F0502020204030204" pitchFamily="34" charset="0"/>
                <a:cs typeface="Times New Roman" panose="02020603050405020304" pitchFamily="18" charset="0"/>
              </a:rPr>
            </a:br>
            <a:endParaRPr lang="fr-FR"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7</a:t>
            </a:fld>
            <a:endParaRPr lang="fr-FR" sz="2000" dirty="0"/>
          </a:p>
        </p:txBody>
      </p:sp>
      <p:sp>
        <p:nvSpPr>
          <p:cNvPr id="4" name="Rectangle 3"/>
          <p:cNvSpPr/>
          <p:nvPr/>
        </p:nvSpPr>
        <p:spPr>
          <a:xfrm>
            <a:off x="251285" y="95125"/>
            <a:ext cx="2189830" cy="369332"/>
          </a:xfrm>
          <a:prstGeom prst="rect">
            <a:avLst/>
          </a:prstGeom>
        </p:spPr>
        <p:txBody>
          <a:bodyPr wrap="none">
            <a:spAutoFit/>
          </a:bodyPr>
          <a:lstStyle/>
          <a:p>
            <a:r>
              <a:rPr lang="fr-FR" dirty="0" smtClean="0"/>
              <a:t>II Cahier des charges </a:t>
            </a:r>
            <a:endParaRPr lang="fr-FR" dirty="0"/>
          </a:p>
        </p:txBody>
      </p:sp>
      <p:pic>
        <p:nvPicPr>
          <p:cNvPr id="5" name="Image 4"/>
          <p:cNvPicPr/>
          <p:nvPr/>
        </p:nvPicPr>
        <p:blipFill>
          <a:blip r:embed="rId2">
            <a:extLst>
              <a:ext uri="{28A0092B-C50C-407E-A947-70E740481C1C}">
                <a14:useLocalDpi xmlns:a14="http://schemas.microsoft.com/office/drawing/2010/main" val="0"/>
              </a:ext>
            </a:extLst>
          </a:blip>
          <a:stretch>
            <a:fillRect/>
          </a:stretch>
        </p:blipFill>
        <p:spPr>
          <a:xfrm>
            <a:off x="518470" y="1809946"/>
            <a:ext cx="11204677" cy="3846136"/>
          </a:xfrm>
          <a:prstGeom prst="rect">
            <a:avLst/>
          </a:prstGeom>
        </p:spPr>
      </p:pic>
    </p:spTree>
    <p:extLst>
      <p:ext uri="{BB962C8B-B14F-4D97-AF65-F5344CB8AC3E}">
        <p14:creationId xmlns:p14="http://schemas.microsoft.com/office/powerpoint/2010/main" val="3550469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dirty="0" smtClean="0">
                <a:latin typeface="Calibri" panose="020F0502020204030204" pitchFamily="34" charset="0"/>
              </a:rPr>
              <a:t>SOMMAIRE</a:t>
            </a:r>
          </a:p>
          <a:p>
            <a:endParaRPr lang="fr-FR" dirty="0">
              <a:latin typeface="Calibri" panose="020F0502020204030204" pitchFamily="34" charset="0"/>
            </a:endParaRPr>
          </a:p>
          <a:p>
            <a:r>
              <a:rPr lang="fr-FR" dirty="0" smtClean="0">
                <a:latin typeface="Calibri" panose="020F0502020204030204" pitchFamily="34" charset="0"/>
              </a:rPr>
              <a:t>I Présentation du projet </a:t>
            </a:r>
          </a:p>
          <a:p>
            <a:endParaRPr lang="fr-FR" dirty="0">
              <a:latin typeface="Calibri" panose="020F0502020204030204" pitchFamily="34" charset="0"/>
            </a:endParaRPr>
          </a:p>
          <a:p>
            <a:r>
              <a:rPr lang="fr-FR" dirty="0" smtClean="0">
                <a:latin typeface="Calibri" panose="020F0502020204030204" pitchFamily="34" charset="0"/>
              </a:rPr>
              <a:t>II Cahier des charges</a:t>
            </a:r>
          </a:p>
          <a:p>
            <a:endParaRPr lang="fr-FR" dirty="0" smtClean="0">
              <a:latin typeface="Calibri" panose="020F0502020204030204" pitchFamily="34" charset="0"/>
            </a:endParaRPr>
          </a:p>
          <a:p>
            <a:r>
              <a:rPr lang="fr-FR" i="1" dirty="0" smtClean="0">
                <a:solidFill>
                  <a:srgbClr val="FF0000"/>
                </a:solidFill>
                <a:latin typeface="Calibri" panose="020F0502020204030204" pitchFamily="34" charset="0"/>
              </a:rPr>
              <a:t>III Analyse fonctionnelle</a:t>
            </a:r>
          </a:p>
          <a:p>
            <a:r>
              <a:rPr lang="fr-FR" i="1" dirty="0" smtClean="0">
                <a:solidFill>
                  <a:srgbClr val="FF0000"/>
                </a:solidFill>
                <a:latin typeface="Calibri" panose="020F0502020204030204" pitchFamily="34" charset="0"/>
              </a:rPr>
              <a:t>	A </a:t>
            </a:r>
            <a:r>
              <a:rPr lang="fr-FR" i="1" dirty="0">
                <a:solidFill>
                  <a:srgbClr val="FF0000"/>
                </a:solidFill>
                <a:latin typeface="Calibri" panose="020F0502020204030204" pitchFamily="34" charset="0"/>
              </a:rPr>
              <a:t>Cas d’utilisation</a:t>
            </a:r>
          </a:p>
          <a:p>
            <a:r>
              <a:rPr lang="fr-FR" i="1" dirty="0">
                <a:solidFill>
                  <a:srgbClr val="FF0000"/>
                </a:solidFill>
                <a:latin typeface="Calibri" panose="020F0502020204030204" pitchFamily="34" charset="0"/>
              </a:rPr>
              <a:t>	B Diagrammes</a:t>
            </a:r>
          </a:p>
          <a:p>
            <a:r>
              <a:rPr lang="fr-FR" i="1" dirty="0">
                <a:solidFill>
                  <a:srgbClr val="FF0000"/>
                </a:solidFill>
                <a:latin typeface="Calibri" panose="020F0502020204030204" pitchFamily="34" charset="0"/>
              </a:rPr>
              <a:t>		1) activité</a:t>
            </a:r>
          </a:p>
          <a:p>
            <a:r>
              <a:rPr lang="fr-FR" i="1" dirty="0">
                <a:solidFill>
                  <a:srgbClr val="FF0000"/>
                </a:solidFill>
                <a:latin typeface="Calibri" panose="020F0502020204030204" pitchFamily="34" charset="0"/>
              </a:rPr>
              <a:t>		2) séquence</a:t>
            </a:r>
          </a:p>
          <a:p>
            <a:r>
              <a:rPr lang="fr-FR" i="1" dirty="0">
                <a:solidFill>
                  <a:srgbClr val="FF0000"/>
                </a:solidFill>
                <a:latin typeface="Calibri" panose="020F0502020204030204" pitchFamily="34" charset="0"/>
              </a:rPr>
              <a:t>		3) de classe</a:t>
            </a:r>
          </a:p>
          <a:p>
            <a:r>
              <a:rPr lang="fr-FR" dirty="0" smtClean="0">
                <a:latin typeface="Calibri" panose="020F0502020204030204" pitchFamily="34" charset="0"/>
              </a:rPr>
              <a:t>IV Conception</a:t>
            </a:r>
          </a:p>
          <a:p>
            <a:r>
              <a:rPr lang="fr-FR" dirty="0" smtClean="0">
                <a:latin typeface="Calibri" panose="020F0502020204030204" pitchFamily="34" charset="0"/>
              </a:rPr>
              <a:t>	A </a:t>
            </a:r>
            <a:r>
              <a:rPr lang="fr-FR" dirty="0">
                <a:latin typeface="Calibri" panose="020F0502020204030204" pitchFamily="34" charset="0"/>
              </a:rPr>
              <a:t>MCD MLD</a:t>
            </a:r>
          </a:p>
          <a:p>
            <a:r>
              <a:rPr lang="fr-FR" dirty="0">
                <a:latin typeface="Calibri" panose="020F0502020204030204" pitchFamily="34" charset="0"/>
              </a:rPr>
              <a:t>		1) MCD </a:t>
            </a:r>
          </a:p>
          <a:p>
            <a:r>
              <a:rPr lang="fr-FR" dirty="0">
                <a:latin typeface="Calibri" panose="020F0502020204030204" pitchFamily="34" charset="0"/>
              </a:rPr>
              <a:t>		2) MLD</a:t>
            </a:r>
          </a:p>
          <a:p>
            <a:r>
              <a:rPr lang="fr-FR" dirty="0">
                <a:latin typeface="Calibri" panose="020F0502020204030204" pitchFamily="34" charset="0"/>
              </a:rPr>
              <a:t>		</a:t>
            </a:r>
          </a:p>
          <a:p>
            <a:r>
              <a:rPr lang="fr-FR" dirty="0">
                <a:latin typeface="Calibri" panose="020F0502020204030204" pitchFamily="34" charset="0"/>
              </a:rPr>
              <a:t>	</a:t>
            </a:r>
            <a:r>
              <a:rPr lang="fr-FR" dirty="0" smtClean="0">
                <a:latin typeface="Calibri" panose="020F0502020204030204" pitchFamily="34" charset="0"/>
              </a:rPr>
              <a:t>B </a:t>
            </a:r>
            <a:r>
              <a:rPr lang="fr-FR" dirty="0">
                <a:latin typeface="Calibri" panose="020F0502020204030204" pitchFamily="34" charset="0"/>
              </a:rPr>
              <a:t>SQL </a:t>
            </a:r>
          </a:p>
          <a:p>
            <a:endParaRPr lang="fr-FR" dirty="0">
              <a:latin typeface="Calibri" panose="020F0502020204030204" pitchFamily="34" charset="0"/>
            </a:endParaRPr>
          </a:p>
          <a:p>
            <a:r>
              <a:rPr lang="fr-FR" dirty="0" smtClean="0">
                <a:latin typeface="Calibri" panose="020F0502020204030204" pitchFamily="34" charset="0"/>
              </a:rPr>
              <a:t>	C Interaction avec la base de données	</a:t>
            </a:r>
            <a:endParaRPr lang="fr-FR" sz="1600" dirty="0">
              <a:latin typeface="Calibri" panose="020F0502020204030204" pitchFamily="34" charset="0"/>
            </a:endParaRPr>
          </a:p>
          <a:p>
            <a:endParaRPr lang="fr-FR" dirty="0">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8</a:t>
            </a:fld>
            <a:endParaRPr lang="fr-FR" sz="20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1077" y="4055533"/>
            <a:ext cx="2022059" cy="2081021"/>
          </a:xfrm>
          <a:prstGeom prst="rect">
            <a:avLst/>
          </a:prstGeom>
        </p:spPr>
      </p:pic>
      <p:sp>
        <p:nvSpPr>
          <p:cNvPr id="5" name="ZoneTexte 4"/>
          <p:cNvSpPr txBox="1"/>
          <p:nvPr/>
        </p:nvSpPr>
        <p:spPr>
          <a:xfrm>
            <a:off x="5858934" y="956733"/>
            <a:ext cx="4411133" cy="1477328"/>
          </a:xfrm>
          <a:prstGeom prst="rect">
            <a:avLst/>
          </a:prstGeom>
          <a:noFill/>
        </p:spPr>
        <p:txBody>
          <a:bodyPr wrap="square" rtlCol="0">
            <a:spAutoFit/>
          </a:bodyPr>
          <a:lstStyle/>
          <a:p>
            <a:r>
              <a:rPr lang="fr-FR" i="1" dirty="0" smtClean="0"/>
              <a:t>V Front End</a:t>
            </a:r>
          </a:p>
          <a:p>
            <a:endParaRPr lang="fr-FR" dirty="0"/>
          </a:p>
          <a:p>
            <a:r>
              <a:rPr lang="fr-FR" dirty="0" smtClean="0"/>
              <a:t>	</a:t>
            </a:r>
            <a:r>
              <a:rPr lang="fr-FR" i="1" dirty="0" smtClean="0"/>
              <a:t>A Maquettage </a:t>
            </a:r>
          </a:p>
          <a:p>
            <a:r>
              <a:rPr lang="fr-FR" dirty="0"/>
              <a:t>	</a:t>
            </a:r>
            <a:r>
              <a:rPr lang="fr-FR" dirty="0" smtClean="0"/>
              <a:t>B HTML </a:t>
            </a:r>
            <a:r>
              <a:rPr lang="fr-FR" dirty="0"/>
              <a:t>et CSS</a:t>
            </a:r>
            <a:endParaRPr lang="fr-FR" dirty="0" smtClean="0"/>
          </a:p>
          <a:p>
            <a:r>
              <a:rPr lang="fr-FR" dirty="0"/>
              <a:t>	</a:t>
            </a:r>
            <a:r>
              <a:rPr lang="fr-FR" dirty="0" smtClean="0"/>
              <a:t>C </a:t>
            </a:r>
            <a:r>
              <a:rPr lang="fr-FR" dirty="0" err="1" smtClean="0"/>
              <a:t>Javascript</a:t>
            </a:r>
            <a:endParaRPr lang="fr-FR" dirty="0"/>
          </a:p>
        </p:txBody>
      </p:sp>
    </p:spTree>
    <p:extLst>
      <p:ext uri="{BB962C8B-B14F-4D97-AF65-F5344CB8AC3E}">
        <p14:creationId xmlns:p14="http://schemas.microsoft.com/office/powerpoint/2010/main" val="647485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99358" y="44426"/>
            <a:ext cx="5711976" cy="1477328"/>
          </a:xfrm>
          <a:prstGeom prst="rect">
            <a:avLst/>
          </a:prstGeom>
          <a:noFill/>
        </p:spPr>
        <p:txBody>
          <a:bodyPr wrap="square" rtlCol="0">
            <a:spAutoFit/>
          </a:bodyPr>
          <a:lstStyle/>
          <a:p>
            <a:r>
              <a:rPr lang="fr-FR" dirty="0" smtClean="0"/>
              <a:t>III Analyse fonctionnelle </a:t>
            </a:r>
          </a:p>
          <a:p>
            <a:r>
              <a:rPr lang="fr-FR" dirty="0"/>
              <a:t>	</a:t>
            </a:r>
            <a:r>
              <a:rPr lang="fr-FR" dirty="0" smtClean="0"/>
              <a:t>A cas d’utilisation</a:t>
            </a:r>
          </a:p>
          <a:p>
            <a:endParaRPr lang="fr-FR" dirty="0"/>
          </a:p>
          <a:p>
            <a:endParaRPr lang="fr-FR" dirty="0" smtClean="0"/>
          </a:p>
          <a:p>
            <a:endParaRPr lang="fr-FR" dirty="0"/>
          </a:p>
        </p:txBody>
      </p:sp>
      <p:sp>
        <p:nvSpPr>
          <p:cNvPr id="4" name="Espace réservé du numéro de diapositive 3"/>
          <p:cNvSpPr>
            <a:spLocks noGrp="1"/>
          </p:cNvSpPr>
          <p:nvPr>
            <p:ph type="sldNum" sz="quarter" idx="12"/>
          </p:nvPr>
        </p:nvSpPr>
        <p:spPr>
          <a:xfrm>
            <a:off x="10888133" y="6445304"/>
            <a:ext cx="973667" cy="274320"/>
          </a:xfrm>
        </p:spPr>
        <p:txBody>
          <a:bodyPr/>
          <a:lstStyle/>
          <a:p>
            <a:fld id="{C992E66A-41E9-4F30-B3C8-2FF86DC5BC5A}" type="slidenum">
              <a:rPr lang="fr-FR" sz="2000" smtClean="0"/>
              <a:t>9</a:t>
            </a:fld>
            <a:endParaRPr lang="fr-FR" sz="2000" dirty="0"/>
          </a:p>
        </p:txBody>
      </p:sp>
      <p:pic>
        <p:nvPicPr>
          <p:cNvPr id="3" name="Image 2"/>
          <p:cNvPicPr>
            <a:picLocks noChangeAspect="1"/>
          </p:cNvPicPr>
          <p:nvPr/>
        </p:nvPicPr>
        <p:blipFill>
          <a:blip r:embed="rId2"/>
          <a:stretch>
            <a:fillRect/>
          </a:stretch>
        </p:blipFill>
        <p:spPr>
          <a:xfrm>
            <a:off x="1005416" y="783090"/>
            <a:ext cx="6271435" cy="5308600"/>
          </a:xfrm>
          <a:prstGeom prst="rect">
            <a:avLst/>
          </a:prstGeom>
        </p:spPr>
      </p:pic>
    </p:spTree>
    <p:extLst>
      <p:ext uri="{BB962C8B-B14F-4D97-AF65-F5344CB8AC3E}">
        <p14:creationId xmlns:p14="http://schemas.microsoft.com/office/powerpoint/2010/main" val="4073754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4906</TotalTime>
  <Words>353</Words>
  <Application>Microsoft Office PowerPoint</Application>
  <PresentationFormat>Grand écran</PresentationFormat>
  <Paragraphs>350</Paragraphs>
  <Slides>37</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37</vt:i4>
      </vt:variant>
    </vt:vector>
  </HeadingPairs>
  <TitlesOfParts>
    <vt:vector size="43" baseType="lpstr">
      <vt:lpstr>Calibri</vt:lpstr>
      <vt:lpstr>Times New Roman</vt:lpstr>
      <vt:lpstr>Tw Cen MT</vt:lpstr>
      <vt:lpstr>Tw Cen MT Condensed</vt:lpstr>
      <vt:lpstr>Wingdings 3</vt:lpstr>
      <vt:lpstr>Intégral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ADRAR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Projet personnel</dc:title>
  <dc:creator>admin</dc:creator>
  <cp:lastModifiedBy>admin</cp:lastModifiedBy>
  <cp:revision>48</cp:revision>
  <dcterms:created xsi:type="dcterms:W3CDTF">2021-10-11T07:11:17Z</dcterms:created>
  <dcterms:modified xsi:type="dcterms:W3CDTF">2022-03-07T15:44:13Z</dcterms:modified>
</cp:coreProperties>
</file>