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6"/>
  </p:notesMasterIdLst>
  <p:sldIdLst>
    <p:sldId id="271" r:id="rId2"/>
    <p:sldId id="257" r:id="rId3"/>
    <p:sldId id="294" r:id="rId4"/>
    <p:sldId id="270" r:id="rId5"/>
    <p:sldId id="295" r:id="rId6"/>
    <p:sldId id="258" r:id="rId7"/>
    <p:sldId id="261" r:id="rId8"/>
    <p:sldId id="274" r:id="rId9"/>
    <p:sldId id="262" r:id="rId10"/>
    <p:sldId id="264" r:id="rId11"/>
    <p:sldId id="265" r:id="rId12"/>
    <p:sldId id="280" r:id="rId13"/>
    <p:sldId id="275" r:id="rId14"/>
    <p:sldId id="267" r:id="rId15"/>
    <p:sldId id="277" r:id="rId16"/>
    <p:sldId id="266" r:id="rId17"/>
    <p:sldId id="278" r:id="rId18"/>
    <p:sldId id="276" r:id="rId19"/>
    <p:sldId id="269" r:id="rId20"/>
    <p:sldId id="268" r:id="rId21"/>
    <p:sldId id="279" r:id="rId22"/>
    <p:sldId id="273" r:id="rId23"/>
    <p:sldId id="281" r:id="rId24"/>
    <p:sldId id="284" r:id="rId25"/>
    <p:sldId id="282" r:id="rId26"/>
    <p:sldId id="283" r:id="rId27"/>
    <p:sldId id="285" r:id="rId28"/>
    <p:sldId id="293" r:id="rId29"/>
    <p:sldId id="296" r:id="rId30"/>
    <p:sldId id="286" r:id="rId31"/>
    <p:sldId id="287" r:id="rId32"/>
    <p:sldId id="288" r:id="rId33"/>
    <p:sldId id="297" r:id="rId34"/>
    <p:sldId id="289" r:id="rId35"/>
    <p:sldId id="290" r:id="rId36"/>
    <p:sldId id="291" r:id="rId37"/>
    <p:sldId id="315" r:id="rId38"/>
    <p:sldId id="299" r:id="rId39"/>
    <p:sldId id="316" r:id="rId40"/>
    <p:sldId id="312" r:id="rId41"/>
    <p:sldId id="314" r:id="rId42"/>
    <p:sldId id="298" r:id="rId43"/>
    <p:sldId id="301" r:id="rId44"/>
    <p:sldId id="304" r:id="rId45"/>
    <p:sldId id="302" r:id="rId46"/>
    <p:sldId id="303" r:id="rId47"/>
    <p:sldId id="309" r:id="rId48"/>
    <p:sldId id="305" r:id="rId49"/>
    <p:sldId id="310" r:id="rId50"/>
    <p:sldId id="306" r:id="rId51"/>
    <p:sldId id="311" r:id="rId52"/>
    <p:sldId id="307" r:id="rId53"/>
    <p:sldId id="317" r:id="rId54"/>
    <p:sldId id="272"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5"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6B6B8-D9C7-4DBC-8A47-8173F4F020A4}" v="13" dt="2022-05-24T15:35:01.969"/>
    <p1510:client id="{166BDE10-F77D-4896-9300-07B7E1C45CE3}" v="651" dt="2022-03-08T15:54:28.497"/>
    <p1510:client id="{37E81F2F-0342-428C-9B3A-A37BD98C7A03}" v="7" dt="2022-04-29T15:08:18.384"/>
    <p1510:client id="{43D14D84-0DB0-468B-A398-7150F836BF73}" v="16" dt="2022-05-12T16:40:26.939"/>
    <p1510:client id="{665EF865-96D2-4636-97A6-DB7A17A8C35C}" v="47" dt="2022-05-12T19:00:57.117"/>
    <p1510:client id="{8B9A6A0F-0023-4FAC-AE1C-874FB04485AB}" v="1350" dt="2022-03-08T11:34:51.267"/>
    <p1510:client id="{B910EE0C-1E3B-432F-9BE8-BB3012099CE5}" v="1" dt="2022-04-12T16:30:02.417"/>
    <p1510:client id="{DAA50AD7-677A-4424-888D-B034244B8593}" v="7" dt="2022-05-06T07:51:24.162"/>
    <p1510:client id="{DB5F77AA-2D4B-44F5-B94C-ECFCE8A4E1D2}" v="22" dt="2022-04-24T18:26:52.514"/>
    <p1510:client id="{F08247B1-49A1-48F1-9ABD-3CDE6E537272}" v="187" dt="2022-04-12T17:13:48.792"/>
    <p1510:client id="{FE1BE9E2-F3EA-4FB6-AF55-281ED7C9BAF9}" v="1617" dt="2022-03-08T10:55:35.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866B-F6B3-44EA-9286-D314C87D3227}" type="datetimeFigureOut">
              <a:rPr lang="fr-FR" smtClean="0"/>
              <a:t>24/05/2022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594C8-3F0A-43E7-BA8E-01C8B4EB71D4}" type="slidenum">
              <a:rPr lang="fr-FR" smtClean="0"/>
              <a:t>‹N°›</a:t>
            </a:fld>
            <a:endParaRPr lang="fr-FR"/>
          </a:p>
        </p:txBody>
      </p:sp>
    </p:spTree>
    <p:extLst>
      <p:ext uri="{BB962C8B-B14F-4D97-AF65-F5344CB8AC3E}">
        <p14:creationId xmlns:p14="http://schemas.microsoft.com/office/powerpoint/2010/main" val="92453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1</a:t>
            </a:fld>
            <a:endParaRPr lang="fr-FR"/>
          </a:p>
        </p:txBody>
      </p:sp>
    </p:spTree>
    <p:extLst>
      <p:ext uri="{BB962C8B-B14F-4D97-AF65-F5344CB8AC3E}">
        <p14:creationId xmlns:p14="http://schemas.microsoft.com/office/powerpoint/2010/main" val="103766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la conception </a:t>
            </a:r>
            <a:r>
              <a:rPr lang="en-US" err="1"/>
              <a:t>est</a:t>
            </a:r>
            <a:r>
              <a:rPr lang="en-US"/>
              <a:t> </a:t>
            </a:r>
            <a:r>
              <a:rPr lang="en-US" err="1"/>
              <a:t>orientée</a:t>
            </a:r>
            <a:r>
              <a:rPr lang="en-US"/>
              <a:t> </a:t>
            </a:r>
            <a:r>
              <a:rPr lang="en-US" err="1"/>
              <a:t>données</a:t>
            </a:r>
            <a:r>
              <a:rPr lang="en-US"/>
              <a:t>. </a:t>
            </a:r>
            <a:r>
              <a:rPr lang="en-US" err="1"/>
              <a:t>C'est</a:t>
            </a:r>
            <a:r>
              <a:rPr lang="en-US"/>
              <a:t> la </a:t>
            </a:r>
            <a:r>
              <a:rPr lang="en-US" err="1"/>
              <a:t>représentation</a:t>
            </a:r>
            <a:r>
              <a:rPr lang="en-US"/>
              <a:t> de </a:t>
            </a:r>
            <a:r>
              <a:rPr lang="en-US" err="1"/>
              <a:t>l'organisation</a:t>
            </a:r>
            <a:r>
              <a:rPr lang="en-US"/>
              <a:t> des </a:t>
            </a:r>
            <a:r>
              <a:rPr lang="en-US" err="1"/>
              <a:t>données</a:t>
            </a:r>
            <a:endParaRPr lang="fr-FR" err="1"/>
          </a:p>
          <a:p>
            <a:endParaRPr lang="en-US">
              <a:cs typeface="Calibri"/>
            </a:endParaRPr>
          </a:p>
          <a:p>
            <a:r>
              <a:rPr lang="en-US" err="1"/>
              <a:t>c'est</a:t>
            </a:r>
            <a:r>
              <a:rPr lang="en-US"/>
              <a:t> la 1ère étape du support physique</a:t>
            </a:r>
            <a:endParaRPr lang="fr-FR">
              <a:cs typeface="Calibri"/>
            </a:endParaRPr>
          </a:p>
          <a:p>
            <a:endParaRPr lang="en-US">
              <a:cs typeface="Calibri"/>
            </a:endParaRPr>
          </a:p>
          <a:p>
            <a:r>
              <a:rPr lang="en-US"/>
              <a:t>Le but </a:t>
            </a:r>
            <a:r>
              <a:rPr lang="en-US" err="1"/>
              <a:t>est</a:t>
            </a:r>
            <a:r>
              <a:rPr lang="en-US"/>
              <a:t> de stocker les </a:t>
            </a:r>
            <a:r>
              <a:rPr lang="en-US" err="1"/>
              <a:t>données</a:t>
            </a:r>
            <a:r>
              <a:rPr lang="en-US"/>
              <a:t> dans un </a:t>
            </a:r>
            <a:r>
              <a:rPr lang="en-US" err="1"/>
              <a:t>Système</a:t>
            </a:r>
            <a:r>
              <a:rPr lang="en-US"/>
              <a:t> de Gestion de Base de </a:t>
            </a:r>
            <a:r>
              <a:rPr lang="en-US" err="1"/>
              <a:t>Données</a:t>
            </a:r>
            <a:r>
              <a:rPr lang="en-US"/>
              <a:t> </a:t>
            </a:r>
            <a:r>
              <a:rPr lang="en-US" err="1"/>
              <a:t>Relationnelle</a:t>
            </a:r>
            <a:endParaRPr lang="fr-FR" err="1"/>
          </a:p>
          <a:p>
            <a:endParaRPr lang="en-US">
              <a:cs typeface="Calibri"/>
            </a:endParaRPr>
          </a:p>
          <a:p>
            <a:r>
              <a:rPr lang="en-US"/>
              <a:t>La première étape </a:t>
            </a:r>
            <a:r>
              <a:rPr lang="en-US" err="1"/>
              <a:t>est</a:t>
            </a:r>
            <a:r>
              <a:rPr lang="en-US"/>
              <a:t> le </a:t>
            </a:r>
            <a:r>
              <a:rPr lang="en-US" err="1"/>
              <a:t>modèle</a:t>
            </a:r>
            <a:r>
              <a:rPr lang="en-US"/>
              <a:t> </a:t>
            </a:r>
            <a:r>
              <a:rPr lang="en-US" err="1"/>
              <a:t>conceptuel</a:t>
            </a:r>
            <a:r>
              <a:rPr lang="en-US"/>
              <a:t> de </a:t>
            </a:r>
            <a:r>
              <a:rPr lang="en-US" err="1"/>
              <a:t>données</a:t>
            </a:r>
            <a:endParaRPr lang="fr-FR" err="1"/>
          </a:p>
          <a:p>
            <a:r>
              <a:rPr lang="en-US" err="1"/>
              <a:t>puis</a:t>
            </a:r>
            <a:r>
              <a:rPr lang="en-US"/>
              <a:t> le </a:t>
            </a:r>
            <a:r>
              <a:rPr lang="en-US" err="1"/>
              <a:t>modèle</a:t>
            </a:r>
            <a:r>
              <a:rPr lang="en-US"/>
              <a:t> </a:t>
            </a:r>
            <a:r>
              <a:rPr lang="en-US" err="1"/>
              <a:t>logique</a:t>
            </a:r>
            <a:r>
              <a:rPr lang="en-US"/>
              <a:t> de </a:t>
            </a:r>
            <a:r>
              <a:rPr lang="en-US" err="1"/>
              <a:t>données</a:t>
            </a:r>
            <a:endParaRPr lang="fr-FR" err="1"/>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13</a:t>
            </a:fld>
            <a:endParaRPr lang="fr-FR"/>
          </a:p>
        </p:txBody>
      </p:sp>
    </p:spTree>
    <p:extLst>
      <p:ext uri="{BB962C8B-B14F-4D97-AF65-F5344CB8AC3E}">
        <p14:creationId xmlns:p14="http://schemas.microsoft.com/office/powerpoint/2010/main" val="163903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Sont </a:t>
            </a:r>
            <a:r>
              <a:rPr lang="en-US" err="1"/>
              <a:t>décrite</a:t>
            </a:r>
            <a:r>
              <a:rPr lang="en-US"/>
              <a:t> </a:t>
            </a:r>
            <a:r>
              <a:rPr lang="en-US" err="1"/>
              <a:t>ici</a:t>
            </a:r>
            <a:r>
              <a:rPr lang="en-US"/>
              <a:t> les tables qui </a:t>
            </a:r>
            <a:r>
              <a:rPr lang="en-US" err="1"/>
              <a:t>organisent</a:t>
            </a:r>
            <a:r>
              <a:rPr lang="en-US"/>
              <a:t> les </a:t>
            </a:r>
            <a:r>
              <a:rPr lang="en-US" err="1"/>
              <a:t>données</a:t>
            </a:r>
            <a:r>
              <a:rPr lang="en-US"/>
              <a:t> de </a:t>
            </a:r>
            <a:r>
              <a:rPr lang="en-US" err="1"/>
              <a:t>l'application</a:t>
            </a:r>
            <a:r>
              <a:rPr lang="en-US"/>
              <a:t>.</a:t>
            </a:r>
            <a:endParaRPr lang="fr-FR"/>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14</a:t>
            </a:fld>
            <a:endParaRPr lang="fr-FR"/>
          </a:p>
        </p:txBody>
      </p:sp>
    </p:spTree>
    <p:extLst>
      <p:ext uri="{BB962C8B-B14F-4D97-AF65-F5344CB8AC3E}">
        <p14:creationId xmlns:p14="http://schemas.microsoft.com/office/powerpoint/2010/main" val="384363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id</a:t>
            </a:r>
            <a:endParaRPr lang="fr-FR"/>
          </a:p>
          <a:p>
            <a:r>
              <a:rPr lang="en-US" err="1"/>
              <a:t>attribut</a:t>
            </a:r>
            <a:endParaRPr lang="en-US" err="1">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15</a:t>
            </a:fld>
            <a:endParaRPr lang="fr-FR"/>
          </a:p>
        </p:txBody>
      </p:sp>
    </p:spTree>
    <p:extLst>
      <p:ext uri="{BB962C8B-B14F-4D97-AF65-F5344CB8AC3E}">
        <p14:creationId xmlns:p14="http://schemas.microsoft.com/office/powerpoint/2010/main" val="257955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Ici on </a:t>
            </a:r>
            <a:r>
              <a:rPr lang="en-US" err="1"/>
              <a:t>visualise</a:t>
            </a:r>
            <a:r>
              <a:rPr lang="en-US"/>
              <a:t> les </a:t>
            </a:r>
            <a:r>
              <a:rPr lang="en-US" err="1"/>
              <a:t>clés</a:t>
            </a:r>
            <a:r>
              <a:rPr lang="en-US"/>
              <a:t> </a:t>
            </a:r>
            <a:r>
              <a:rPr lang="en-US" err="1"/>
              <a:t>étrangères</a:t>
            </a:r>
            <a:r>
              <a:rPr lang="en-US"/>
              <a:t> qui </a:t>
            </a:r>
            <a:r>
              <a:rPr lang="en-US" err="1"/>
              <a:t>sont</a:t>
            </a:r>
            <a:r>
              <a:rPr lang="en-US"/>
              <a:t> dans les tables </a:t>
            </a:r>
            <a:r>
              <a:rPr lang="en-US" err="1"/>
              <a:t>d'associations</a:t>
            </a:r>
            <a:endParaRPr lang="en-US">
              <a:cs typeface="Calibri"/>
            </a:endParaRPr>
          </a:p>
          <a:p>
            <a:endParaRPr lang="en-US">
              <a:cs typeface="Calibri"/>
            </a:endParaRPr>
          </a:p>
          <a:p>
            <a:r>
              <a:rPr lang="en-US"/>
              <a:t>La </a:t>
            </a:r>
            <a:r>
              <a:rPr lang="en-US" err="1"/>
              <a:t>clé</a:t>
            </a:r>
            <a:r>
              <a:rPr lang="en-US"/>
              <a:t> </a:t>
            </a:r>
            <a:r>
              <a:rPr lang="en-US" err="1"/>
              <a:t>primaire</a:t>
            </a:r>
            <a:r>
              <a:rPr lang="en-US"/>
              <a:t> </a:t>
            </a:r>
            <a:r>
              <a:rPr lang="en-US" err="1"/>
              <a:t>est</a:t>
            </a:r>
            <a:r>
              <a:rPr lang="en-US"/>
              <a:t> </a:t>
            </a:r>
            <a:r>
              <a:rPr lang="en-US" err="1"/>
              <a:t>composée</a:t>
            </a:r>
            <a:r>
              <a:rPr lang="en-US"/>
              <a:t> de 2 </a:t>
            </a:r>
            <a:r>
              <a:rPr lang="en-US" err="1"/>
              <a:t>clés</a:t>
            </a:r>
            <a:r>
              <a:rPr lang="en-US"/>
              <a:t> </a:t>
            </a:r>
            <a:r>
              <a:rPr lang="en-US" err="1"/>
              <a:t>étrangères</a:t>
            </a:r>
            <a:r>
              <a:rPr lang="en-US"/>
              <a:t> qui </a:t>
            </a:r>
            <a:r>
              <a:rPr lang="en-US" err="1"/>
              <a:t>sont</a:t>
            </a:r>
            <a:r>
              <a:rPr lang="en-US"/>
              <a:t> </a:t>
            </a:r>
            <a:r>
              <a:rPr lang="en-US" err="1"/>
              <a:t>composées</a:t>
            </a:r>
            <a:r>
              <a:rPr lang="en-US"/>
              <a:t> des tables </a:t>
            </a:r>
            <a:r>
              <a:rPr lang="en-US" err="1"/>
              <a:t>voisines</a:t>
            </a:r>
            <a:endParaRPr lang="en-US" err="1">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16</a:t>
            </a:fld>
            <a:endParaRPr lang="fr-FR"/>
          </a:p>
        </p:txBody>
      </p:sp>
    </p:spTree>
    <p:extLst>
      <p:ext uri="{BB962C8B-B14F-4D97-AF65-F5344CB8AC3E}">
        <p14:creationId xmlns:p14="http://schemas.microsoft.com/office/powerpoint/2010/main" val="2325416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cs typeface="Calibri"/>
              </a:rPr>
              <a:t>C'est</a:t>
            </a:r>
            <a:r>
              <a:rPr lang="en-US" dirty="0">
                <a:cs typeface="Calibri"/>
              </a:rPr>
              <a:t> la conversion du MCD </a:t>
            </a:r>
            <a:r>
              <a:rPr lang="en-US" dirty="0" err="1">
                <a:cs typeface="Calibri"/>
              </a:rPr>
              <a:t>en</a:t>
            </a:r>
            <a:r>
              <a:rPr lang="en-US" dirty="0">
                <a:cs typeface="Calibri"/>
              </a:rPr>
              <a:t> </a:t>
            </a:r>
            <a:r>
              <a:rPr lang="en-US" dirty="0" err="1">
                <a:cs typeface="Calibri"/>
              </a:rPr>
              <a:t>modele</a:t>
            </a:r>
            <a:r>
              <a:rPr lang="en-US" dirty="0">
                <a:cs typeface="Calibri"/>
              </a:rPr>
              <a:t> </a:t>
            </a:r>
            <a:r>
              <a:rPr lang="en-US" dirty="0" err="1">
                <a:cs typeface="Calibri"/>
              </a:rPr>
              <a:t>logique</a:t>
            </a:r>
            <a:r>
              <a:rPr lang="en-US" dirty="0">
                <a:cs typeface="Calibri"/>
              </a:rPr>
              <a:t> de </a:t>
            </a:r>
            <a:r>
              <a:rPr lang="en-US" dirty="0" err="1">
                <a:cs typeface="Calibri"/>
              </a:rPr>
              <a:t>données</a:t>
            </a:r>
            <a:r>
              <a:rPr lang="en-US" dirty="0">
                <a:cs typeface="Calibri"/>
              </a:rPr>
              <a:t>. </a:t>
            </a:r>
            <a:endParaRPr lang="fr-FR"/>
          </a:p>
          <a:p>
            <a:r>
              <a:rPr lang="fr-FR" dirty="0"/>
              <a:t>C’est la description des tables qui organisent les données de l’application.</a:t>
            </a:r>
            <a:endParaRPr lang="en-US" dirty="0"/>
          </a:p>
          <a:p>
            <a:r>
              <a:rPr lang="fr-FR" dirty="0"/>
              <a:t>les données sont organisées en tables. Elles ont des attributs. Elles possèdent toutes un id qui est la clé primaire.</a:t>
            </a:r>
            <a:endParaRPr lang="en-US" dirty="0"/>
          </a:p>
          <a:p>
            <a:r>
              <a:rPr lang="fr-FR" dirty="0"/>
              <a:t>On voit ici que la table </a:t>
            </a:r>
            <a:r>
              <a:rPr lang="fr-FR" dirty="0" err="1"/>
              <a:t>recipe_page</a:t>
            </a:r>
            <a:r>
              <a:rPr lang="fr-FR" dirty="0"/>
              <a:t> est centrale ainsi que la table user. </a:t>
            </a:r>
            <a:endParaRPr lang="en-US" dirty="0"/>
          </a:p>
          <a:p>
            <a:r>
              <a:rPr lang="fr-FR" dirty="0"/>
              <a:t>La table </a:t>
            </a:r>
            <a:r>
              <a:rPr lang="fr-FR" dirty="0" err="1"/>
              <a:t>recipe_page</a:t>
            </a:r>
            <a:r>
              <a:rPr lang="fr-FR" dirty="0"/>
              <a:t> et la table comment sont reliées par une cardinalité “</a:t>
            </a:r>
            <a:r>
              <a:rPr lang="fr-FR" dirty="0" err="1"/>
              <a:t>possess</a:t>
            </a:r>
            <a:r>
              <a:rPr lang="fr-FR" dirty="0"/>
              <a:t>” 0 N et 0 1. Cela signifie qu’une page de recette peut posséder zéro ou N commentaires. Cependant un commentaire n’appartient qu’à maximum une page de recette (cardinalité 0 1).</a:t>
            </a:r>
            <a:endParaRPr lang="en-US" dirty="0"/>
          </a:p>
          <a:p>
            <a:endParaRPr lang="en-US" dirty="0">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17</a:t>
            </a:fld>
            <a:endParaRPr lang="fr-FR"/>
          </a:p>
        </p:txBody>
      </p:sp>
    </p:spTree>
    <p:extLst>
      <p:ext uri="{BB962C8B-B14F-4D97-AF65-F5344CB8AC3E}">
        <p14:creationId xmlns:p14="http://schemas.microsoft.com/office/powerpoint/2010/main" val="367490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Ce </a:t>
            </a:r>
            <a:r>
              <a:rPr lang="en-US" err="1">
                <a:cs typeface="Calibri"/>
              </a:rPr>
              <a:t>sont</a:t>
            </a:r>
            <a:r>
              <a:rPr lang="en-US">
                <a:cs typeface="Calibri"/>
              </a:rPr>
              <a:t> les </a:t>
            </a:r>
            <a:r>
              <a:rPr lang="en-US" err="1">
                <a:cs typeface="Calibri"/>
              </a:rPr>
              <a:t>interractions</a:t>
            </a:r>
            <a:r>
              <a:rPr lang="en-US">
                <a:cs typeface="Calibri"/>
              </a:rPr>
              <a:t> des tables </a:t>
            </a:r>
            <a:r>
              <a:rPr lang="en-US" err="1">
                <a:cs typeface="Calibri"/>
              </a:rPr>
              <a:t>recipe_page</a:t>
            </a:r>
            <a:r>
              <a:rPr lang="en-US">
                <a:cs typeface="Calibri"/>
              </a:rPr>
              <a:t> et  </a:t>
            </a:r>
            <a:r>
              <a:rPr lang="en-US" err="1">
                <a:cs typeface="Calibri"/>
              </a:rPr>
              <a:t>ingrédient</a:t>
            </a: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40</a:t>
            </a:fld>
            <a:endParaRPr lang="fr-FR"/>
          </a:p>
        </p:txBody>
      </p:sp>
    </p:spTree>
    <p:extLst>
      <p:ext uri="{BB962C8B-B14F-4D97-AF65-F5344CB8AC3E}">
        <p14:creationId xmlns:p14="http://schemas.microsoft.com/office/powerpoint/2010/main" val="381978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cs typeface="Calibri"/>
              </a:rPr>
              <a:t>Affichage</a:t>
            </a:r>
            <a:r>
              <a:rPr lang="en-US">
                <a:cs typeface="Calibri"/>
              </a:rPr>
              <a:t> de la </a:t>
            </a:r>
            <a:r>
              <a:rPr lang="en-US" err="1">
                <a:cs typeface="Calibri"/>
              </a:rPr>
              <a:t>fonctionnalité</a:t>
            </a:r>
            <a:r>
              <a:rPr lang="en-US">
                <a:cs typeface="Calibri"/>
              </a:rPr>
              <a:t> du </a:t>
            </a:r>
            <a:r>
              <a:rPr lang="en-US" err="1">
                <a:cs typeface="Calibri"/>
              </a:rPr>
              <a:t>moteur</a:t>
            </a:r>
            <a:r>
              <a:rPr lang="en-US">
                <a:cs typeface="Calibri"/>
              </a:rPr>
              <a:t> de recherche "dans </a:t>
            </a:r>
            <a:r>
              <a:rPr lang="en-US" err="1">
                <a:cs typeface="Calibri"/>
              </a:rPr>
              <a:t>mon</a:t>
            </a:r>
            <a:r>
              <a:rPr lang="en-US">
                <a:cs typeface="Calibri"/>
              </a:rPr>
              <a:t> </a:t>
            </a:r>
            <a:r>
              <a:rPr lang="en-US" err="1">
                <a:cs typeface="Calibri"/>
              </a:rPr>
              <a:t>frigo</a:t>
            </a:r>
            <a:r>
              <a:rPr lang="en-US">
                <a:cs typeface="Calibri"/>
              </a:rPr>
              <a:t>" </a:t>
            </a:r>
            <a:r>
              <a:rPr lang="en-US" err="1">
                <a:cs typeface="Calibri"/>
              </a:rPr>
              <a:t>ou</a:t>
            </a:r>
            <a:r>
              <a:rPr lang="en-US">
                <a:cs typeface="Calibri"/>
              </a:rPr>
              <a:t> on </a:t>
            </a:r>
            <a:r>
              <a:rPr lang="en-US" err="1">
                <a:cs typeface="Calibri"/>
              </a:rPr>
              <a:t>selectionne</a:t>
            </a:r>
            <a:r>
              <a:rPr lang="en-US">
                <a:cs typeface="Calibri"/>
              </a:rPr>
              <a:t> deux </a:t>
            </a:r>
            <a:r>
              <a:rPr lang="en-US" err="1">
                <a:cs typeface="Calibri"/>
              </a:rPr>
              <a:t>ingrédients</a:t>
            </a:r>
            <a:r>
              <a:rPr lang="en-US">
                <a:cs typeface="Calibri"/>
              </a:rPr>
              <a:t> </a:t>
            </a: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42</a:t>
            </a:fld>
            <a:endParaRPr lang="fr-FR"/>
          </a:p>
        </p:txBody>
      </p:sp>
    </p:spTree>
    <p:extLst>
      <p:ext uri="{BB962C8B-B14F-4D97-AF65-F5344CB8AC3E}">
        <p14:creationId xmlns:p14="http://schemas.microsoft.com/office/powerpoint/2010/main" val="42922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cs typeface="Calibri"/>
              </a:rPr>
              <a:t>C'est</a:t>
            </a:r>
            <a:r>
              <a:rPr lang="en-US">
                <a:cs typeface="Calibri"/>
              </a:rPr>
              <a:t> la </a:t>
            </a:r>
            <a:r>
              <a:rPr lang="en-US" err="1">
                <a:cs typeface="Calibri"/>
              </a:rPr>
              <a:t>vue</a:t>
            </a:r>
            <a:r>
              <a:rPr lang="en-US">
                <a:cs typeface="Calibri"/>
              </a:rPr>
              <a:t> </a:t>
            </a:r>
            <a:r>
              <a:rPr lang="en-US" err="1">
                <a:cs typeface="Calibri"/>
              </a:rPr>
              <a:t>une</a:t>
            </a:r>
            <a:r>
              <a:rPr lang="en-US">
                <a:cs typeface="Calibri"/>
              </a:rPr>
              <a:t> </a:t>
            </a:r>
            <a:r>
              <a:rPr lang="en-US" err="1">
                <a:cs typeface="Calibri"/>
              </a:rPr>
              <a:t>fois</a:t>
            </a:r>
            <a:r>
              <a:rPr lang="en-US">
                <a:cs typeface="Calibri"/>
              </a:rPr>
              <a:t> la selection des </a:t>
            </a:r>
            <a:r>
              <a:rPr lang="en-US" err="1">
                <a:cs typeface="Calibri"/>
              </a:rPr>
              <a:t>ingrédients</a:t>
            </a:r>
            <a:r>
              <a:rPr lang="en-US">
                <a:cs typeface="Calibri"/>
              </a:rPr>
              <a:t> </a:t>
            </a:r>
            <a:r>
              <a:rPr lang="en-US" err="1">
                <a:cs typeface="Calibri"/>
              </a:rPr>
              <a:t>faite</a:t>
            </a:r>
            <a:r>
              <a:rPr lang="en-US">
                <a:cs typeface="Calibri"/>
              </a:rPr>
              <a:t> avec la </a:t>
            </a:r>
            <a:r>
              <a:rPr lang="en-US" err="1">
                <a:cs typeface="Calibri"/>
              </a:rPr>
              <a:t>liste</a:t>
            </a:r>
            <a:r>
              <a:rPr lang="en-US">
                <a:cs typeface="Calibri"/>
              </a:rPr>
              <a:t> des </a:t>
            </a:r>
            <a:r>
              <a:rPr lang="en-US" err="1">
                <a:cs typeface="Calibri"/>
              </a:rPr>
              <a:t>recettes</a:t>
            </a:r>
            <a:r>
              <a:rPr lang="en-US">
                <a:cs typeface="Calibri"/>
              </a:rPr>
              <a:t> </a:t>
            </a: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43</a:t>
            </a:fld>
            <a:endParaRPr lang="fr-FR"/>
          </a:p>
        </p:txBody>
      </p:sp>
    </p:spTree>
    <p:extLst>
      <p:ext uri="{BB962C8B-B14F-4D97-AF65-F5344CB8AC3E}">
        <p14:creationId xmlns:p14="http://schemas.microsoft.com/office/powerpoint/2010/main" val="318267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Include</a:t>
            </a:r>
            <a:r>
              <a:rPr lang="fr-FR"/>
              <a:t> de la bannière +  </a:t>
            </a:r>
            <a:r>
              <a:rPr lang="fr-FR" err="1"/>
              <a:t>footer</a:t>
            </a:r>
            <a:r>
              <a:rPr lang="fr-FR"/>
              <a:t> à la fin</a:t>
            </a:r>
            <a:endParaRPr lang="en-US"/>
          </a:p>
          <a:p>
            <a:r>
              <a:rPr lang="fr-FR" err="1"/>
              <a:t>Require_once</a:t>
            </a:r>
            <a:r>
              <a:rPr lang="fr-FR"/>
              <a:t> de l'app </a:t>
            </a:r>
            <a:r>
              <a:rPr lang="fr-FR" err="1"/>
              <a:t>Autoloader</a:t>
            </a:r>
            <a:r>
              <a:rPr lang="fr-FR"/>
              <a:t> (fonction </a:t>
            </a:r>
            <a:r>
              <a:rPr lang="fr-FR" err="1"/>
              <a:t>static</a:t>
            </a:r>
            <a:r>
              <a:rPr lang="fr-FR"/>
              <a:t>) qui charge automatiquement les vues  et pages</a:t>
            </a:r>
            <a:endParaRPr lang="fr-FR">
              <a:cs typeface="Calibri"/>
            </a:endParaRPr>
          </a:p>
          <a:p>
            <a:endParaRPr lang="fr-FR">
              <a:cs typeface="Calibri"/>
            </a:endParaRPr>
          </a:p>
          <a:p>
            <a:r>
              <a:rPr lang="fr-FR"/>
              <a:t>Pages dans l'index et fait le routage des pages du site</a:t>
            </a: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44</a:t>
            </a:fld>
            <a:endParaRPr lang="fr-FR"/>
          </a:p>
        </p:txBody>
      </p:sp>
    </p:spTree>
    <p:extLst>
      <p:ext uri="{BB962C8B-B14F-4D97-AF65-F5344CB8AC3E}">
        <p14:creationId xmlns:p14="http://schemas.microsoft.com/office/powerpoint/2010/main" val="2184741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Le controller </a:t>
            </a:r>
            <a:r>
              <a:rPr lang="en-US" err="1">
                <a:cs typeface="Calibri"/>
              </a:rPr>
              <a:t>permet</a:t>
            </a:r>
            <a:r>
              <a:rPr lang="en-US">
                <a:cs typeface="Calibri"/>
              </a:rPr>
              <a:t> </a:t>
            </a:r>
            <a:r>
              <a:rPr lang="en-US" err="1">
                <a:cs typeface="Calibri"/>
              </a:rPr>
              <a:t>d'appeler</a:t>
            </a:r>
            <a:r>
              <a:rPr lang="en-US">
                <a:cs typeface="Calibri"/>
              </a:rPr>
              <a:t> </a:t>
            </a:r>
            <a:r>
              <a:rPr lang="en-US" err="1">
                <a:cs typeface="Calibri"/>
              </a:rPr>
              <a:t>l'objet</a:t>
            </a:r>
            <a:r>
              <a:rPr lang="en-US">
                <a:cs typeface="Calibri"/>
              </a:rPr>
              <a:t> </a:t>
            </a:r>
            <a:r>
              <a:rPr lang="en-US" err="1">
                <a:cs typeface="Calibri"/>
              </a:rPr>
              <a:t>frigo</a:t>
            </a:r>
            <a:r>
              <a:rPr lang="en-US">
                <a:cs typeface="Calibri"/>
              </a:rPr>
              <a:t> qui </a:t>
            </a:r>
            <a:r>
              <a:rPr lang="en-US" err="1">
                <a:cs typeface="Calibri"/>
              </a:rPr>
              <a:t>récupère</a:t>
            </a:r>
            <a:r>
              <a:rPr lang="en-US">
                <a:cs typeface="Calibri"/>
              </a:rPr>
              <a:t> les </a:t>
            </a:r>
            <a:r>
              <a:rPr lang="en-US" err="1">
                <a:cs typeface="Calibri"/>
              </a:rPr>
              <a:t>informations</a:t>
            </a:r>
            <a:r>
              <a:rPr lang="en-US">
                <a:cs typeface="Calibri"/>
              </a:rPr>
              <a:t> du </a:t>
            </a:r>
            <a:r>
              <a:rPr lang="en-US" err="1">
                <a:cs typeface="Calibri"/>
              </a:rPr>
              <a:t>formulaire</a:t>
            </a:r>
            <a:r>
              <a:rPr lang="en-US">
                <a:cs typeface="Calibri"/>
              </a:rPr>
              <a:t> avec </a:t>
            </a:r>
            <a:r>
              <a:rPr lang="en-US" err="1">
                <a:cs typeface="Calibri"/>
              </a:rPr>
              <a:t>une</a:t>
            </a:r>
            <a:r>
              <a:rPr lang="en-US">
                <a:cs typeface="Calibri"/>
              </a:rPr>
              <a:t> tableau </a:t>
            </a:r>
          </a:p>
          <a:p>
            <a:r>
              <a:rPr lang="en-US">
                <a:cs typeface="Calibri"/>
              </a:rPr>
              <a:t>Si les champs </a:t>
            </a:r>
            <a:r>
              <a:rPr lang="en-US" err="1">
                <a:cs typeface="Calibri"/>
              </a:rPr>
              <a:t>sont</a:t>
            </a:r>
            <a:r>
              <a:rPr lang="en-US">
                <a:cs typeface="Calibri"/>
              </a:rPr>
              <a:t> </a:t>
            </a:r>
            <a:r>
              <a:rPr lang="en-US" err="1">
                <a:cs typeface="Calibri"/>
              </a:rPr>
              <a:t>remplis</a:t>
            </a:r>
            <a:r>
              <a:rPr lang="en-US">
                <a:cs typeface="Calibri"/>
              </a:rPr>
              <a:t> </a:t>
            </a:r>
            <a:r>
              <a:rPr lang="en-US" err="1">
                <a:cs typeface="Calibri"/>
              </a:rPr>
              <a:t>ça</a:t>
            </a:r>
            <a:r>
              <a:rPr lang="en-US">
                <a:cs typeface="Calibri"/>
              </a:rPr>
              <a:t> lance la </a:t>
            </a:r>
            <a:r>
              <a:rPr lang="en-US" err="1">
                <a:cs typeface="Calibri"/>
              </a:rPr>
              <a:t>fonctionnalité</a:t>
            </a:r>
            <a:r>
              <a:rPr lang="en-US">
                <a:cs typeface="Calibri"/>
              </a:rPr>
              <a:t> Appel </a:t>
            </a:r>
            <a:r>
              <a:rPr lang="en-US" err="1">
                <a:cs typeface="Calibri"/>
              </a:rPr>
              <a:t>frigo</a:t>
            </a:r>
            <a:r>
              <a:rPr lang="en-US">
                <a:cs typeface="Calibri"/>
              </a:rPr>
              <a:t> </a:t>
            </a:r>
          </a:p>
          <a:p>
            <a:endParaRPr lang="en-US">
              <a:cs typeface="Calibri"/>
            </a:endParaRPr>
          </a:p>
          <a:p>
            <a:r>
              <a:rPr lang="en-US">
                <a:cs typeface="Calibri"/>
              </a:rPr>
              <a:t> </a:t>
            </a:r>
            <a:r>
              <a:rPr lang="en-US" err="1">
                <a:cs typeface="Calibri"/>
              </a:rPr>
              <a:t>modèle</a:t>
            </a:r>
            <a:r>
              <a:rPr lang="en-US">
                <a:cs typeface="Calibri"/>
              </a:rPr>
              <a:t> qui </a:t>
            </a:r>
            <a:r>
              <a:rPr lang="en-US" err="1">
                <a:cs typeface="Calibri"/>
              </a:rPr>
              <a:t>gère</a:t>
            </a:r>
            <a:r>
              <a:rPr lang="en-US">
                <a:cs typeface="Calibri"/>
              </a:rPr>
              <a:t> les </a:t>
            </a:r>
            <a:r>
              <a:rPr lang="en-US" err="1">
                <a:cs typeface="Calibri"/>
              </a:rPr>
              <a:t>interractions</a:t>
            </a:r>
            <a:r>
              <a:rPr lang="en-US">
                <a:cs typeface="Calibri"/>
              </a:rPr>
              <a:t> avec la </a:t>
            </a:r>
            <a:r>
              <a:rPr lang="en-US" err="1">
                <a:cs typeface="Calibri"/>
              </a:rPr>
              <a:t>bdd</a:t>
            </a:r>
            <a:r>
              <a:rPr lang="en-US">
                <a:cs typeface="Calibri"/>
              </a:rPr>
              <a:t> et la </a:t>
            </a:r>
            <a:r>
              <a:rPr lang="en-US" err="1">
                <a:cs typeface="Calibri"/>
              </a:rPr>
              <a:t>vue</a:t>
            </a:r>
            <a:r>
              <a:rPr lang="en-US">
                <a:cs typeface="Calibri"/>
              </a:rPr>
              <a:t> qui </a:t>
            </a:r>
            <a:r>
              <a:rPr lang="en-US" err="1">
                <a:cs typeface="Calibri"/>
              </a:rPr>
              <a:t>est</a:t>
            </a:r>
            <a:r>
              <a:rPr lang="en-US">
                <a:cs typeface="Calibri"/>
              </a:rPr>
              <a:t> </a:t>
            </a:r>
            <a:r>
              <a:rPr lang="en-US" err="1">
                <a:cs typeface="Calibri"/>
              </a:rPr>
              <a:t>l'interface</a:t>
            </a:r>
            <a:r>
              <a:rPr lang="en-US">
                <a:cs typeface="Calibri"/>
              </a:rPr>
              <a:t> </a:t>
            </a:r>
            <a:r>
              <a:rPr lang="en-US" err="1">
                <a:cs typeface="Calibri"/>
              </a:rPr>
              <a:t>utilisateur</a:t>
            </a:r>
            <a:r>
              <a:rPr lang="en-US">
                <a:cs typeface="Calibri"/>
              </a:rPr>
              <a:t> </a:t>
            </a:r>
          </a:p>
          <a:p>
            <a:endParaRPr lang="en-US"/>
          </a:p>
          <a:p>
            <a:r>
              <a:rPr lang="fr-FR"/>
              <a:t>Fonction afficher model frigo avec deux variables ing1 et 2 instanciées à '</a:t>
            </a:r>
            <a:r>
              <a:rPr lang="fr-FR" err="1"/>
              <a:t>null</a:t>
            </a:r>
            <a:r>
              <a:rPr lang="fr-FR"/>
              <a:t>'</a:t>
            </a:r>
            <a:endParaRPr lang="en-US"/>
          </a:p>
          <a:p>
            <a:r>
              <a:rPr lang="fr-FR"/>
              <a:t>Un formulaire avec  lit le tableau $frigo avec un if si les entrées de $</a:t>
            </a:r>
            <a:r>
              <a:rPr lang="fr-FR" err="1"/>
              <a:t>ing</a:t>
            </a:r>
            <a:r>
              <a:rPr lang="fr-FR"/>
              <a:t> ne sont pas vides</a:t>
            </a:r>
            <a:endParaRPr lang="en-US"/>
          </a:p>
          <a:p>
            <a:r>
              <a:rPr lang="fr-FR"/>
              <a:t>Puis un appel frigo dans le modèle frigo</a:t>
            </a:r>
            <a:endParaRPr lang="en-US">
              <a:cs typeface="Calibri" panose="020F0502020204030204"/>
            </a:endParaRPr>
          </a:p>
          <a:p>
            <a:endParaRPr lang="fr-FR">
              <a:cs typeface="Calibri"/>
            </a:endParaRPr>
          </a:p>
          <a:p>
            <a:r>
              <a:rPr lang="fr-FR"/>
              <a:t>Une sélection des ingrédients dans le modèle frigo par la fonction de sélection </a:t>
            </a:r>
            <a:endParaRPr lang="en-US"/>
          </a:p>
          <a:p>
            <a:r>
              <a:rPr lang="fr-FR"/>
              <a:t>Un appel de la vue avec le </a:t>
            </a:r>
            <a:r>
              <a:rPr lang="fr-FR" err="1"/>
              <a:t>requiere</a:t>
            </a:r>
            <a:endParaRPr lang="fr-FR">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45</a:t>
            </a:fld>
            <a:endParaRPr lang="fr-FR"/>
          </a:p>
        </p:txBody>
      </p:sp>
    </p:spTree>
    <p:extLst>
      <p:ext uri="{BB962C8B-B14F-4D97-AF65-F5344CB8AC3E}">
        <p14:creationId xmlns:p14="http://schemas.microsoft.com/office/powerpoint/2010/main" val="27480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t>l'analyse</a:t>
            </a:r>
            <a:r>
              <a:rPr lang="en-US"/>
              <a:t> </a:t>
            </a:r>
            <a:r>
              <a:rPr lang="en-US" err="1"/>
              <a:t>fonctionnelle</a:t>
            </a:r>
            <a:r>
              <a:rPr lang="en-US"/>
              <a:t> </a:t>
            </a:r>
            <a:r>
              <a:rPr lang="en-US" err="1"/>
              <a:t>est</a:t>
            </a:r>
            <a:r>
              <a:rPr lang="en-US"/>
              <a:t> la description des </a:t>
            </a:r>
            <a:r>
              <a:rPr lang="en-US" err="1"/>
              <a:t>fonctionnalités</a:t>
            </a:r>
            <a:r>
              <a:rPr lang="en-US"/>
              <a:t> de </a:t>
            </a:r>
            <a:r>
              <a:rPr lang="en-US" err="1"/>
              <a:t>l'application</a:t>
            </a:r>
            <a:endParaRPr lang="fr-FR" err="1"/>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3</a:t>
            </a:fld>
            <a:endParaRPr lang="fr-FR"/>
          </a:p>
        </p:txBody>
      </p:sp>
    </p:spTree>
    <p:extLst>
      <p:ext uri="{BB962C8B-B14F-4D97-AF65-F5344CB8AC3E}">
        <p14:creationId xmlns:p14="http://schemas.microsoft.com/office/powerpoint/2010/main" val="1808873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C'est une fonction qui retourne le résultat de la </a:t>
            </a:r>
            <a:r>
              <a:rPr lang="fr-FR" err="1"/>
              <a:t>requete</a:t>
            </a:r>
            <a:r>
              <a:rPr lang="fr-FR"/>
              <a:t> select cad la liste des recettes</a:t>
            </a:r>
          </a:p>
          <a:p>
            <a:r>
              <a:rPr lang="fr-FR"/>
              <a:t>Dans la fonction Appel frigo avec une requête préparée ($</a:t>
            </a:r>
            <a:r>
              <a:rPr lang="fr-FR" err="1"/>
              <a:t>reponse</a:t>
            </a:r>
            <a:r>
              <a:rPr lang="fr-FR"/>
              <a:t>) et imbriquée les ingrédients sont sélectionnés par </a:t>
            </a:r>
            <a:r>
              <a:rPr lang="fr-FR" err="1"/>
              <a:t>l'id</a:t>
            </a:r>
            <a:r>
              <a:rPr lang="fr-FR"/>
              <a:t> dans la table </a:t>
            </a:r>
            <a:r>
              <a:rPr lang="fr-FR" err="1"/>
              <a:t>recipe</a:t>
            </a:r>
            <a:r>
              <a:rPr lang="fr-FR"/>
              <a:t> avec la condition d'égalité entre l'ingrédient sélectionné et celui stockés en base de données </a:t>
            </a:r>
            <a:endParaRPr lang="fr-FR">
              <a:cs typeface="Calibri"/>
            </a:endParaRPr>
          </a:p>
          <a:p>
            <a:endParaRPr lang="fr-FR">
              <a:cs typeface="Calibri"/>
            </a:endParaRPr>
          </a:p>
          <a:p>
            <a:r>
              <a:rPr lang="fr-FR"/>
              <a:t>La $</a:t>
            </a:r>
            <a:r>
              <a:rPr lang="fr-FR" err="1"/>
              <a:t>reponse</a:t>
            </a:r>
            <a:r>
              <a:rPr lang="fr-FR"/>
              <a:t> est liée par le </a:t>
            </a:r>
            <a:r>
              <a:rPr lang="fr-FR" err="1"/>
              <a:t>bind</a:t>
            </a:r>
            <a:r>
              <a:rPr lang="fr-FR"/>
              <a:t> param et ensuite exécutée</a:t>
            </a:r>
            <a:endParaRPr lang="en-US"/>
          </a:p>
          <a:p>
            <a:endParaRPr lang="fr-FR">
              <a:cs typeface="Calibri"/>
            </a:endParaRPr>
          </a:p>
          <a:p>
            <a:r>
              <a:rPr lang="fr-FR"/>
              <a:t>Avec un </a:t>
            </a:r>
            <a:r>
              <a:rPr lang="fr-FR" err="1"/>
              <a:t>try</a:t>
            </a:r>
            <a:r>
              <a:rPr lang="fr-FR"/>
              <a:t> and catch pour gérer les erreurs</a:t>
            </a:r>
            <a:endParaRPr lang="fr-FR">
              <a:cs typeface="Calibri"/>
            </a:endParaRPr>
          </a:p>
          <a:p>
            <a:endParaRPr lang="fr-FR">
              <a:cs typeface="Calibri"/>
            </a:endParaRPr>
          </a:p>
          <a:p>
            <a:r>
              <a:rPr lang="fr-FR">
                <a:cs typeface="Calibri"/>
              </a:rPr>
              <a:t>IN = passe en paramètres la liste des id recettes (précise le </a:t>
            </a:r>
            <a:r>
              <a:rPr lang="fr-FR" err="1">
                <a:cs typeface="Calibri"/>
              </a:rPr>
              <a:t>where</a:t>
            </a:r>
            <a:r>
              <a:rPr lang="fr-FR">
                <a:cs typeface="Calibri"/>
              </a:rPr>
              <a:t>) </a:t>
            </a:r>
          </a:p>
          <a:p>
            <a:endParaRPr lang="fr-FR">
              <a:cs typeface="Calibri"/>
            </a:endParaRPr>
          </a:p>
          <a:p>
            <a:endParaRPr lang="fr-FR">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46</a:t>
            </a:fld>
            <a:endParaRPr lang="fr-FR"/>
          </a:p>
        </p:txBody>
      </p:sp>
    </p:spTree>
    <p:extLst>
      <p:ext uri="{BB962C8B-B14F-4D97-AF65-F5344CB8AC3E}">
        <p14:creationId xmlns:p14="http://schemas.microsoft.com/office/powerpoint/2010/main" val="416381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cs typeface="Calibri"/>
              </a:rPr>
              <a:t>Permet la connexion à la </a:t>
            </a:r>
            <a:r>
              <a:rPr lang="fr-FR" err="1">
                <a:cs typeface="Calibri"/>
              </a:rPr>
              <a:t>bdd</a:t>
            </a:r>
            <a:endParaRPr lang="fr-FR">
              <a:cs typeface="Calibri"/>
            </a:endParaRPr>
          </a:p>
          <a:p>
            <a:endParaRPr lang="fr-FR">
              <a:cs typeface="Calibri"/>
            </a:endParaRPr>
          </a:p>
          <a:p>
            <a:r>
              <a:rPr lang="fr-FR"/>
              <a:t>Abstract : oblige l'appel de la classe via l'</a:t>
            </a:r>
            <a:r>
              <a:rPr lang="fr-FR" err="1"/>
              <a:t>extend</a:t>
            </a:r>
            <a:r>
              <a:rPr lang="fr-FR"/>
              <a:t> par les autres classes</a:t>
            </a:r>
            <a:endParaRPr lang="en-US">
              <a:cs typeface="Calibri"/>
            </a:endParaRPr>
          </a:p>
          <a:p>
            <a:r>
              <a:rPr lang="fr-FR" err="1"/>
              <a:t>Static</a:t>
            </a:r>
            <a:r>
              <a:rPr lang="fr-FR"/>
              <a:t> permet d'avoir une variable unique partagée </a:t>
            </a:r>
            <a:endParaRPr lang="en-US"/>
          </a:p>
          <a:p>
            <a:r>
              <a:rPr lang="fr-FR" err="1"/>
              <a:t>Protected</a:t>
            </a:r>
            <a:r>
              <a:rPr lang="fr-FR"/>
              <a:t> : que les enfants qui peuvent utiliser la fonction </a:t>
            </a:r>
            <a:endParaRPr lang="en-US"/>
          </a:p>
          <a:p>
            <a:r>
              <a:rPr lang="fr-FR">
                <a:cs typeface="Calibri"/>
              </a:rPr>
              <a:t>:: c'est un opérateur de résolution de portée qui permet aux classes d'accéder aux classes ou méthodes</a:t>
            </a:r>
          </a:p>
          <a:p>
            <a:endParaRPr lang="fr-FR">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47</a:t>
            </a:fld>
            <a:endParaRPr lang="fr-FR"/>
          </a:p>
        </p:txBody>
      </p:sp>
    </p:spTree>
    <p:extLst>
      <p:ext uri="{BB962C8B-B14F-4D97-AF65-F5344CB8AC3E}">
        <p14:creationId xmlns:p14="http://schemas.microsoft.com/office/powerpoint/2010/main" val="329347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cs typeface="Calibri"/>
              </a:rPr>
              <a:t>Methode</a:t>
            </a:r>
            <a:r>
              <a:rPr lang="fr-FR">
                <a:cs typeface="Calibri"/>
              </a:rPr>
              <a:t> qui permet de </a:t>
            </a:r>
            <a:r>
              <a:rPr lang="fr-FR" err="1">
                <a:cs typeface="Calibri"/>
              </a:rPr>
              <a:t>récuperer</a:t>
            </a:r>
            <a:r>
              <a:rPr lang="fr-FR">
                <a:cs typeface="Calibri"/>
              </a:rPr>
              <a:t> id et </a:t>
            </a:r>
            <a:r>
              <a:rPr lang="fr-FR" err="1">
                <a:cs typeface="Calibri"/>
              </a:rPr>
              <a:t>name</a:t>
            </a:r>
            <a:r>
              <a:rPr lang="fr-FR">
                <a:cs typeface="Calibri"/>
              </a:rPr>
              <a:t> dans les values </a:t>
            </a:r>
            <a:endParaRPr lang="fr-FR"/>
          </a:p>
          <a:p>
            <a:endParaRPr lang="fr-FR">
              <a:cs typeface="Calibri" panose="020F0502020204030204"/>
            </a:endParaRPr>
          </a:p>
          <a:p>
            <a:endParaRPr lang="fr-FR"/>
          </a:p>
          <a:p>
            <a:r>
              <a:rPr lang="fr-FR"/>
              <a:t>Dans la fonction </a:t>
            </a:r>
            <a:r>
              <a:rPr lang="fr-FR" err="1"/>
              <a:t>selectIngredient</a:t>
            </a:r>
            <a:r>
              <a:rPr lang="fr-FR"/>
              <a:t> dans la variable $data via un </a:t>
            </a:r>
            <a:r>
              <a:rPr lang="fr-FR" err="1"/>
              <a:t>try</a:t>
            </a:r>
            <a:r>
              <a:rPr lang="fr-FR"/>
              <a:t> and catch, les ingrédients sont sélectionnés par leurs noms en utilisant une requête select triée par nom</a:t>
            </a:r>
            <a:endParaRPr lang="en-US">
              <a:cs typeface="Calibri"/>
            </a:endParaRPr>
          </a:p>
          <a:p>
            <a:r>
              <a:rPr lang="fr-FR"/>
              <a:t>Les données récupérées sont parcourues sous forme de tableau </a:t>
            </a:r>
            <a:r>
              <a:rPr lang="fr-FR" err="1"/>
              <a:t>grace</a:t>
            </a:r>
            <a:r>
              <a:rPr lang="fr-FR"/>
              <a:t> au </a:t>
            </a:r>
            <a:r>
              <a:rPr lang="fr-FR" err="1"/>
              <a:t>fetch</a:t>
            </a:r>
            <a:r>
              <a:rPr lang="fr-FR"/>
              <a:t> et retournée avec le return </a:t>
            </a:r>
            <a:endParaRPr lang="fr-FR">
              <a:cs typeface="Calibri"/>
            </a:endParaRPr>
          </a:p>
          <a:p>
            <a:endParaRPr lang="fr-F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48</a:t>
            </a:fld>
            <a:endParaRPr lang="fr-FR"/>
          </a:p>
        </p:txBody>
      </p:sp>
    </p:spTree>
    <p:extLst>
      <p:ext uri="{BB962C8B-B14F-4D97-AF65-F5344CB8AC3E}">
        <p14:creationId xmlns:p14="http://schemas.microsoft.com/office/powerpoint/2010/main" val="902998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cs typeface="Calibri"/>
              </a:rPr>
              <a:t>La vue </a:t>
            </a:r>
            <a:endParaRPr lang="fr-FR"/>
          </a:p>
          <a:p>
            <a:endParaRPr lang="fr-FR"/>
          </a:p>
          <a:p>
            <a:r>
              <a:rPr lang="fr-FR" dirty="0" err="1">
                <a:cs typeface="Calibri"/>
              </a:rPr>
              <a:t>Selected</a:t>
            </a:r>
            <a:r>
              <a:rPr lang="fr-FR" dirty="0">
                <a:cs typeface="Calibri"/>
              </a:rPr>
              <a:t> sert à prendre la valeur par défaut </a:t>
            </a:r>
          </a:p>
          <a:p>
            <a:endParaRPr lang="fr-FR">
              <a:cs typeface="Calibri"/>
            </a:endParaRPr>
          </a:p>
          <a:p>
            <a:endParaRPr lang="fr-FR"/>
          </a:p>
          <a:p>
            <a:r>
              <a:rPr lang="fr-FR" dirty="0"/>
              <a:t>création d'un formulaire des ingrédients sélectionnés dans la base de données en rappelant les variables ing1 et 2 dans deux sélecteurs différents (option value) </a:t>
            </a:r>
            <a:endParaRPr lang="fr-FR" dirty="0">
              <a:cs typeface="Calibri" panose="020F0502020204030204"/>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50</a:t>
            </a:fld>
            <a:endParaRPr lang="fr-FR"/>
          </a:p>
        </p:txBody>
      </p:sp>
    </p:spTree>
    <p:extLst>
      <p:ext uri="{BB962C8B-B14F-4D97-AF65-F5344CB8AC3E}">
        <p14:creationId xmlns:p14="http://schemas.microsoft.com/office/powerpoint/2010/main" val="2378210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Affiche la </a:t>
            </a:r>
            <a:r>
              <a:rPr lang="en-US" err="1">
                <a:cs typeface="Calibri"/>
              </a:rPr>
              <a:t>recette</a:t>
            </a:r>
            <a:r>
              <a:rPr lang="en-US">
                <a:cs typeface="Calibri"/>
              </a:rPr>
              <a:t> qui </a:t>
            </a:r>
            <a:r>
              <a:rPr lang="en-US" err="1">
                <a:cs typeface="Calibri"/>
              </a:rPr>
              <a:t>possède</a:t>
            </a:r>
            <a:r>
              <a:rPr lang="en-US">
                <a:cs typeface="Calibri"/>
              </a:rPr>
              <a:t> les ingredients </a:t>
            </a:r>
            <a:r>
              <a:rPr lang="en-US" err="1">
                <a:cs typeface="Calibri"/>
              </a:rPr>
              <a:t>demandés</a:t>
            </a:r>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51</a:t>
            </a:fld>
            <a:endParaRPr lang="fr-FR"/>
          </a:p>
        </p:txBody>
      </p:sp>
    </p:spTree>
    <p:extLst>
      <p:ext uri="{BB962C8B-B14F-4D97-AF65-F5344CB8AC3E}">
        <p14:creationId xmlns:p14="http://schemas.microsoft.com/office/powerpoint/2010/main" val="2271604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En parcourant la variable frigo : mise en forme des informations relatives aux recettes à savoir le nom le sujet et la date de la recette sélectionnée et le lien de la recette </a:t>
            </a: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52</a:t>
            </a:fld>
            <a:endParaRPr lang="fr-FR"/>
          </a:p>
        </p:txBody>
      </p:sp>
    </p:spTree>
    <p:extLst>
      <p:ext uri="{BB962C8B-B14F-4D97-AF65-F5344CB8AC3E}">
        <p14:creationId xmlns:p14="http://schemas.microsoft.com/office/powerpoint/2010/main" val="1398556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La fonction </a:t>
            </a:r>
            <a:r>
              <a:rPr lang="fr-FR" dirty="0" err="1"/>
              <a:t>protectionString</a:t>
            </a:r>
            <a:r>
              <a:rPr lang="fr-FR" dirty="0"/>
              <a:t> permet d’appliquer les recommandations pour nettoyer les données transmises par l’utilisateur et ainsi se prémunir d’attaque sous forme d'injection de code </a:t>
            </a:r>
            <a:r>
              <a:rPr lang="fr-FR" dirty="0" err="1"/>
              <a:t>xss</a:t>
            </a:r>
            <a:r>
              <a:rPr lang="fr-FR" dirty="0"/>
              <a:t>.</a:t>
            </a:r>
          </a:p>
          <a:p>
            <a:r>
              <a:rPr lang="fr-FR" dirty="0"/>
              <a:t>Pour s’en prémunir :</a:t>
            </a:r>
          </a:p>
          <a:p>
            <a:r>
              <a:rPr lang="fr-FR" dirty="0"/>
              <a:t>⦁ enlever les balises html avec la fonction </a:t>
            </a:r>
            <a:r>
              <a:rPr lang="fr-FR" dirty="0" err="1"/>
              <a:t>strip_tags</a:t>
            </a:r>
            <a:r>
              <a:rPr lang="fr-FR" dirty="0"/>
              <a:t>()</a:t>
            </a:r>
          </a:p>
          <a:p>
            <a:r>
              <a:rPr lang="fr-FR" dirty="0"/>
              <a:t>⦁ neutraliser les caractères spéciaux : </a:t>
            </a:r>
            <a:r>
              <a:rPr lang="fr-FR" dirty="0" err="1"/>
              <a:t>htmlspecialchars</a:t>
            </a:r>
            <a:r>
              <a:rPr lang="fr-FR" dirty="0"/>
              <a:t>()</a:t>
            </a:r>
          </a:p>
          <a:p>
            <a:r>
              <a:rPr lang="fr-FR" dirty="0"/>
              <a:t>⦁ supprimer espace en début et fin de chaîne : fonction trim()</a:t>
            </a:r>
          </a:p>
          <a:p>
            <a:endParaRPr lang="fr-FR" dirty="0"/>
          </a:p>
          <a:p>
            <a:r>
              <a:rPr lang="fr-FR" dirty="0"/>
              <a:t>La fonction </a:t>
            </a:r>
            <a:r>
              <a:rPr lang="fr-FR" dirty="0" err="1"/>
              <a:t>password_hash</a:t>
            </a:r>
            <a:r>
              <a:rPr lang="fr-FR" dirty="0"/>
              <a:t> quant à elle chiffre le mot de passe de l’utilisateur en base de données.</a:t>
            </a:r>
          </a:p>
          <a:p>
            <a:endParaRPr lang="fr-FR" dirty="0"/>
          </a:p>
          <a:p>
            <a:endParaRPr lang="en-US" dirty="0">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53</a:t>
            </a:fld>
            <a:endParaRPr lang="fr-FR"/>
          </a:p>
        </p:txBody>
      </p:sp>
    </p:spTree>
    <p:extLst>
      <p:ext uri="{BB962C8B-B14F-4D97-AF65-F5344CB8AC3E}">
        <p14:creationId xmlns:p14="http://schemas.microsoft.com/office/powerpoint/2010/main" val="340739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4</a:t>
            </a:fld>
            <a:endParaRPr lang="fr-FR"/>
          </a:p>
        </p:txBody>
      </p:sp>
    </p:spTree>
    <p:extLst>
      <p:ext uri="{BB962C8B-B14F-4D97-AF65-F5344CB8AC3E}">
        <p14:creationId xmlns:p14="http://schemas.microsoft.com/office/powerpoint/2010/main" val="80883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t>l'analyse</a:t>
            </a:r>
            <a:r>
              <a:rPr lang="en-US"/>
              <a:t> </a:t>
            </a:r>
            <a:r>
              <a:rPr lang="en-US" err="1"/>
              <a:t>fonctionnelle</a:t>
            </a:r>
            <a:r>
              <a:rPr lang="en-US"/>
              <a:t> </a:t>
            </a:r>
            <a:r>
              <a:rPr lang="en-US" err="1"/>
              <a:t>est</a:t>
            </a:r>
            <a:r>
              <a:rPr lang="en-US"/>
              <a:t> la description des </a:t>
            </a:r>
            <a:r>
              <a:rPr lang="en-US" err="1"/>
              <a:t>fonctionnalités</a:t>
            </a:r>
            <a:r>
              <a:rPr lang="en-US"/>
              <a:t> de </a:t>
            </a:r>
            <a:r>
              <a:rPr lang="en-US" err="1"/>
              <a:t>l'application</a:t>
            </a:r>
            <a:endParaRPr lang="fr-FR" err="1"/>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5</a:t>
            </a:fld>
            <a:endParaRPr lang="fr-FR"/>
          </a:p>
        </p:txBody>
      </p:sp>
    </p:spTree>
    <p:extLst>
      <p:ext uri="{BB962C8B-B14F-4D97-AF65-F5344CB8AC3E}">
        <p14:creationId xmlns:p14="http://schemas.microsoft.com/office/powerpoint/2010/main" val="416987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Le projet s’articule sur la création d’un blog de cuisine associé un foodtruck qui distribuerai les plats issus des recettes du blog pour de la vente à emporter avec un système de réservation des plats</a:t>
            </a:r>
          </a:p>
          <a:p>
            <a:r>
              <a:rPr lang="fr-FR"/>
              <a:t>Etude du besoin </a:t>
            </a:r>
            <a:endParaRPr lang="fr-FR">
              <a:cs typeface="Calibri"/>
            </a:endParaRPr>
          </a:p>
          <a:p>
            <a:r>
              <a:rPr lang="fr-FR"/>
              <a:t>Le besoin du client est la mise en place d’un site web pour la partie blog et d’une possibilité de réservation de produits en ligne (e-commerce). Il n’y a actuellement aucun site existant.</a:t>
            </a:r>
            <a:endParaRPr lang="fr-FR">
              <a:cs typeface="Calibri"/>
            </a:endParaRPr>
          </a:p>
          <a:p>
            <a:endParaRPr lang="fr-FR">
              <a:cs typeface="Calibri"/>
            </a:endParaRPr>
          </a:p>
          <a:p>
            <a:r>
              <a:rPr lang="fr-FR"/>
              <a:t>La concurrence est très importante pour les blogs de cuisine mais pour les foodtrucks cela s’avère être moins sévère. Le marché de l’alimentation végétale est en plein essor et les propositions des foodtrucks d’alimentation saine et de qualité sur la métropole toulousaine est actuellement peu nombreuse. Le secteur géographique visé est celui des zones industrielles du pourtour toulousain.</a:t>
            </a:r>
            <a:endParaRPr lang="fr-FR">
              <a:cs typeface="Calibri"/>
            </a:endParaRPr>
          </a:p>
          <a:p>
            <a:r>
              <a:rPr lang="fr-FR"/>
              <a:t>Le service traiteur du foodtruck est tout d’abord envisagé pour le service du midi.</a:t>
            </a:r>
            <a:endParaRPr lang="fr-FR">
              <a:cs typeface="Calibri"/>
            </a:endParaRPr>
          </a:p>
          <a:p>
            <a:endParaRPr lang="fr-FR">
              <a:cs typeface="Calibri"/>
            </a:endParaRPr>
          </a:p>
          <a:p>
            <a:r>
              <a:rPr lang="fr-FR"/>
              <a:t>SWOT </a:t>
            </a:r>
            <a:endParaRPr lang="fr-FR">
              <a:cs typeface="Calibri"/>
            </a:endParaRPr>
          </a:p>
          <a:p>
            <a:r>
              <a:rPr lang="fr-FR"/>
              <a:t>Force : concept original</a:t>
            </a:r>
            <a:endParaRPr lang="fr-FR">
              <a:cs typeface="Calibri"/>
            </a:endParaRPr>
          </a:p>
          <a:p>
            <a:r>
              <a:rPr lang="fr-FR"/>
              <a:t>Faiblesses : peu de moyens mis à disposition</a:t>
            </a:r>
            <a:endParaRPr lang="fr-FR">
              <a:cs typeface="Calibri"/>
            </a:endParaRPr>
          </a:p>
          <a:p>
            <a:r>
              <a:rPr lang="fr-FR"/>
              <a:t>Opportunités: pouvoir s’installer sur un marché non encore saturé de l’alimentation végétale du midi</a:t>
            </a:r>
            <a:endParaRPr lang="fr-FR">
              <a:cs typeface="Calibri"/>
            </a:endParaRPr>
          </a:p>
          <a:p>
            <a:r>
              <a:rPr lang="fr-FR"/>
              <a:t>Menaces : non décollage de l’activité et cessation de l’activité et être noyé dans la masse des blogs de cuisine</a:t>
            </a:r>
            <a:endParaRPr lang="fr-FR">
              <a:cs typeface="Calibri"/>
            </a:endParaRPr>
          </a:p>
          <a:p>
            <a:endParaRPr lang="fr-FR">
              <a:cs typeface="Calibri"/>
            </a:endParaRP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6</a:t>
            </a:fld>
            <a:endParaRPr lang="fr-FR"/>
          </a:p>
        </p:txBody>
      </p:sp>
    </p:spTree>
    <p:extLst>
      <p:ext uri="{BB962C8B-B14F-4D97-AF65-F5344CB8AC3E}">
        <p14:creationId xmlns:p14="http://schemas.microsoft.com/office/powerpoint/2010/main" val="113847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admin</a:t>
            </a:r>
            <a:endParaRPr lang="fr-FR"/>
          </a:p>
          <a:p>
            <a:r>
              <a:rPr lang="en-US" err="1"/>
              <a:t>l'analyse</a:t>
            </a:r>
            <a:r>
              <a:rPr lang="en-US"/>
              <a:t> </a:t>
            </a:r>
            <a:r>
              <a:rPr lang="en-US" err="1"/>
              <a:t>fonctionnelle</a:t>
            </a:r>
            <a:r>
              <a:rPr lang="en-US"/>
              <a:t> </a:t>
            </a:r>
            <a:r>
              <a:rPr lang="en-US" err="1"/>
              <a:t>est</a:t>
            </a:r>
            <a:r>
              <a:rPr lang="en-US"/>
              <a:t> la description des </a:t>
            </a:r>
            <a:r>
              <a:rPr lang="en-US" err="1"/>
              <a:t>fonctionnalités</a:t>
            </a:r>
            <a:r>
              <a:rPr lang="en-US"/>
              <a:t> de </a:t>
            </a:r>
            <a:r>
              <a:rPr lang="en-US" err="1"/>
              <a:t>l'application</a:t>
            </a:r>
            <a:endParaRPr lang="fr-FR" err="1"/>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8</a:t>
            </a:fld>
            <a:endParaRPr lang="fr-FR"/>
          </a:p>
        </p:txBody>
      </p:sp>
    </p:spTree>
    <p:extLst>
      <p:ext uri="{BB962C8B-B14F-4D97-AF65-F5344CB8AC3E}">
        <p14:creationId xmlns:p14="http://schemas.microsoft.com/office/powerpoint/2010/main" val="188025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Le use case </a:t>
            </a:r>
            <a:r>
              <a:rPr lang="en-US" err="1"/>
              <a:t>représente</a:t>
            </a:r>
            <a:r>
              <a:rPr lang="en-US"/>
              <a:t> </a:t>
            </a:r>
            <a:r>
              <a:rPr lang="en-US" err="1"/>
              <a:t>l'ensemble</a:t>
            </a:r>
            <a:r>
              <a:rPr lang="en-US"/>
              <a:t> des </a:t>
            </a:r>
            <a:r>
              <a:rPr lang="en-US" err="1"/>
              <a:t>fonctionnalités</a:t>
            </a:r>
            <a:r>
              <a:rPr lang="en-US"/>
              <a:t> du site </a:t>
            </a:r>
            <a:endParaRPr lang="fr-FR"/>
          </a:p>
          <a:p>
            <a:r>
              <a:rPr lang="en-US" err="1"/>
              <a:t>Chaque</a:t>
            </a:r>
            <a:r>
              <a:rPr lang="en-US"/>
              <a:t> </a:t>
            </a:r>
            <a:r>
              <a:rPr lang="en-US" err="1"/>
              <a:t>cas</a:t>
            </a:r>
            <a:r>
              <a:rPr lang="en-US"/>
              <a:t> </a:t>
            </a:r>
            <a:r>
              <a:rPr lang="en-US" err="1"/>
              <a:t>d'utilisation</a:t>
            </a:r>
            <a:r>
              <a:rPr lang="en-US"/>
              <a:t> correspond à </a:t>
            </a:r>
            <a:r>
              <a:rPr lang="en-US" err="1"/>
              <a:t>une</a:t>
            </a:r>
            <a:r>
              <a:rPr lang="en-US"/>
              <a:t> </a:t>
            </a:r>
            <a:r>
              <a:rPr lang="en-US" err="1"/>
              <a:t>fonctionnalité</a:t>
            </a:r>
            <a:r>
              <a:rPr lang="en-US"/>
              <a:t> du site.</a:t>
            </a:r>
            <a:endParaRPr lang="fr-FR"/>
          </a:p>
          <a:p>
            <a:r>
              <a:rPr lang="en-US"/>
              <a:t>Les </a:t>
            </a:r>
            <a:r>
              <a:rPr lang="en-US" err="1"/>
              <a:t>acteurs</a:t>
            </a:r>
            <a:r>
              <a:rPr lang="en-US"/>
              <a:t> </a:t>
            </a:r>
            <a:r>
              <a:rPr lang="en-US" err="1"/>
              <a:t>représentent</a:t>
            </a:r>
            <a:r>
              <a:rPr lang="en-US"/>
              <a:t> un type </a:t>
            </a:r>
            <a:r>
              <a:rPr lang="en-US" err="1"/>
              <a:t>d'utilisateur</a:t>
            </a:r>
            <a:endParaRPr lang="fr-FR" err="1"/>
          </a:p>
          <a:p>
            <a:endParaRPr lang="en-US">
              <a:cs typeface="Calibri"/>
            </a:endParaRPr>
          </a:p>
          <a:p>
            <a:endParaRPr lang="en-US">
              <a:cs typeface="Calibri"/>
            </a:endParaRPr>
          </a:p>
          <a:p>
            <a:r>
              <a:rPr lang="en-US" err="1"/>
              <a:t>L'acteur</a:t>
            </a:r>
            <a:r>
              <a:rPr lang="en-US"/>
              <a:t> </a:t>
            </a:r>
            <a:r>
              <a:rPr lang="en-US" err="1"/>
              <a:t>administrateur</a:t>
            </a:r>
            <a:r>
              <a:rPr lang="en-US"/>
              <a:t> </a:t>
            </a:r>
            <a:r>
              <a:rPr lang="en-US" err="1"/>
              <a:t>hérite</a:t>
            </a:r>
            <a:r>
              <a:rPr lang="en-US"/>
              <a:t> des </a:t>
            </a:r>
            <a:r>
              <a:rPr lang="en-US" err="1"/>
              <a:t>acteurs</a:t>
            </a:r>
            <a:r>
              <a:rPr lang="en-US"/>
              <a:t> </a:t>
            </a:r>
            <a:r>
              <a:rPr lang="en-US" err="1"/>
              <a:t>précédents</a:t>
            </a:r>
            <a:endParaRPr lang="en-US" err="1">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9</a:t>
            </a:fld>
            <a:endParaRPr lang="fr-FR"/>
          </a:p>
        </p:txBody>
      </p:sp>
    </p:spTree>
    <p:extLst>
      <p:ext uri="{BB962C8B-B14F-4D97-AF65-F5344CB8AC3E}">
        <p14:creationId xmlns:p14="http://schemas.microsoft.com/office/powerpoint/2010/main" val="401090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a:t>
            </a:r>
            <a:r>
              <a:rPr lang="en-US" dirty="0" err="1"/>
              <a:t>diagramme</a:t>
            </a:r>
            <a:r>
              <a:rPr lang="en-US" dirty="0"/>
              <a:t> </a:t>
            </a:r>
            <a:r>
              <a:rPr lang="en-US" dirty="0" err="1"/>
              <a:t>d'activité</a:t>
            </a:r>
            <a:r>
              <a:rPr lang="en-US" dirty="0"/>
              <a:t> </a:t>
            </a:r>
            <a:r>
              <a:rPr lang="en-US" dirty="0" err="1"/>
              <a:t>est</a:t>
            </a:r>
            <a:r>
              <a:rPr lang="en-US" dirty="0"/>
              <a:t> la </a:t>
            </a:r>
            <a:r>
              <a:rPr lang="en-US" dirty="0" err="1"/>
              <a:t>représentation</a:t>
            </a:r>
            <a:r>
              <a:rPr lang="en-US" dirty="0"/>
              <a:t> </a:t>
            </a:r>
            <a:r>
              <a:rPr lang="en-US" dirty="0" err="1"/>
              <a:t>chronologique</a:t>
            </a:r>
            <a:r>
              <a:rPr lang="en-US" dirty="0"/>
              <a:t> d'un </a:t>
            </a:r>
            <a:r>
              <a:rPr lang="en-US" dirty="0" err="1"/>
              <a:t>cas</a:t>
            </a:r>
            <a:r>
              <a:rPr lang="en-US" dirty="0"/>
              <a:t> </a:t>
            </a:r>
            <a:r>
              <a:rPr lang="en-US" dirty="0" err="1"/>
              <a:t>d'utilisation</a:t>
            </a:r>
            <a:r>
              <a:rPr lang="en-US" dirty="0"/>
              <a:t>.</a:t>
            </a:r>
          </a:p>
          <a:p>
            <a:endParaRPr lang="en-US">
              <a:cs typeface="Calibri"/>
            </a:endParaRPr>
          </a:p>
          <a:p>
            <a:r>
              <a:rPr lang="en-US" dirty="0"/>
              <a:t>Le flow </a:t>
            </a:r>
            <a:r>
              <a:rPr lang="en-US" dirty="0" err="1"/>
              <a:t>intial</a:t>
            </a:r>
            <a:r>
              <a:rPr lang="en-US" dirty="0"/>
              <a:t> commence au </a:t>
            </a:r>
            <a:r>
              <a:rPr lang="en-US" dirty="0" err="1"/>
              <a:t>serveur</a:t>
            </a:r>
            <a:r>
              <a:rPr lang="en-US" dirty="0"/>
              <a:t> qui </a:t>
            </a:r>
            <a:r>
              <a:rPr lang="en-US" dirty="0" err="1"/>
              <a:t>est</a:t>
            </a:r>
            <a:r>
              <a:rPr lang="en-US" dirty="0"/>
              <a:t> </a:t>
            </a:r>
            <a:r>
              <a:rPr lang="en-US" dirty="0" err="1"/>
              <a:t>en</a:t>
            </a:r>
            <a:r>
              <a:rPr lang="en-US" dirty="0"/>
              <a:t> </a:t>
            </a:r>
            <a:r>
              <a:rPr lang="en-US" dirty="0" err="1"/>
              <a:t>attente</a:t>
            </a:r>
            <a:r>
              <a:rPr lang="en-US" dirty="0"/>
              <a:t> </a:t>
            </a:r>
            <a:r>
              <a:rPr lang="en-US" dirty="0" err="1"/>
              <a:t>d'une</a:t>
            </a:r>
            <a:r>
              <a:rPr lang="en-US" dirty="0"/>
              <a:t> </a:t>
            </a:r>
            <a:r>
              <a:rPr lang="en-US" dirty="0" err="1"/>
              <a:t>requete</a:t>
            </a:r>
            <a:r>
              <a:rPr lang="en-US" dirty="0"/>
              <a:t> de </a:t>
            </a:r>
            <a:r>
              <a:rPr lang="en-US" dirty="0" err="1"/>
              <a:t>l'utilisateur</a:t>
            </a:r>
            <a:r>
              <a:rPr lang="en-US" dirty="0"/>
              <a:t> </a:t>
            </a:r>
            <a:endParaRPr lang="en-US" dirty="0">
              <a:cs typeface="Calibri"/>
            </a:endParaRPr>
          </a:p>
          <a:p>
            <a:r>
              <a:rPr lang="en-US" dirty="0" err="1"/>
              <a:t>L'état</a:t>
            </a:r>
            <a:r>
              <a:rPr lang="en-US" dirty="0"/>
              <a:t> final </a:t>
            </a:r>
            <a:r>
              <a:rPr lang="en-US" dirty="0" err="1"/>
              <a:t>est</a:t>
            </a:r>
            <a:r>
              <a:rPr lang="en-US" dirty="0"/>
              <a:t> </a:t>
            </a:r>
            <a:r>
              <a:rPr lang="en-US" dirty="0" err="1"/>
              <a:t>l'état</a:t>
            </a:r>
            <a:r>
              <a:rPr lang="en-US" dirty="0"/>
              <a:t> de fin de </a:t>
            </a:r>
            <a:r>
              <a:rPr lang="en-US" dirty="0" err="1"/>
              <a:t>processus</a:t>
            </a:r>
            <a:r>
              <a:rPr lang="en-US" dirty="0"/>
              <a:t> </a:t>
            </a:r>
            <a:r>
              <a:rPr lang="en-US" dirty="0" err="1"/>
              <a:t>attendu</a:t>
            </a:r>
            <a:endParaRPr lang="en-US" dirty="0">
              <a:cs typeface="Calibri"/>
            </a:endParaRPr>
          </a:p>
          <a:p>
            <a:endParaRPr lang="en-US" dirty="0">
              <a:cs typeface="Calibri"/>
            </a:endParaRPr>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10</a:t>
            </a:fld>
            <a:endParaRPr lang="fr-FR"/>
          </a:p>
        </p:txBody>
      </p:sp>
    </p:spTree>
    <p:extLst>
      <p:ext uri="{BB962C8B-B14F-4D97-AF65-F5344CB8AC3E}">
        <p14:creationId xmlns:p14="http://schemas.microsoft.com/office/powerpoint/2010/main" val="385294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C'est</a:t>
            </a:r>
            <a:r>
              <a:rPr lang="en-US" dirty="0"/>
              <a:t> la </a:t>
            </a:r>
            <a:r>
              <a:rPr lang="en-US" dirty="0" err="1"/>
              <a:t>représentation</a:t>
            </a:r>
            <a:r>
              <a:rPr lang="en-US" dirty="0"/>
              <a:t> de </a:t>
            </a:r>
            <a:r>
              <a:rPr lang="en-US" dirty="0" err="1"/>
              <a:t>l'activité</a:t>
            </a:r>
            <a:r>
              <a:rPr lang="en-US" dirty="0"/>
              <a:t> </a:t>
            </a:r>
            <a:r>
              <a:rPr lang="en-US" dirty="0" err="1"/>
              <a:t>ici</a:t>
            </a:r>
            <a:r>
              <a:rPr lang="en-US" dirty="0"/>
              <a:t> </a:t>
            </a:r>
            <a:r>
              <a:rPr lang="en-US" dirty="0" err="1"/>
              <a:t>frigo</a:t>
            </a:r>
            <a:r>
              <a:rPr lang="en-US" dirty="0"/>
              <a:t> de manière </a:t>
            </a:r>
            <a:r>
              <a:rPr lang="en-US" dirty="0" err="1"/>
              <a:t>chronologique</a:t>
            </a:r>
            <a:r>
              <a:rPr lang="en-US" dirty="0"/>
              <a:t>. </a:t>
            </a:r>
            <a:r>
              <a:rPr lang="en-US" dirty="0" err="1"/>
              <a:t>C'est</a:t>
            </a:r>
            <a:r>
              <a:rPr lang="en-US" dirty="0"/>
              <a:t> le </a:t>
            </a:r>
            <a:r>
              <a:rPr lang="en-US" dirty="0" err="1"/>
              <a:t>scénario</a:t>
            </a:r>
            <a:r>
              <a:rPr lang="en-US" dirty="0"/>
              <a:t> </a:t>
            </a:r>
            <a:r>
              <a:rPr lang="en-US" dirty="0" err="1"/>
              <a:t>nomimal</a:t>
            </a:r>
            <a:endParaRPr lang="en-US" dirty="0">
              <a:cs typeface="Calibri"/>
            </a:endParaRPr>
          </a:p>
          <a:p>
            <a:endParaRPr lang="en-US">
              <a:cs typeface="Calibri"/>
            </a:endParaRPr>
          </a:p>
          <a:p>
            <a:r>
              <a:rPr lang="en-US" dirty="0"/>
              <a:t>Il y a </a:t>
            </a:r>
            <a:r>
              <a:rPr lang="en-US" dirty="0" err="1"/>
              <a:t>également</a:t>
            </a:r>
            <a:r>
              <a:rPr lang="en-US" dirty="0"/>
              <a:t> mention des </a:t>
            </a:r>
            <a:r>
              <a:rPr lang="en-US" dirty="0" err="1"/>
              <a:t>scénarios</a:t>
            </a:r>
            <a:r>
              <a:rPr lang="en-US" dirty="0"/>
              <a:t> </a:t>
            </a:r>
            <a:r>
              <a:rPr lang="en-US" dirty="0" err="1"/>
              <a:t>alternatifs</a:t>
            </a:r>
            <a:endParaRPr lang="en-US" dirty="0" err="1">
              <a:cs typeface="Calibri"/>
            </a:endParaRPr>
          </a:p>
          <a:p>
            <a:endParaRPr lang="en-US">
              <a:cs typeface="Calibri"/>
            </a:endParaRPr>
          </a:p>
          <a:p>
            <a:r>
              <a:rPr lang="en-US" dirty="0"/>
              <a:t>2 </a:t>
            </a:r>
            <a:r>
              <a:rPr lang="en-US" dirty="0" err="1"/>
              <a:t>Scénario</a:t>
            </a:r>
            <a:r>
              <a:rPr lang="en-US" dirty="0"/>
              <a:t> </a:t>
            </a:r>
            <a:r>
              <a:rPr lang="en-US" dirty="0" err="1"/>
              <a:t>d'erreur</a:t>
            </a:r>
            <a:r>
              <a:rPr lang="en-US" dirty="0"/>
              <a:t> </a:t>
            </a:r>
          </a:p>
          <a:p>
            <a:r>
              <a:rPr lang="en-US" dirty="0" err="1"/>
              <a:t>erreur</a:t>
            </a:r>
            <a:r>
              <a:rPr lang="en-US" dirty="0"/>
              <a:t> du </a:t>
            </a:r>
            <a:r>
              <a:rPr lang="en-US" dirty="0" err="1"/>
              <a:t>serveur</a:t>
            </a:r>
            <a:r>
              <a:rPr lang="en-US" dirty="0"/>
              <a:t> de BDD</a:t>
            </a:r>
            <a:endParaRPr lang="en-US" dirty="0">
              <a:cs typeface="Calibri"/>
            </a:endParaRPr>
          </a:p>
          <a:p>
            <a:r>
              <a:rPr lang="en-US" dirty="0"/>
              <a:t>2.1 renvoi d'un message </a:t>
            </a:r>
            <a:r>
              <a:rPr lang="en-US" dirty="0" err="1"/>
              <a:t>d'erreur</a:t>
            </a:r>
            <a:r>
              <a:rPr lang="en-US" dirty="0"/>
              <a:t> </a:t>
            </a:r>
            <a:endParaRPr lang="en-US" dirty="0">
              <a:cs typeface="Calibri"/>
            </a:endParaRPr>
          </a:p>
          <a:p>
            <a:r>
              <a:rPr lang="en-US" dirty="0"/>
              <a:t>2.2 </a:t>
            </a:r>
            <a:r>
              <a:rPr lang="en-US" dirty="0" err="1"/>
              <a:t>affichage</a:t>
            </a:r>
            <a:r>
              <a:rPr lang="en-US" dirty="0"/>
              <a:t> d'un message </a:t>
            </a:r>
            <a:r>
              <a:rPr lang="en-US" dirty="0" err="1"/>
              <a:t>d'erreur</a:t>
            </a:r>
            <a:r>
              <a:rPr lang="en-US" dirty="0"/>
              <a:t> </a:t>
            </a:r>
            <a:endParaRPr lang="en-US" dirty="0">
              <a:cs typeface="Calibri"/>
            </a:endParaRPr>
          </a:p>
          <a:p>
            <a:r>
              <a:rPr lang="en-US" dirty="0"/>
              <a:t>fin du </a:t>
            </a:r>
            <a:r>
              <a:rPr lang="en-US" dirty="0" err="1"/>
              <a:t>scénario</a:t>
            </a:r>
            <a:r>
              <a:rPr lang="en-US" dirty="0"/>
              <a:t> nominal</a:t>
            </a:r>
            <a:endParaRPr lang="en-US" dirty="0">
              <a:cs typeface="Calibri"/>
            </a:endParaRPr>
          </a:p>
          <a:p>
            <a:endParaRPr lang="en-US" dirty="0">
              <a:cs typeface="Calibri"/>
            </a:endParaRPr>
          </a:p>
          <a:p>
            <a:r>
              <a:rPr lang="en-US" dirty="0"/>
              <a:t>6 </a:t>
            </a:r>
            <a:r>
              <a:rPr lang="en-US" dirty="0" err="1"/>
              <a:t>scénario</a:t>
            </a:r>
            <a:r>
              <a:rPr lang="en-US" dirty="0"/>
              <a:t> </a:t>
            </a:r>
            <a:r>
              <a:rPr lang="en-US" dirty="0" err="1"/>
              <a:t>alternatif</a:t>
            </a:r>
            <a:r>
              <a:rPr lang="en-US" dirty="0"/>
              <a:t> </a:t>
            </a:r>
            <a:r>
              <a:rPr lang="en-US" dirty="0" err="1"/>
              <a:t>si</a:t>
            </a:r>
            <a:r>
              <a:rPr lang="en-US" dirty="0"/>
              <a:t> il </a:t>
            </a:r>
            <a:r>
              <a:rPr lang="en-US" dirty="0" err="1"/>
              <a:t>n'y</a:t>
            </a:r>
            <a:r>
              <a:rPr lang="en-US" dirty="0"/>
              <a:t> a pas de </a:t>
            </a:r>
            <a:r>
              <a:rPr lang="en-US" dirty="0" err="1"/>
              <a:t>correspondance</a:t>
            </a:r>
            <a:r>
              <a:rPr lang="en-US" dirty="0"/>
              <a:t> entre </a:t>
            </a:r>
            <a:r>
              <a:rPr lang="en-US" dirty="0" err="1"/>
              <a:t>ingrédient</a:t>
            </a:r>
            <a:r>
              <a:rPr lang="en-US" dirty="0"/>
              <a:t> et </a:t>
            </a:r>
            <a:r>
              <a:rPr lang="en-US" dirty="0" err="1"/>
              <a:t>recette</a:t>
            </a:r>
            <a:endParaRPr lang="en-US" dirty="0" err="1">
              <a:cs typeface="Calibri"/>
            </a:endParaRPr>
          </a:p>
          <a:p>
            <a:r>
              <a:rPr lang="en-US" dirty="0"/>
              <a:t>6.1  envoi d'un message </a:t>
            </a:r>
            <a:r>
              <a:rPr lang="en-US" dirty="0" err="1"/>
              <a:t>d'erreur</a:t>
            </a:r>
            <a:r>
              <a:rPr lang="en-US" dirty="0"/>
              <a:t>  + </a:t>
            </a:r>
            <a:r>
              <a:rPr lang="en-US" dirty="0" err="1"/>
              <a:t>demande</a:t>
            </a:r>
            <a:r>
              <a:rPr lang="en-US" dirty="0"/>
              <a:t> de </a:t>
            </a:r>
            <a:r>
              <a:rPr lang="en-US" dirty="0" err="1"/>
              <a:t>sélection</a:t>
            </a:r>
            <a:r>
              <a:rPr lang="en-US" dirty="0"/>
              <a:t> </a:t>
            </a:r>
            <a:r>
              <a:rPr lang="en-US" dirty="0" err="1"/>
              <a:t>différente</a:t>
            </a:r>
            <a:r>
              <a:rPr lang="en-US" dirty="0"/>
              <a:t>  retour point 4</a:t>
            </a:r>
            <a:endParaRPr lang="en-US" dirty="0">
              <a:cs typeface="Calibri"/>
            </a:endParaRPr>
          </a:p>
          <a:p>
            <a:r>
              <a:rPr lang="en-US" dirty="0"/>
              <a:t>6.2 modification de la </a:t>
            </a:r>
            <a:r>
              <a:rPr lang="en-US" dirty="0" err="1"/>
              <a:t>saisie</a:t>
            </a:r>
            <a:r>
              <a:rPr lang="en-US" dirty="0"/>
              <a:t> des </a:t>
            </a:r>
            <a:r>
              <a:rPr lang="en-US" dirty="0" err="1"/>
              <a:t>ingrédients</a:t>
            </a:r>
            <a:r>
              <a:rPr lang="en-US" dirty="0"/>
              <a:t> </a:t>
            </a:r>
            <a:endParaRPr lang="en-US" dirty="0">
              <a:cs typeface="Calibri"/>
            </a:endParaRPr>
          </a:p>
          <a:p>
            <a:br>
              <a:rPr lang="en-US" dirty="0"/>
            </a:br>
            <a:endParaRPr lang="en-US" dirty="0"/>
          </a:p>
        </p:txBody>
      </p:sp>
      <p:sp>
        <p:nvSpPr>
          <p:cNvPr id="4" name="Espace réservé du numéro de diapositive 3"/>
          <p:cNvSpPr>
            <a:spLocks noGrp="1"/>
          </p:cNvSpPr>
          <p:nvPr>
            <p:ph type="sldNum" sz="quarter" idx="5"/>
          </p:nvPr>
        </p:nvSpPr>
        <p:spPr/>
        <p:txBody>
          <a:bodyPr/>
          <a:lstStyle/>
          <a:p>
            <a:fld id="{D53594C8-3F0A-43E7-BA8E-01C8B4EB71D4}" type="slidenum">
              <a:rPr lang="fr-FR" smtClean="0"/>
              <a:t>11</a:t>
            </a:fld>
            <a:endParaRPr lang="fr-FR"/>
          </a:p>
        </p:txBody>
      </p:sp>
    </p:spTree>
    <p:extLst>
      <p:ext uri="{BB962C8B-B14F-4D97-AF65-F5344CB8AC3E}">
        <p14:creationId xmlns:p14="http://schemas.microsoft.com/office/powerpoint/2010/main" val="14066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lvl1pPr algn="l">
              <a:defRPr/>
            </a:lvl1pPr>
          </a:lstStyle>
          <a:p>
            <a:fld id="{2B4665BA-7A2B-4F16-816B-E47C8F766DFE}" type="datetime1">
              <a:rPr lang="fr-FR" smtClean="0"/>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5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0CF1AE6-4298-4C14-A323-96FAC1DDD664}" type="datetime1">
              <a:rPr lang="fr-FR" smtClean="0"/>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96540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84465823-26AB-477C-96B9-E7FB366E6F70}" type="datetime1">
              <a:rPr lang="fr-FR" smtClean="0"/>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39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0C6BE80-0A8B-4250-82D7-1A49EA50492A}" type="datetime1">
              <a:rPr lang="fr-FR" smtClean="0"/>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8584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4B58F3C-9A88-47FF-BE63-AD1F01C3E0FE}" type="datetime1">
              <a:rPr lang="fr-FR" smtClean="0"/>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25A55C94-572F-4F19-BBB7-EF9089E65C10}" type="datetime1">
              <a:rPr lang="fr-FR" smtClean="0"/>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417995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EB63208-D70F-46E4-97AA-CC1A2E7674F0}" type="datetime1">
              <a:rPr lang="fr-FR" smtClean="0"/>
              <a:t>24/05/2022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44581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B5A4DB2-82FF-4B96-BB10-8989BD08B986}" type="datetime1">
              <a:rPr lang="fr-FR" smtClean="0"/>
              <a:t>24/05/2022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31111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B650-E8F6-49C7-B8C5-4CBBECF5BC1C}" type="datetime1">
              <a:rPr lang="fr-FR" smtClean="0"/>
              <a:t>24/05/2022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5048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DAF59671-4ADA-4997-B412-801EF0D150DC}" type="datetime1">
              <a:rPr lang="fr-FR" smtClean="0"/>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9297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03DF1DD-FD2D-4D76-B8B0-1E3B4781F81C}" type="datetime1">
              <a:rPr lang="fr-FR" smtClean="0"/>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3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1C6FBD-F756-425B-ABAA-03B3413F0D01}" type="datetime1">
              <a:rPr lang="fr-FR" smtClean="0"/>
              <a:t>24/05/2022</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92E66A-41E9-4F30-B3C8-2FF86DC5BC5A}"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64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a:xfrm>
            <a:off x="10837334" y="6214533"/>
            <a:ext cx="965200" cy="530491"/>
          </a:xfrm>
        </p:spPr>
        <p:txBody>
          <a:bodyPr/>
          <a:lstStyle/>
          <a:p>
            <a:fld id="{C992E66A-41E9-4F30-B3C8-2FF86DC5BC5A}" type="slidenum">
              <a:rPr lang="fr-FR" sz="2000" smtClean="0"/>
              <a:t>1</a:t>
            </a:fld>
            <a:endParaRPr lang="fr-F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3307104"/>
          </a:xfrm>
          <a:prstGeom prst="rect">
            <a:avLst/>
          </a:prstGeom>
        </p:spPr>
      </p:pic>
      <p:sp>
        <p:nvSpPr>
          <p:cNvPr id="8" name="Titre 1"/>
          <p:cNvSpPr txBox="1">
            <a:spLocks/>
          </p:cNvSpPr>
          <p:nvPr/>
        </p:nvSpPr>
        <p:spPr>
          <a:xfrm>
            <a:off x="571500" y="4322326"/>
            <a:ext cx="7772400" cy="146304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a:solidFill>
                  <a:schemeClr val="tx2"/>
                </a:solidFill>
              </a:rPr>
              <a:t>Présentation Projet personnel </a:t>
            </a:r>
          </a:p>
        </p:txBody>
      </p:sp>
      <p:sp>
        <p:nvSpPr>
          <p:cNvPr id="9" name="Rectangle 8"/>
          <p:cNvSpPr/>
          <p:nvPr/>
        </p:nvSpPr>
        <p:spPr>
          <a:xfrm>
            <a:off x="9813143" y="5416034"/>
            <a:ext cx="1277914" cy="369332"/>
          </a:xfrm>
          <a:prstGeom prst="rect">
            <a:avLst/>
          </a:prstGeom>
        </p:spPr>
        <p:txBody>
          <a:bodyPr wrap="none">
            <a:spAutoFit/>
          </a:bodyPr>
          <a:lstStyle/>
          <a:p>
            <a:r>
              <a:rPr lang="fr-FR"/>
              <a:t>Laure Costa</a:t>
            </a:r>
          </a:p>
        </p:txBody>
      </p:sp>
    </p:spTree>
    <p:extLst>
      <p:ext uri="{BB962C8B-B14F-4D97-AF65-F5344CB8AC3E}">
        <p14:creationId xmlns:p14="http://schemas.microsoft.com/office/powerpoint/2010/main" val="398071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10</a:t>
            </a:fld>
            <a:endParaRPr lang="fr-FR" sz="2000"/>
          </a:p>
        </p:txBody>
      </p:sp>
      <p:sp>
        <p:nvSpPr>
          <p:cNvPr id="4" name="Rectangle 3"/>
          <p:cNvSpPr/>
          <p:nvPr/>
        </p:nvSpPr>
        <p:spPr>
          <a:xfrm>
            <a:off x="213065" y="157750"/>
            <a:ext cx="7045574" cy="923330"/>
          </a:xfrm>
          <a:prstGeom prst="rect">
            <a:avLst/>
          </a:prstGeom>
        </p:spPr>
        <p:txBody>
          <a:bodyPr wrap="square">
            <a:spAutoFit/>
          </a:bodyPr>
          <a:lstStyle/>
          <a:p>
            <a:r>
              <a:rPr lang="fr-FR"/>
              <a:t>III Analyse fonctionnelle</a:t>
            </a:r>
          </a:p>
          <a:p>
            <a:r>
              <a:rPr lang="fr-FR"/>
              <a:t>	B Diagrammes </a:t>
            </a:r>
          </a:p>
          <a:p>
            <a:r>
              <a:rPr lang="fr-FR"/>
              <a:t>		1) Activité : recherche de recettes par ingrédients </a:t>
            </a:r>
          </a:p>
        </p:txBody>
      </p:sp>
      <p:pic>
        <p:nvPicPr>
          <p:cNvPr id="6" name="Image 6">
            <a:extLst>
              <a:ext uri="{FF2B5EF4-FFF2-40B4-BE49-F238E27FC236}">
                <a16:creationId xmlns:a16="http://schemas.microsoft.com/office/drawing/2014/main" id="{1F79C560-3A99-55C7-593F-6BF88DACF4A5}"/>
              </a:ext>
            </a:extLst>
          </p:cNvPr>
          <p:cNvPicPr>
            <a:picLocks noChangeAspect="1"/>
          </p:cNvPicPr>
          <p:nvPr/>
        </p:nvPicPr>
        <p:blipFill>
          <a:blip r:embed="rId3"/>
          <a:stretch>
            <a:fillRect/>
          </a:stretch>
        </p:blipFill>
        <p:spPr>
          <a:xfrm>
            <a:off x="723900" y="1144938"/>
            <a:ext cx="9354670" cy="5285299"/>
          </a:xfrm>
          <a:prstGeom prst="rect">
            <a:avLst/>
          </a:prstGeom>
        </p:spPr>
      </p:pic>
    </p:spTree>
    <p:extLst>
      <p:ext uri="{BB962C8B-B14F-4D97-AF65-F5344CB8AC3E}">
        <p14:creationId xmlns:p14="http://schemas.microsoft.com/office/powerpoint/2010/main" val="385043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11</a:t>
            </a:fld>
            <a:endParaRPr lang="fr-FR" sz="2000"/>
          </a:p>
        </p:txBody>
      </p:sp>
      <p:sp>
        <p:nvSpPr>
          <p:cNvPr id="4" name="Rectangle 3"/>
          <p:cNvSpPr/>
          <p:nvPr/>
        </p:nvSpPr>
        <p:spPr>
          <a:xfrm>
            <a:off x="214312" y="58519"/>
            <a:ext cx="6096000" cy="923330"/>
          </a:xfrm>
          <a:prstGeom prst="rect">
            <a:avLst/>
          </a:prstGeom>
        </p:spPr>
        <p:txBody>
          <a:bodyPr>
            <a:spAutoFit/>
          </a:bodyPr>
          <a:lstStyle/>
          <a:p>
            <a:r>
              <a:rPr lang="fr-FR"/>
              <a:t>III Analyse fonctionnelle</a:t>
            </a:r>
          </a:p>
          <a:p>
            <a:r>
              <a:rPr lang="fr-FR"/>
              <a:t>	B Diagrammes</a:t>
            </a:r>
          </a:p>
          <a:p>
            <a:r>
              <a:rPr lang="fr-FR"/>
              <a:t>		2) Séquence : frigo</a:t>
            </a:r>
          </a:p>
        </p:txBody>
      </p:sp>
      <p:pic>
        <p:nvPicPr>
          <p:cNvPr id="2" name="Image 5">
            <a:extLst>
              <a:ext uri="{FF2B5EF4-FFF2-40B4-BE49-F238E27FC236}">
                <a16:creationId xmlns:a16="http://schemas.microsoft.com/office/drawing/2014/main" id="{AACC6ED7-98FA-EEEC-A5DB-86DFE46880DD}"/>
              </a:ext>
            </a:extLst>
          </p:cNvPr>
          <p:cNvPicPr>
            <a:picLocks noChangeAspect="1"/>
          </p:cNvPicPr>
          <p:nvPr/>
        </p:nvPicPr>
        <p:blipFill>
          <a:blip r:embed="rId3"/>
          <a:stretch>
            <a:fillRect/>
          </a:stretch>
        </p:blipFill>
        <p:spPr>
          <a:xfrm>
            <a:off x="701489" y="1255346"/>
            <a:ext cx="10105463" cy="4661071"/>
          </a:xfrm>
          <a:prstGeom prst="rect">
            <a:avLst/>
          </a:prstGeom>
        </p:spPr>
      </p:pic>
    </p:spTree>
    <p:extLst>
      <p:ext uri="{BB962C8B-B14F-4D97-AF65-F5344CB8AC3E}">
        <p14:creationId xmlns:p14="http://schemas.microsoft.com/office/powerpoint/2010/main" val="243605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12</a:t>
            </a:fld>
            <a:endParaRPr lang="fr-FR" sz="2000"/>
          </a:p>
        </p:txBody>
      </p:sp>
      <p:sp>
        <p:nvSpPr>
          <p:cNvPr id="3" name="Rectangle 2"/>
          <p:cNvSpPr/>
          <p:nvPr/>
        </p:nvSpPr>
        <p:spPr>
          <a:xfrm>
            <a:off x="214312" y="58519"/>
            <a:ext cx="6096000" cy="923330"/>
          </a:xfrm>
          <a:prstGeom prst="rect">
            <a:avLst/>
          </a:prstGeom>
        </p:spPr>
        <p:txBody>
          <a:bodyPr>
            <a:spAutoFit/>
          </a:bodyPr>
          <a:lstStyle/>
          <a:p>
            <a:r>
              <a:rPr lang="fr-FR"/>
              <a:t>III Analyse fonctionnelle </a:t>
            </a:r>
          </a:p>
          <a:p>
            <a:r>
              <a:rPr lang="fr-FR"/>
              <a:t>	B Diagrammes</a:t>
            </a:r>
          </a:p>
          <a:p>
            <a:r>
              <a:rPr lang="fr-FR"/>
              <a:t>		3) Diagramme de classe</a:t>
            </a:r>
          </a:p>
        </p:txBody>
      </p:sp>
      <p:pic>
        <p:nvPicPr>
          <p:cNvPr id="5" name="Image 5">
            <a:extLst>
              <a:ext uri="{FF2B5EF4-FFF2-40B4-BE49-F238E27FC236}">
                <a16:creationId xmlns:a16="http://schemas.microsoft.com/office/drawing/2014/main" id="{12F3AC98-C159-9E9E-6FB4-B584B44ECE42}"/>
              </a:ext>
            </a:extLst>
          </p:cNvPr>
          <p:cNvPicPr>
            <a:picLocks noChangeAspect="1"/>
          </p:cNvPicPr>
          <p:nvPr/>
        </p:nvPicPr>
        <p:blipFill>
          <a:blip r:embed="rId2"/>
          <a:stretch>
            <a:fillRect/>
          </a:stretch>
        </p:blipFill>
        <p:spPr>
          <a:xfrm>
            <a:off x="914400" y="1183930"/>
            <a:ext cx="7415840" cy="4921461"/>
          </a:xfrm>
          <a:prstGeom prst="rect">
            <a:avLst/>
          </a:prstGeom>
        </p:spPr>
      </p:pic>
    </p:spTree>
    <p:extLst>
      <p:ext uri="{BB962C8B-B14F-4D97-AF65-F5344CB8AC3E}">
        <p14:creationId xmlns:p14="http://schemas.microsoft.com/office/powerpoint/2010/main" val="22710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i="1">
                <a:solidFill>
                  <a:srgbClr val="FF0000"/>
                </a:solidFill>
                <a:latin typeface="Calibri" panose="020F0502020204030204" pitchFamily="34" charset="0"/>
              </a:rPr>
              <a:t>IV Conception</a:t>
            </a:r>
          </a:p>
          <a:p>
            <a:r>
              <a:rPr lang="fr-FR" i="1">
                <a:solidFill>
                  <a:srgbClr val="FF0000"/>
                </a:solidFill>
                <a:latin typeface="Calibri" panose="020F0502020204030204" pitchFamily="34" charset="0"/>
              </a:rPr>
              <a:t>	A MCD MLD</a:t>
            </a:r>
          </a:p>
          <a:p>
            <a:r>
              <a:rPr lang="fr-FR" i="1">
                <a:solidFill>
                  <a:srgbClr val="FF0000"/>
                </a:solidFill>
                <a:latin typeface="Calibri" panose="020F0502020204030204" pitchFamily="34" charset="0"/>
              </a:rPr>
              <a:t>		1) MCD </a:t>
            </a:r>
          </a:p>
          <a:p>
            <a:r>
              <a:rPr lang="fr-FR" i="1">
                <a:solidFill>
                  <a:srgbClr val="FF0000"/>
                </a:solidFill>
                <a:latin typeface="Calibri" panose="020F0502020204030204" pitchFamily="34" charset="0"/>
              </a:rPr>
              <a:t>		2) MLD</a:t>
            </a:r>
          </a:p>
          <a:p>
            <a:r>
              <a:rPr lang="fr-FR" i="1">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13</a:t>
            </a:fld>
            <a:endParaRPr lang="fr-FR" sz="200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244" y="3539067"/>
            <a:ext cx="2523893" cy="2597488"/>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229124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14</a:t>
            </a:fld>
            <a:endParaRPr lang="fr-FR" sz="2000"/>
          </a:p>
        </p:txBody>
      </p:sp>
      <p:sp>
        <p:nvSpPr>
          <p:cNvPr id="4" name="Rectangle 3"/>
          <p:cNvSpPr/>
          <p:nvPr/>
        </p:nvSpPr>
        <p:spPr>
          <a:xfrm>
            <a:off x="155828" y="11742"/>
            <a:ext cx="6096000" cy="646331"/>
          </a:xfrm>
          <a:prstGeom prst="rect">
            <a:avLst/>
          </a:prstGeom>
        </p:spPr>
        <p:txBody>
          <a:bodyPr>
            <a:spAutoFit/>
          </a:bodyPr>
          <a:lstStyle/>
          <a:p>
            <a:r>
              <a:rPr lang="fr-FR"/>
              <a:t>IV Conception </a:t>
            </a:r>
          </a:p>
          <a:p>
            <a:r>
              <a:rPr lang="fr-FR"/>
              <a:t>	 C 1) MCD</a:t>
            </a:r>
          </a:p>
        </p:txBody>
      </p:sp>
      <p:pic>
        <p:nvPicPr>
          <p:cNvPr id="2" name="Image 4">
            <a:extLst>
              <a:ext uri="{FF2B5EF4-FFF2-40B4-BE49-F238E27FC236}">
                <a16:creationId xmlns:a16="http://schemas.microsoft.com/office/drawing/2014/main" id="{E2985EF5-5BEA-4F6F-AE96-9A0492BC6597}"/>
              </a:ext>
            </a:extLst>
          </p:cNvPr>
          <p:cNvPicPr>
            <a:picLocks noChangeAspect="1"/>
          </p:cNvPicPr>
          <p:nvPr/>
        </p:nvPicPr>
        <p:blipFill>
          <a:blip r:embed="rId3"/>
          <a:stretch>
            <a:fillRect/>
          </a:stretch>
        </p:blipFill>
        <p:spPr>
          <a:xfrm>
            <a:off x="682906" y="693254"/>
            <a:ext cx="10835832" cy="5384682"/>
          </a:xfrm>
          <a:prstGeom prst="rect">
            <a:avLst/>
          </a:prstGeom>
        </p:spPr>
      </p:pic>
    </p:spTree>
    <p:extLst>
      <p:ext uri="{BB962C8B-B14F-4D97-AF65-F5344CB8AC3E}">
        <p14:creationId xmlns:p14="http://schemas.microsoft.com/office/powerpoint/2010/main" val="276923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15</a:t>
            </a:fld>
            <a:endParaRPr lang="fr-FR" sz="2000"/>
          </a:p>
        </p:txBody>
      </p:sp>
      <p:sp>
        <p:nvSpPr>
          <p:cNvPr id="3" name="Rectangle 2"/>
          <p:cNvSpPr/>
          <p:nvPr/>
        </p:nvSpPr>
        <p:spPr>
          <a:xfrm>
            <a:off x="155828" y="11742"/>
            <a:ext cx="6096000" cy="646331"/>
          </a:xfrm>
          <a:prstGeom prst="rect">
            <a:avLst/>
          </a:prstGeom>
        </p:spPr>
        <p:txBody>
          <a:bodyPr>
            <a:spAutoFit/>
          </a:bodyPr>
          <a:lstStyle/>
          <a:p>
            <a:r>
              <a:rPr lang="fr-FR"/>
              <a:t>IV Conception </a:t>
            </a:r>
          </a:p>
          <a:p>
            <a:r>
              <a:rPr lang="fr-FR"/>
              <a:t>	 C 1) MCD</a:t>
            </a:r>
          </a:p>
        </p:txBody>
      </p:sp>
      <p:pic>
        <p:nvPicPr>
          <p:cNvPr id="4" name="Image 3"/>
          <p:cNvPicPr>
            <a:picLocks noChangeAspect="1"/>
          </p:cNvPicPr>
          <p:nvPr/>
        </p:nvPicPr>
        <p:blipFill>
          <a:blip r:embed="rId3"/>
          <a:stretch>
            <a:fillRect/>
          </a:stretch>
        </p:blipFill>
        <p:spPr>
          <a:xfrm>
            <a:off x="808938" y="797940"/>
            <a:ext cx="10706100" cy="2019300"/>
          </a:xfrm>
          <a:prstGeom prst="rect">
            <a:avLst/>
          </a:prstGeom>
        </p:spPr>
      </p:pic>
      <p:sp>
        <p:nvSpPr>
          <p:cNvPr id="5" name="ZoneTexte 4"/>
          <p:cNvSpPr txBox="1"/>
          <p:nvPr/>
        </p:nvSpPr>
        <p:spPr>
          <a:xfrm>
            <a:off x="591340" y="3496032"/>
            <a:ext cx="11010508" cy="646331"/>
          </a:xfrm>
          <a:prstGeom prst="rect">
            <a:avLst/>
          </a:prstGeom>
          <a:noFill/>
        </p:spPr>
        <p:txBody>
          <a:bodyPr wrap="square" rtlCol="0">
            <a:spAutoFit/>
          </a:bodyPr>
          <a:lstStyle/>
          <a:p>
            <a:r>
              <a:rPr lang="fr-FR"/>
              <a:t>Cardinalité : c’est le nombre de fois que l’entité participe à l’association au minimum et au maximum</a:t>
            </a:r>
          </a:p>
          <a:p>
            <a:endParaRPr lang="fr-FR"/>
          </a:p>
        </p:txBody>
      </p:sp>
    </p:spTree>
    <p:extLst>
      <p:ext uri="{BB962C8B-B14F-4D97-AF65-F5344CB8AC3E}">
        <p14:creationId xmlns:p14="http://schemas.microsoft.com/office/powerpoint/2010/main" val="3526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16</a:t>
            </a:fld>
            <a:endParaRPr lang="fr-FR" sz="2000"/>
          </a:p>
        </p:txBody>
      </p:sp>
      <p:sp>
        <p:nvSpPr>
          <p:cNvPr id="4" name="Rectangle 3"/>
          <p:cNvSpPr/>
          <p:nvPr/>
        </p:nvSpPr>
        <p:spPr>
          <a:xfrm>
            <a:off x="155828" y="11742"/>
            <a:ext cx="6096000" cy="646331"/>
          </a:xfrm>
          <a:prstGeom prst="rect">
            <a:avLst/>
          </a:prstGeom>
        </p:spPr>
        <p:txBody>
          <a:bodyPr>
            <a:spAutoFit/>
          </a:bodyPr>
          <a:lstStyle/>
          <a:p>
            <a:r>
              <a:rPr lang="fr-FR"/>
              <a:t>IV Conception </a:t>
            </a:r>
          </a:p>
          <a:p>
            <a:r>
              <a:rPr lang="fr-FR"/>
              <a:t>	 C  2) MLD</a:t>
            </a:r>
          </a:p>
        </p:txBody>
      </p:sp>
      <p:pic>
        <p:nvPicPr>
          <p:cNvPr id="2" name="Image 4">
            <a:extLst>
              <a:ext uri="{FF2B5EF4-FFF2-40B4-BE49-F238E27FC236}">
                <a16:creationId xmlns:a16="http://schemas.microsoft.com/office/drawing/2014/main" id="{F37B81D9-3C97-4714-B3F2-0D947A4EFF31}"/>
              </a:ext>
            </a:extLst>
          </p:cNvPr>
          <p:cNvPicPr>
            <a:picLocks noChangeAspect="1"/>
          </p:cNvPicPr>
          <p:nvPr/>
        </p:nvPicPr>
        <p:blipFill>
          <a:blip r:embed="rId3"/>
          <a:stretch>
            <a:fillRect/>
          </a:stretch>
        </p:blipFill>
        <p:spPr>
          <a:xfrm>
            <a:off x="171691" y="930968"/>
            <a:ext cx="11848616" cy="5140750"/>
          </a:xfrm>
          <a:prstGeom prst="rect">
            <a:avLst/>
          </a:prstGeom>
        </p:spPr>
      </p:pic>
    </p:spTree>
    <p:extLst>
      <p:ext uri="{BB962C8B-B14F-4D97-AF65-F5344CB8AC3E}">
        <p14:creationId xmlns:p14="http://schemas.microsoft.com/office/powerpoint/2010/main" val="87997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17</a:t>
            </a:fld>
            <a:endParaRPr lang="fr-FR" sz="2000"/>
          </a:p>
        </p:txBody>
      </p:sp>
      <p:sp>
        <p:nvSpPr>
          <p:cNvPr id="4" name="Rectangle 3"/>
          <p:cNvSpPr/>
          <p:nvPr/>
        </p:nvSpPr>
        <p:spPr>
          <a:xfrm>
            <a:off x="287803" y="134291"/>
            <a:ext cx="6096000" cy="646331"/>
          </a:xfrm>
          <a:prstGeom prst="rect">
            <a:avLst/>
          </a:prstGeom>
        </p:spPr>
        <p:txBody>
          <a:bodyPr>
            <a:spAutoFit/>
          </a:bodyPr>
          <a:lstStyle/>
          <a:p>
            <a:r>
              <a:rPr lang="fr-FR"/>
              <a:t>IV Conception </a:t>
            </a:r>
          </a:p>
          <a:p>
            <a:r>
              <a:rPr lang="fr-FR"/>
              <a:t>	 C  2) MLD</a:t>
            </a:r>
          </a:p>
        </p:txBody>
      </p:sp>
      <p:pic>
        <p:nvPicPr>
          <p:cNvPr id="3" name="Image 4">
            <a:extLst>
              <a:ext uri="{FF2B5EF4-FFF2-40B4-BE49-F238E27FC236}">
                <a16:creationId xmlns:a16="http://schemas.microsoft.com/office/drawing/2014/main" id="{30CCB7CF-7486-1F4D-858A-C3E74C5E9678}"/>
              </a:ext>
            </a:extLst>
          </p:cNvPr>
          <p:cNvPicPr>
            <a:picLocks noChangeAspect="1"/>
          </p:cNvPicPr>
          <p:nvPr/>
        </p:nvPicPr>
        <p:blipFill>
          <a:blip r:embed="rId3"/>
          <a:stretch>
            <a:fillRect/>
          </a:stretch>
        </p:blipFill>
        <p:spPr>
          <a:xfrm>
            <a:off x="1345721" y="1356630"/>
            <a:ext cx="8752935" cy="3799684"/>
          </a:xfrm>
          <a:prstGeom prst="rect">
            <a:avLst/>
          </a:prstGeom>
        </p:spPr>
      </p:pic>
    </p:spTree>
    <p:extLst>
      <p:ext uri="{BB962C8B-B14F-4D97-AF65-F5344CB8AC3E}">
        <p14:creationId xmlns:p14="http://schemas.microsoft.com/office/powerpoint/2010/main" val="364192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r>
              <a:rPr lang="fr-FR" i="1">
                <a:latin typeface="Calibri" panose="020F0502020204030204" pitchFamily="34" charset="0"/>
              </a:rPr>
              <a:t>	</a:t>
            </a:r>
          </a:p>
          <a:p>
            <a:r>
              <a:rPr lang="fr-FR" i="1">
                <a:latin typeface="Calibri" panose="020F0502020204030204" pitchFamily="34" charset="0"/>
              </a:rPr>
              <a:t>	</a:t>
            </a:r>
            <a:r>
              <a:rPr lang="fr-FR" i="1">
                <a:solidFill>
                  <a:srgbClr val="FF0000"/>
                </a:solidFill>
                <a:latin typeface="Calibri" panose="020F0502020204030204" pitchFamily="34" charset="0"/>
              </a:rPr>
              <a:t>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18</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03" y="3936999"/>
            <a:ext cx="2137234" cy="2199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202204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19</a:t>
            </a:fld>
            <a:endParaRPr lang="fr-FR" sz="2000"/>
          </a:p>
        </p:txBody>
      </p:sp>
      <p:sp>
        <p:nvSpPr>
          <p:cNvPr id="4" name="Rectangle 3"/>
          <p:cNvSpPr/>
          <p:nvPr/>
        </p:nvSpPr>
        <p:spPr>
          <a:xfrm>
            <a:off x="155828" y="11742"/>
            <a:ext cx="6096000" cy="646331"/>
          </a:xfrm>
          <a:prstGeom prst="rect">
            <a:avLst/>
          </a:prstGeom>
        </p:spPr>
        <p:txBody>
          <a:bodyPr>
            <a:spAutoFit/>
          </a:bodyPr>
          <a:lstStyle/>
          <a:p>
            <a:r>
              <a:rPr lang="fr-FR"/>
              <a:t>IV Conception </a:t>
            </a:r>
          </a:p>
          <a:p>
            <a:r>
              <a:rPr lang="fr-FR"/>
              <a:t>	 B SQL</a:t>
            </a:r>
          </a:p>
        </p:txBody>
      </p:sp>
      <p:pic>
        <p:nvPicPr>
          <p:cNvPr id="2" name="Image 4" descr="Une image contenant texte&#10;&#10;Description générée automatiquement">
            <a:extLst>
              <a:ext uri="{FF2B5EF4-FFF2-40B4-BE49-F238E27FC236}">
                <a16:creationId xmlns:a16="http://schemas.microsoft.com/office/drawing/2014/main" id="{B7CEF6FF-CF00-851F-D4A8-4CCC672FA98A}"/>
              </a:ext>
            </a:extLst>
          </p:cNvPr>
          <p:cNvPicPr>
            <a:picLocks noChangeAspect="1"/>
          </p:cNvPicPr>
          <p:nvPr/>
        </p:nvPicPr>
        <p:blipFill>
          <a:blip r:embed="rId2"/>
          <a:stretch>
            <a:fillRect/>
          </a:stretch>
        </p:blipFill>
        <p:spPr>
          <a:xfrm>
            <a:off x="1764162" y="1026543"/>
            <a:ext cx="2711450" cy="4114800"/>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4D78E5C4-3B73-19DD-6B1A-B74B2B53134F}"/>
              </a:ext>
            </a:extLst>
          </p:cNvPr>
          <p:cNvPicPr>
            <a:picLocks noChangeAspect="1"/>
          </p:cNvPicPr>
          <p:nvPr/>
        </p:nvPicPr>
        <p:blipFill>
          <a:blip r:embed="rId3"/>
          <a:stretch>
            <a:fillRect/>
          </a:stretch>
        </p:blipFill>
        <p:spPr>
          <a:xfrm>
            <a:off x="6090249" y="1291089"/>
            <a:ext cx="2743200" cy="1314087"/>
          </a:xfrm>
          <a:prstGeom prst="rect">
            <a:avLst/>
          </a:prstGeom>
        </p:spPr>
      </p:pic>
      <p:pic>
        <p:nvPicPr>
          <p:cNvPr id="6" name="Image 6" descr="Une image contenant texte&#10;&#10;Description générée automatiquement">
            <a:extLst>
              <a:ext uri="{FF2B5EF4-FFF2-40B4-BE49-F238E27FC236}">
                <a16:creationId xmlns:a16="http://schemas.microsoft.com/office/drawing/2014/main" id="{3C2E67A9-8CD1-1E1E-91BE-BF921DED9C57}"/>
              </a:ext>
            </a:extLst>
          </p:cNvPr>
          <p:cNvPicPr>
            <a:picLocks noChangeAspect="1"/>
          </p:cNvPicPr>
          <p:nvPr/>
        </p:nvPicPr>
        <p:blipFill>
          <a:blip r:embed="rId4"/>
          <a:stretch>
            <a:fillRect/>
          </a:stretch>
        </p:blipFill>
        <p:spPr>
          <a:xfrm>
            <a:off x="6090249" y="3727538"/>
            <a:ext cx="2743200" cy="1559529"/>
          </a:xfrm>
          <a:prstGeom prst="rect">
            <a:avLst/>
          </a:prstGeom>
        </p:spPr>
      </p:pic>
    </p:spTree>
    <p:extLst>
      <p:ext uri="{BB962C8B-B14F-4D97-AF65-F5344CB8AC3E}">
        <p14:creationId xmlns:p14="http://schemas.microsoft.com/office/powerpoint/2010/main" val="410414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7100" y="607233"/>
            <a:ext cx="4025900" cy="4801314"/>
          </a:xfrm>
          <a:prstGeom prst="rect">
            <a:avLst/>
          </a:prstGeom>
          <a:noFill/>
        </p:spPr>
        <p:txBody>
          <a:bodyPr wrap="square" rtlCol="0">
            <a:spAutoFit/>
          </a:bodyPr>
          <a:lstStyle/>
          <a:p>
            <a:endParaRPr lang="fr-FR">
              <a:latin typeface="Calibri" panose="020F0502020204030204" pitchFamily="34" charset="0"/>
            </a:endParaRPr>
          </a:p>
          <a:p>
            <a:endParaRPr lang="fr-FR">
              <a:latin typeface="Calibri" panose="020F0502020204030204" pitchFamily="34" charset="0"/>
            </a:endParaRPr>
          </a:p>
          <a:p>
            <a:endParaRPr lang="fr-FR">
              <a:latin typeface="Calibri" panose="020F0502020204030204" pitchFamily="34" charset="0"/>
            </a:endParaRP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endParaRPr lang="fr-FR">
              <a:latin typeface="Calibri" panose="020F0502020204030204" pitchFamily="34" charset="0"/>
            </a:endParaRP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endParaRPr lang="fr-FR">
              <a:latin typeface="Calibri" panose="020F0502020204030204" pitchFamily="34" charset="0"/>
            </a:endParaRPr>
          </a:p>
          <a:p>
            <a:endParaRPr lang="fr-FR">
              <a:latin typeface="Calibri" panose="020F0502020204030204" pitchFamily="34" charset="0"/>
            </a:endParaRPr>
          </a:p>
          <a:p>
            <a:endParaRPr lang="fr-FR">
              <a:latin typeface="Calibri" panose="020F0502020204030204" pitchFamily="34" charset="0"/>
            </a:endParaRPr>
          </a:p>
          <a:p>
            <a:r>
              <a:rPr lang="fr-FR">
                <a:latin typeface="Calibri" panose="020F0502020204030204" pitchFamily="34" charset="0"/>
              </a:rPr>
              <a:t>III Analyse fonctionnelle</a:t>
            </a:r>
          </a:p>
          <a:p>
            <a:endParaRPr lang="fr-FR">
              <a:latin typeface="Calibri" panose="020F0502020204030204" pitchFamily="34" charset="0"/>
            </a:endParaRPr>
          </a:p>
          <a:p>
            <a:r>
              <a:rPr lang="fr-FR">
                <a:latin typeface="Calibri" panose="020F0502020204030204" pitchFamily="34" charset="0"/>
              </a:rPr>
              <a:t>	A Cas d’utilisation</a:t>
            </a:r>
          </a:p>
          <a:p>
            <a:r>
              <a:rPr lang="fr-FR">
                <a:latin typeface="Calibri" panose="020F0502020204030204" pitchFamily="34" charset="0"/>
              </a:rPr>
              <a:t>	B Diagrammes</a:t>
            </a: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7129" y="4223152"/>
            <a:ext cx="2183871" cy="2247552"/>
          </a:xfrm>
          <a:prstGeom prst="rect">
            <a:avLst/>
          </a:prstGeom>
        </p:spPr>
      </p:pic>
      <p:sp>
        <p:nvSpPr>
          <p:cNvPr id="5" name="ZoneTexte 4"/>
          <p:cNvSpPr txBox="1"/>
          <p:nvPr/>
        </p:nvSpPr>
        <p:spPr>
          <a:xfrm>
            <a:off x="5084498" y="4136488"/>
            <a:ext cx="4411133" cy="1477328"/>
          </a:xfrm>
          <a:prstGeom prst="rect">
            <a:avLst/>
          </a:prstGeom>
          <a:noFill/>
        </p:spPr>
        <p:txBody>
          <a:bodyPr wrap="square" rtlCol="0">
            <a:spAutoFit/>
          </a:bodyPr>
          <a:lstStyle/>
          <a:p>
            <a:r>
              <a:rPr lang="fr-FR"/>
              <a:t>V Front End</a:t>
            </a:r>
          </a:p>
          <a:p>
            <a:endParaRPr lang="fr-FR"/>
          </a:p>
          <a:p>
            <a:r>
              <a:rPr lang="fr-FR"/>
              <a:t>	A Maquettage </a:t>
            </a:r>
          </a:p>
          <a:p>
            <a:r>
              <a:rPr lang="fr-FR"/>
              <a:t>	B HTML et CSS</a:t>
            </a:r>
          </a:p>
          <a:p>
            <a:r>
              <a:rPr lang="fr-FR"/>
              <a:t>	C </a:t>
            </a:r>
            <a:r>
              <a:rPr lang="fr-FR" err="1"/>
              <a:t>Java-script</a:t>
            </a:r>
            <a:endParaRPr lang="fr-FR"/>
          </a:p>
        </p:txBody>
      </p:sp>
      <p:sp>
        <p:nvSpPr>
          <p:cNvPr id="6" name="Rectangle 5"/>
          <p:cNvSpPr/>
          <p:nvPr/>
        </p:nvSpPr>
        <p:spPr>
          <a:xfrm>
            <a:off x="4953001" y="1669819"/>
            <a:ext cx="6096000" cy="1754326"/>
          </a:xfrm>
          <a:prstGeom prst="rect">
            <a:avLst/>
          </a:prstGeom>
        </p:spPr>
        <p:txBody>
          <a:bodyPr>
            <a:spAutoFit/>
          </a:bodyPr>
          <a:lstStyle/>
          <a:p>
            <a:r>
              <a:rPr lang="fr-FR">
                <a:latin typeface="Calibri" panose="020F0502020204030204" pitchFamily="34" charset="0"/>
              </a:rPr>
              <a:t>IV Conception</a:t>
            </a:r>
          </a:p>
          <a:p>
            <a:endParaRPr lang="fr-FR">
              <a:latin typeface="Calibri" panose="020F0502020204030204" pitchFamily="34" charset="0"/>
            </a:endParaRPr>
          </a:p>
          <a:p>
            <a:r>
              <a:rPr lang="fr-FR">
                <a:latin typeface="Calibri" panose="020F0502020204030204" pitchFamily="34" charset="0"/>
              </a:rPr>
              <a:t>	A MCD MLD		</a:t>
            </a:r>
          </a:p>
          <a:p>
            <a:r>
              <a:rPr lang="fr-FR">
                <a:latin typeface="Calibri" panose="020F0502020204030204" pitchFamily="34" charset="0"/>
              </a:rPr>
              <a:t>	B SQL </a:t>
            </a: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7" name="Rectangle 6"/>
          <p:cNvSpPr/>
          <p:nvPr/>
        </p:nvSpPr>
        <p:spPr>
          <a:xfrm>
            <a:off x="4709311" y="607233"/>
            <a:ext cx="1871025" cy="523220"/>
          </a:xfrm>
          <a:prstGeom prst="rect">
            <a:avLst/>
          </a:prstGeom>
        </p:spPr>
        <p:txBody>
          <a:bodyPr wrap="none">
            <a:spAutoFit/>
          </a:bodyPr>
          <a:lstStyle/>
          <a:p>
            <a:r>
              <a:rPr lang="fr-FR" sz="2800" u="sng">
                <a:latin typeface="Calibri" panose="020F0502020204030204" pitchFamily="34" charset="0"/>
              </a:rPr>
              <a:t>SOMMAIRE</a:t>
            </a:r>
          </a:p>
        </p:txBody>
      </p:sp>
    </p:spTree>
    <p:extLst>
      <p:ext uri="{BB962C8B-B14F-4D97-AF65-F5344CB8AC3E}">
        <p14:creationId xmlns:p14="http://schemas.microsoft.com/office/powerpoint/2010/main" val="426232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20</a:t>
            </a:fld>
            <a:endParaRPr lang="fr-FR" sz="2000"/>
          </a:p>
        </p:txBody>
      </p:sp>
      <p:sp>
        <p:nvSpPr>
          <p:cNvPr id="4" name="Rectangle 3"/>
          <p:cNvSpPr/>
          <p:nvPr/>
        </p:nvSpPr>
        <p:spPr>
          <a:xfrm>
            <a:off x="155828" y="11742"/>
            <a:ext cx="6096000" cy="646331"/>
          </a:xfrm>
          <a:prstGeom prst="rect">
            <a:avLst/>
          </a:prstGeom>
        </p:spPr>
        <p:txBody>
          <a:bodyPr>
            <a:spAutoFit/>
          </a:bodyPr>
          <a:lstStyle/>
          <a:p>
            <a:r>
              <a:rPr lang="fr-FR"/>
              <a:t>IV Conception </a:t>
            </a:r>
          </a:p>
          <a:p>
            <a:r>
              <a:rPr lang="fr-FR"/>
              <a:t>	B SQL</a:t>
            </a:r>
          </a:p>
        </p:txBody>
      </p:sp>
      <p:pic>
        <p:nvPicPr>
          <p:cNvPr id="2" name="Image 4" descr="Une image contenant texte&#10;&#10;Description générée automatiquement">
            <a:extLst>
              <a:ext uri="{FF2B5EF4-FFF2-40B4-BE49-F238E27FC236}">
                <a16:creationId xmlns:a16="http://schemas.microsoft.com/office/drawing/2014/main" id="{6C2E5E97-93CE-39BE-33BD-CA9F7E60513F}"/>
              </a:ext>
            </a:extLst>
          </p:cNvPr>
          <p:cNvPicPr>
            <a:picLocks noChangeAspect="1"/>
          </p:cNvPicPr>
          <p:nvPr/>
        </p:nvPicPr>
        <p:blipFill>
          <a:blip r:embed="rId2"/>
          <a:stretch>
            <a:fillRect/>
          </a:stretch>
        </p:blipFill>
        <p:spPr>
          <a:xfrm>
            <a:off x="1304087" y="1026544"/>
            <a:ext cx="2711450" cy="4114800"/>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774DFFA5-92CB-1345-D9B7-B05376E2103B}"/>
              </a:ext>
            </a:extLst>
          </p:cNvPr>
          <p:cNvPicPr>
            <a:picLocks noChangeAspect="1"/>
          </p:cNvPicPr>
          <p:nvPr/>
        </p:nvPicPr>
        <p:blipFill>
          <a:blip r:embed="rId3"/>
          <a:stretch>
            <a:fillRect/>
          </a:stretch>
        </p:blipFill>
        <p:spPr>
          <a:xfrm>
            <a:off x="6521570" y="1104184"/>
            <a:ext cx="2743200" cy="1314087"/>
          </a:xfrm>
          <a:prstGeom prst="rect">
            <a:avLst/>
          </a:prstGeom>
        </p:spPr>
      </p:pic>
      <p:pic>
        <p:nvPicPr>
          <p:cNvPr id="6" name="Image 6" descr="Une image contenant texte&#10;&#10;Description générée automatiquement">
            <a:extLst>
              <a:ext uri="{FF2B5EF4-FFF2-40B4-BE49-F238E27FC236}">
                <a16:creationId xmlns:a16="http://schemas.microsoft.com/office/drawing/2014/main" id="{E300BCC3-90BE-1FA6-487D-C15E5036FD1F}"/>
              </a:ext>
            </a:extLst>
          </p:cNvPr>
          <p:cNvPicPr>
            <a:picLocks noChangeAspect="1"/>
          </p:cNvPicPr>
          <p:nvPr/>
        </p:nvPicPr>
        <p:blipFill>
          <a:blip r:embed="rId4"/>
          <a:stretch>
            <a:fillRect/>
          </a:stretch>
        </p:blipFill>
        <p:spPr>
          <a:xfrm>
            <a:off x="6406551" y="2994293"/>
            <a:ext cx="2743200" cy="1559529"/>
          </a:xfrm>
          <a:prstGeom prst="rect">
            <a:avLst/>
          </a:prstGeom>
        </p:spPr>
      </p:pic>
    </p:spTree>
    <p:extLst>
      <p:ext uri="{BB962C8B-B14F-4D97-AF65-F5344CB8AC3E}">
        <p14:creationId xmlns:p14="http://schemas.microsoft.com/office/powerpoint/2010/main" val="1549799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r>
              <a:rPr lang="fr-FR" i="1">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a:t>
            </a:r>
            <a:r>
              <a:rPr lang="fr-FR" i="1">
                <a:solidFill>
                  <a:srgbClr val="FF0000"/>
                </a:solidFill>
                <a:latin typeface="Calibri" panose="020F0502020204030204" pitchFamily="34" charset="0"/>
              </a:rPr>
              <a:t>C Interaction avec la base de données	</a:t>
            </a:r>
            <a:endParaRPr lang="fr-FR" sz="1600" i="1">
              <a:solidFill>
                <a:srgbClr val="FF0000"/>
              </a:solidFill>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21</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7370" y="4182532"/>
            <a:ext cx="2013833" cy="2072555"/>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198603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22</a:t>
            </a:fld>
            <a:endParaRPr lang="fr-FR" sz="2000"/>
          </a:p>
        </p:txBody>
      </p:sp>
      <p:sp>
        <p:nvSpPr>
          <p:cNvPr id="3" name="Rectangle 2"/>
          <p:cNvSpPr/>
          <p:nvPr/>
        </p:nvSpPr>
        <p:spPr>
          <a:xfrm>
            <a:off x="155828" y="11742"/>
            <a:ext cx="6096000" cy="646331"/>
          </a:xfrm>
          <a:prstGeom prst="rect">
            <a:avLst/>
          </a:prstGeom>
        </p:spPr>
        <p:txBody>
          <a:bodyPr>
            <a:spAutoFit/>
          </a:bodyPr>
          <a:lstStyle/>
          <a:p>
            <a:r>
              <a:rPr lang="fr-FR"/>
              <a:t>IV Conception </a:t>
            </a:r>
          </a:p>
          <a:p>
            <a:r>
              <a:rPr lang="fr-FR"/>
              <a:t>	C Interaction avec la base de données</a:t>
            </a:r>
          </a:p>
        </p:txBody>
      </p:sp>
    </p:spTree>
    <p:extLst>
      <p:ext uri="{BB962C8B-B14F-4D97-AF65-F5344CB8AC3E}">
        <p14:creationId xmlns:p14="http://schemas.microsoft.com/office/powerpoint/2010/main" val="62259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23</a:t>
            </a:fld>
            <a:endParaRPr lang="fr-FR" sz="2000"/>
          </a:p>
        </p:txBody>
      </p:sp>
      <p:sp>
        <p:nvSpPr>
          <p:cNvPr id="3" name="Rectangle 2"/>
          <p:cNvSpPr/>
          <p:nvPr/>
        </p:nvSpPr>
        <p:spPr>
          <a:xfrm>
            <a:off x="155828" y="11742"/>
            <a:ext cx="6096000" cy="646331"/>
          </a:xfrm>
          <a:prstGeom prst="rect">
            <a:avLst/>
          </a:prstGeom>
        </p:spPr>
        <p:txBody>
          <a:bodyPr>
            <a:spAutoFit/>
          </a:bodyPr>
          <a:lstStyle/>
          <a:p>
            <a:r>
              <a:rPr lang="fr-FR"/>
              <a:t>IV Conception </a:t>
            </a:r>
          </a:p>
          <a:p>
            <a:r>
              <a:rPr lang="fr-FR"/>
              <a:t>	C Interaction avec la base de données</a:t>
            </a:r>
          </a:p>
        </p:txBody>
      </p:sp>
    </p:spTree>
    <p:extLst>
      <p:ext uri="{BB962C8B-B14F-4D97-AF65-F5344CB8AC3E}">
        <p14:creationId xmlns:p14="http://schemas.microsoft.com/office/powerpoint/2010/main" val="15308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24</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solidFill>
                  <a:srgbClr val="FF0000"/>
                </a:solidFill>
              </a:rPr>
              <a:t>V Front End</a:t>
            </a:r>
          </a:p>
          <a:p>
            <a:endParaRPr lang="fr-FR"/>
          </a:p>
          <a:p>
            <a:r>
              <a:rPr lang="fr-FR"/>
              <a:t>	</a:t>
            </a:r>
            <a:r>
              <a:rPr lang="fr-FR" i="1">
                <a:solidFill>
                  <a:srgbClr val="FF0000"/>
                </a:solidFill>
              </a:rPr>
              <a:t>A Maquettage </a:t>
            </a:r>
          </a:p>
          <a:p>
            <a:r>
              <a:rPr lang="fr-FR"/>
              <a:t>	</a:t>
            </a:r>
            <a:r>
              <a:rPr lang="fr-FR">
                <a:solidFill>
                  <a:srgbClr val="FF0000"/>
                </a:solidFill>
              </a:rPr>
              <a:t>B HTML et CSS</a:t>
            </a:r>
          </a:p>
          <a:p>
            <a:r>
              <a:rPr lang="fr-FR">
                <a:solidFill>
                  <a:srgbClr val="FF0000"/>
                </a:solidFill>
              </a:rPr>
              <a:t>	C </a:t>
            </a:r>
            <a:r>
              <a:rPr lang="fr-FR" err="1">
                <a:solidFill>
                  <a:srgbClr val="FF0000"/>
                </a:solidFill>
              </a:rPr>
              <a:t>Javascript</a:t>
            </a:r>
            <a:endParaRPr lang="fr-FR">
              <a:solidFill>
                <a:srgbClr val="FF0000"/>
              </a:solidFill>
            </a:endParaRPr>
          </a:p>
        </p:txBody>
      </p:sp>
    </p:spTree>
    <p:extLst>
      <p:ext uri="{BB962C8B-B14F-4D97-AF65-F5344CB8AC3E}">
        <p14:creationId xmlns:p14="http://schemas.microsoft.com/office/powerpoint/2010/main" val="3723834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25</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279" y="373964"/>
            <a:ext cx="5370722" cy="4858435"/>
          </a:xfrm>
          <a:prstGeom prst="rect">
            <a:avLst/>
          </a:prstGeom>
        </p:spPr>
      </p:pic>
      <p:pic>
        <p:nvPicPr>
          <p:cNvPr id="6" name="Image 5"/>
          <p:cNvPicPr>
            <a:picLocks noChangeAspect="1"/>
          </p:cNvPicPr>
          <p:nvPr/>
        </p:nvPicPr>
        <p:blipFill>
          <a:blip r:embed="rId3"/>
          <a:stretch>
            <a:fillRect/>
          </a:stretch>
        </p:blipFill>
        <p:spPr>
          <a:xfrm>
            <a:off x="763622" y="990601"/>
            <a:ext cx="5315445" cy="5457982"/>
          </a:xfrm>
          <a:prstGeom prst="rect">
            <a:avLst/>
          </a:prstGeom>
        </p:spPr>
      </p:pic>
    </p:spTree>
    <p:extLst>
      <p:ext uri="{BB962C8B-B14F-4D97-AF65-F5344CB8AC3E}">
        <p14:creationId xmlns:p14="http://schemas.microsoft.com/office/powerpoint/2010/main" val="8419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26</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827" y="279398"/>
            <a:ext cx="4872320" cy="6191306"/>
          </a:xfrm>
          <a:prstGeom prst="rect">
            <a:avLst/>
          </a:prstGeom>
        </p:spPr>
      </p:pic>
      <p:pic>
        <p:nvPicPr>
          <p:cNvPr id="5" name="Image 4"/>
          <p:cNvPicPr>
            <a:picLocks noChangeAspect="1"/>
          </p:cNvPicPr>
          <p:nvPr/>
        </p:nvPicPr>
        <p:blipFill>
          <a:blip r:embed="rId3"/>
          <a:stretch>
            <a:fillRect/>
          </a:stretch>
        </p:blipFill>
        <p:spPr>
          <a:xfrm>
            <a:off x="617987" y="915234"/>
            <a:ext cx="5642308" cy="5692630"/>
          </a:xfrm>
          <a:prstGeom prst="rect">
            <a:avLst/>
          </a:prstGeom>
        </p:spPr>
      </p:pic>
    </p:spTree>
    <p:extLst>
      <p:ext uri="{BB962C8B-B14F-4D97-AF65-F5344CB8AC3E}">
        <p14:creationId xmlns:p14="http://schemas.microsoft.com/office/powerpoint/2010/main" val="32414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27</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A Maquettage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911" y="-31696"/>
            <a:ext cx="5708274" cy="6502400"/>
          </a:xfrm>
          <a:prstGeom prst="rect">
            <a:avLst/>
          </a:prstGeom>
        </p:spPr>
      </p:pic>
      <p:pic>
        <p:nvPicPr>
          <p:cNvPr id="5" name="Image 4"/>
          <p:cNvPicPr>
            <a:picLocks noChangeAspect="1"/>
          </p:cNvPicPr>
          <p:nvPr/>
        </p:nvPicPr>
        <p:blipFill>
          <a:blip r:embed="rId3"/>
          <a:stretch>
            <a:fillRect/>
          </a:stretch>
        </p:blipFill>
        <p:spPr>
          <a:xfrm>
            <a:off x="233995" y="1007534"/>
            <a:ext cx="6119916" cy="4607408"/>
          </a:xfrm>
          <a:prstGeom prst="rect">
            <a:avLst/>
          </a:prstGeom>
        </p:spPr>
      </p:pic>
    </p:spTree>
    <p:extLst>
      <p:ext uri="{BB962C8B-B14F-4D97-AF65-F5344CB8AC3E}">
        <p14:creationId xmlns:p14="http://schemas.microsoft.com/office/powerpoint/2010/main" val="101148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28</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solidFill>
                  <a:srgbClr val="FF0000"/>
                </a:solidFill>
              </a:rPr>
              <a:t>V Front End</a:t>
            </a:r>
          </a:p>
          <a:p>
            <a:endParaRPr lang="fr-FR">
              <a:solidFill>
                <a:srgbClr val="FF0000"/>
              </a:solidFill>
            </a:endParaRPr>
          </a:p>
          <a:p>
            <a:r>
              <a:rPr lang="fr-FR">
                <a:solidFill>
                  <a:srgbClr val="FF0000"/>
                </a:solidFill>
              </a:rPr>
              <a:t>	A Maquettage </a:t>
            </a:r>
          </a:p>
          <a:p>
            <a:r>
              <a:rPr lang="fr-FR">
                <a:solidFill>
                  <a:srgbClr val="FF0000"/>
                </a:solidFill>
              </a:rPr>
              <a:t>	</a:t>
            </a:r>
            <a:r>
              <a:rPr lang="fr-FR" i="1">
                <a:solidFill>
                  <a:srgbClr val="FF0000"/>
                </a:solidFill>
              </a:rPr>
              <a:t>B HTML et CSS</a:t>
            </a:r>
          </a:p>
          <a:p>
            <a:r>
              <a:rPr lang="fr-FR">
                <a:solidFill>
                  <a:srgbClr val="FF0000"/>
                </a:solidFill>
              </a:rPr>
              <a:t>	C </a:t>
            </a:r>
            <a:r>
              <a:rPr lang="fr-FR" err="1">
                <a:solidFill>
                  <a:srgbClr val="FF0000"/>
                </a:solidFill>
              </a:rPr>
              <a:t>Javascript</a:t>
            </a:r>
            <a:endParaRPr lang="fr-FR">
              <a:solidFill>
                <a:srgbClr val="FF0000"/>
              </a:solidFill>
            </a:endParaRPr>
          </a:p>
        </p:txBody>
      </p:sp>
    </p:spTree>
    <p:extLst>
      <p:ext uri="{BB962C8B-B14F-4D97-AF65-F5344CB8AC3E}">
        <p14:creationId xmlns:p14="http://schemas.microsoft.com/office/powerpoint/2010/main" val="138968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29</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B) HTML et CSS: page Article </a:t>
            </a:r>
          </a:p>
        </p:txBody>
      </p:sp>
    </p:spTree>
    <p:extLst>
      <p:ext uri="{BB962C8B-B14F-4D97-AF65-F5344CB8AC3E}">
        <p14:creationId xmlns:p14="http://schemas.microsoft.com/office/powerpoint/2010/main" val="38119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i="1">
                <a:solidFill>
                  <a:srgbClr val="FF0000"/>
                </a:solidFill>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3</a:t>
            </a:fld>
            <a:endParaRPr lang="fr-FR" sz="200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394034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30</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B) HTML et CSS: Page Article </a:t>
            </a:r>
          </a:p>
        </p:txBody>
      </p:sp>
    </p:spTree>
    <p:extLst>
      <p:ext uri="{BB962C8B-B14F-4D97-AF65-F5344CB8AC3E}">
        <p14:creationId xmlns:p14="http://schemas.microsoft.com/office/powerpoint/2010/main" val="1910115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31</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B) HTML et CSS : Page Article</a:t>
            </a:r>
          </a:p>
        </p:txBody>
      </p:sp>
    </p:spTree>
    <p:extLst>
      <p:ext uri="{BB962C8B-B14F-4D97-AF65-F5344CB8AC3E}">
        <p14:creationId xmlns:p14="http://schemas.microsoft.com/office/powerpoint/2010/main" val="3439907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32</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B) HTML et CSS: Page Bannière</a:t>
            </a:r>
          </a:p>
        </p:txBody>
      </p:sp>
    </p:spTree>
    <p:extLst>
      <p:ext uri="{BB962C8B-B14F-4D97-AF65-F5344CB8AC3E}">
        <p14:creationId xmlns:p14="http://schemas.microsoft.com/office/powerpoint/2010/main" val="617001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33</a:t>
            </a:fld>
            <a:endParaRPr lang="fr-FR" sz="2000"/>
          </a:p>
        </p:txBody>
      </p:sp>
      <p:sp>
        <p:nvSpPr>
          <p:cNvPr id="3" name="Rectangle 2"/>
          <p:cNvSpPr/>
          <p:nvPr/>
        </p:nvSpPr>
        <p:spPr>
          <a:xfrm>
            <a:off x="164295" y="50800"/>
            <a:ext cx="6096000" cy="646331"/>
          </a:xfrm>
          <a:prstGeom prst="rect">
            <a:avLst/>
          </a:prstGeom>
        </p:spPr>
        <p:txBody>
          <a:bodyPr>
            <a:spAutoFit/>
          </a:bodyPr>
          <a:lstStyle/>
          <a:p>
            <a:r>
              <a:rPr lang="fr-FR"/>
              <a:t>V Front End </a:t>
            </a:r>
          </a:p>
          <a:p>
            <a:r>
              <a:rPr lang="fr-FR"/>
              <a:t>	B) HTML et CSS: Page Bannière</a:t>
            </a:r>
          </a:p>
        </p:txBody>
      </p:sp>
    </p:spTree>
    <p:extLst>
      <p:ext uri="{BB962C8B-B14F-4D97-AF65-F5344CB8AC3E}">
        <p14:creationId xmlns:p14="http://schemas.microsoft.com/office/powerpoint/2010/main" val="459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34</a:t>
            </a:fld>
            <a:endParaRPr lang="fr-FR" sz="2000"/>
          </a:p>
        </p:txBody>
      </p:sp>
      <p:sp>
        <p:nvSpPr>
          <p:cNvPr id="5" name="Rectangle 4"/>
          <p:cNvSpPr/>
          <p:nvPr/>
        </p:nvSpPr>
        <p:spPr>
          <a:xfrm>
            <a:off x="164295" y="50800"/>
            <a:ext cx="6096000" cy="646331"/>
          </a:xfrm>
          <a:prstGeom prst="rect">
            <a:avLst/>
          </a:prstGeom>
        </p:spPr>
        <p:txBody>
          <a:bodyPr>
            <a:spAutoFit/>
          </a:bodyPr>
          <a:lstStyle/>
          <a:p>
            <a:r>
              <a:rPr lang="fr-FR"/>
              <a:t>V Front End </a:t>
            </a:r>
          </a:p>
          <a:p>
            <a:r>
              <a:rPr lang="fr-FR"/>
              <a:t>	B) HTML et CSS: Page Bannière</a:t>
            </a:r>
          </a:p>
        </p:txBody>
      </p:sp>
    </p:spTree>
    <p:extLst>
      <p:ext uri="{BB962C8B-B14F-4D97-AF65-F5344CB8AC3E}">
        <p14:creationId xmlns:p14="http://schemas.microsoft.com/office/powerpoint/2010/main" val="37612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35</a:t>
            </a:fld>
            <a:endParaRPr lang="fr-FR" sz="2000"/>
          </a:p>
        </p:txBody>
      </p:sp>
      <p:sp>
        <p:nvSpPr>
          <p:cNvPr id="4" name="Rectangle 3"/>
          <p:cNvSpPr/>
          <p:nvPr/>
        </p:nvSpPr>
        <p:spPr>
          <a:xfrm>
            <a:off x="164295" y="50800"/>
            <a:ext cx="6096000" cy="646331"/>
          </a:xfrm>
          <a:prstGeom prst="rect">
            <a:avLst/>
          </a:prstGeom>
        </p:spPr>
        <p:txBody>
          <a:bodyPr>
            <a:spAutoFit/>
          </a:bodyPr>
          <a:lstStyle/>
          <a:p>
            <a:r>
              <a:rPr lang="fr-FR"/>
              <a:t>V Front End </a:t>
            </a:r>
          </a:p>
          <a:p>
            <a:r>
              <a:rPr lang="fr-FR"/>
              <a:t>	B) HTML et CSS: Page Bannière</a:t>
            </a:r>
          </a:p>
        </p:txBody>
      </p:sp>
    </p:spTree>
    <p:extLst>
      <p:ext uri="{BB962C8B-B14F-4D97-AF65-F5344CB8AC3E}">
        <p14:creationId xmlns:p14="http://schemas.microsoft.com/office/powerpoint/2010/main" val="2671546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36</a:t>
            </a:fld>
            <a:endParaRPr lang="fr-FR" sz="2000"/>
          </a:p>
        </p:txBody>
      </p:sp>
      <p:sp>
        <p:nvSpPr>
          <p:cNvPr id="4" name="Rectangle 3"/>
          <p:cNvSpPr/>
          <p:nvPr/>
        </p:nvSpPr>
        <p:spPr>
          <a:xfrm>
            <a:off x="125713" y="50800"/>
            <a:ext cx="6096000" cy="646331"/>
          </a:xfrm>
          <a:prstGeom prst="rect">
            <a:avLst/>
          </a:prstGeom>
        </p:spPr>
        <p:txBody>
          <a:bodyPr>
            <a:spAutoFit/>
          </a:bodyPr>
          <a:lstStyle/>
          <a:p>
            <a:r>
              <a:rPr lang="fr-FR"/>
              <a:t>V Front End </a:t>
            </a:r>
          </a:p>
          <a:p>
            <a:r>
              <a:rPr lang="fr-FR"/>
              <a:t>	B) HTML et CSS: Page Bannière</a:t>
            </a:r>
          </a:p>
        </p:txBody>
      </p:sp>
    </p:spTree>
    <p:extLst>
      <p:ext uri="{BB962C8B-B14F-4D97-AF65-F5344CB8AC3E}">
        <p14:creationId xmlns:p14="http://schemas.microsoft.com/office/powerpoint/2010/main" val="1745933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862265B-2096-C9B5-E4BC-E9488EEE922E}"/>
              </a:ext>
            </a:extLst>
          </p:cNvPr>
          <p:cNvSpPr>
            <a:spLocks noGrp="1"/>
          </p:cNvSpPr>
          <p:nvPr>
            <p:ph type="sldNum" sz="quarter" idx="12"/>
          </p:nvPr>
        </p:nvSpPr>
        <p:spPr/>
        <p:txBody>
          <a:bodyPr/>
          <a:lstStyle/>
          <a:p>
            <a:fld id="{C992E66A-41E9-4F30-B3C8-2FF86DC5BC5A}" type="slidenum">
              <a:rPr lang="fr-FR" smtClean="0"/>
              <a:t>37</a:t>
            </a:fld>
            <a:endParaRPr lang="fr-FR"/>
          </a:p>
        </p:txBody>
      </p:sp>
      <p:sp>
        <p:nvSpPr>
          <p:cNvPr id="3" name="ZoneTexte 2">
            <a:extLst>
              <a:ext uri="{FF2B5EF4-FFF2-40B4-BE49-F238E27FC236}">
                <a16:creationId xmlns:a16="http://schemas.microsoft.com/office/drawing/2014/main" id="{3ECC0B72-BDFC-7F21-9654-22F81A0F5F28}"/>
              </a:ext>
            </a:extLst>
          </p:cNvPr>
          <p:cNvSpPr txBox="1"/>
          <p:nvPr/>
        </p:nvSpPr>
        <p:spPr>
          <a:xfrm>
            <a:off x="390525" y="161925"/>
            <a:ext cx="46672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 Front End </a:t>
            </a:r>
            <a:r>
              <a:rPr lang="en-US"/>
              <a:t>​</a:t>
            </a:r>
          </a:p>
          <a:p>
            <a:r>
              <a:rPr lang="fr-FR"/>
              <a:t>               C) Responsivité</a:t>
            </a:r>
          </a:p>
        </p:txBody>
      </p:sp>
      <p:pic>
        <p:nvPicPr>
          <p:cNvPr id="5" name="Image 5" descr="Une image contenant texte&#10;&#10;Description générée automatiquement">
            <a:extLst>
              <a:ext uri="{FF2B5EF4-FFF2-40B4-BE49-F238E27FC236}">
                <a16:creationId xmlns:a16="http://schemas.microsoft.com/office/drawing/2014/main" id="{7A905E0F-375E-6238-6D97-886482DB237C}"/>
              </a:ext>
            </a:extLst>
          </p:cNvPr>
          <p:cNvPicPr>
            <a:picLocks noChangeAspect="1"/>
          </p:cNvPicPr>
          <p:nvPr/>
        </p:nvPicPr>
        <p:blipFill>
          <a:blip r:embed="rId2"/>
          <a:stretch>
            <a:fillRect/>
          </a:stretch>
        </p:blipFill>
        <p:spPr>
          <a:xfrm>
            <a:off x="389907" y="1098943"/>
            <a:ext cx="11333018" cy="2987673"/>
          </a:xfrm>
          <a:prstGeom prst="rect">
            <a:avLst/>
          </a:prstGeom>
        </p:spPr>
      </p:pic>
      <p:sp>
        <p:nvSpPr>
          <p:cNvPr id="6" name="ZoneTexte 5">
            <a:extLst>
              <a:ext uri="{FF2B5EF4-FFF2-40B4-BE49-F238E27FC236}">
                <a16:creationId xmlns:a16="http://schemas.microsoft.com/office/drawing/2014/main" id="{F773942A-0353-DDA6-6D0F-6D57A486A67F}"/>
              </a:ext>
            </a:extLst>
          </p:cNvPr>
          <p:cNvSpPr txBox="1"/>
          <p:nvPr/>
        </p:nvSpPr>
        <p:spPr>
          <a:xfrm>
            <a:off x="1219200" y="5057775"/>
            <a:ext cx="1447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Responsivité </a:t>
            </a:r>
          </a:p>
        </p:txBody>
      </p:sp>
      <p:sp>
        <p:nvSpPr>
          <p:cNvPr id="7" name="Flèche : haut 6">
            <a:extLst>
              <a:ext uri="{FF2B5EF4-FFF2-40B4-BE49-F238E27FC236}">
                <a16:creationId xmlns:a16="http://schemas.microsoft.com/office/drawing/2014/main" id="{19DE6E45-62F7-2A13-1D52-96DCC1269553}"/>
              </a:ext>
            </a:extLst>
          </p:cNvPr>
          <p:cNvSpPr/>
          <p:nvPr/>
        </p:nvSpPr>
        <p:spPr>
          <a:xfrm>
            <a:off x="1634108" y="3892295"/>
            <a:ext cx="485775" cy="981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829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38</a:t>
            </a:fld>
            <a:endParaRPr lang="fr-FR" sz="20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131" y="3846669"/>
            <a:ext cx="2183871" cy="2247552"/>
          </a:xfrm>
          <a:prstGeom prst="rect">
            <a:avLst/>
          </a:prstGeom>
        </p:spPr>
      </p:pic>
      <p:sp>
        <p:nvSpPr>
          <p:cNvPr id="5" name="ZoneTexte 4"/>
          <p:cNvSpPr txBox="1"/>
          <p:nvPr/>
        </p:nvSpPr>
        <p:spPr>
          <a:xfrm>
            <a:off x="5858934" y="956733"/>
            <a:ext cx="4411133" cy="1477328"/>
          </a:xfrm>
          <a:prstGeom prst="rect">
            <a:avLst/>
          </a:prstGeom>
          <a:noFill/>
        </p:spPr>
        <p:txBody>
          <a:bodyPr wrap="square" lIns="91440" tIns="45720" rIns="91440" bIns="45720" rtlCol="0" anchor="t">
            <a:spAutoFit/>
          </a:bodyPr>
          <a:lstStyle/>
          <a:p>
            <a:r>
              <a:rPr lang="fr-FR"/>
              <a:t>V Front End</a:t>
            </a:r>
          </a:p>
          <a:p>
            <a:endParaRPr lang="fr-FR"/>
          </a:p>
          <a:p>
            <a:r>
              <a:rPr lang="fr-FR"/>
              <a:t>	A Maquettage </a:t>
            </a:r>
          </a:p>
          <a:p>
            <a:r>
              <a:rPr lang="fr-FR"/>
              <a:t>	B HTML et CSS</a:t>
            </a:r>
          </a:p>
          <a:p>
            <a:r>
              <a:rPr lang="fr-FR"/>
              <a:t>	C Javascript</a:t>
            </a:r>
          </a:p>
        </p:txBody>
      </p:sp>
      <p:sp>
        <p:nvSpPr>
          <p:cNvPr id="6" name="ZoneTexte 5">
            <a:extLst>
              <a:ext uri="{FF2B5EF4-FFF2-40B4-BE49-F238E27FC236}">
                <a16:creationId xmlns:a16="http://schemas.microsoft.com/office/drawing/2014/main" id="{F305EEA6-8582-4E81-9134-1AEC62729A52}"/>
              </a:ext>
            </a:extLst>
          </p:cNvPr>
          <p:cNvSpPr txBox="1"/>
          <p:nvPr/>
        </p:nvSpPr>
        <p:spPr>
          <a:xfrm>
            <a:off x="5814349" y="3017134"/>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rgbClr val="FF0000"/>
                </a:solidFill>
              </a:rPr>
              <a:t>VI Back End</a:t>
            </a:r>
            <a:r>
              <a:rPr lang="en-US">
                <a:solidFill>
                  <a:srgbClr val="FF0000"/>
                </a:solidFill>
              </a:rPr>
              <a:t>​</a:t>
            </a:r>
          </a:p>
          <a:p>
            <a:r>
              <a:rPr lang="fr-FR">
                <a:solidFill>
                  <a:srgbClr val="FF0000"/>
                </a:solidFill>
              </a:rPr>
              <a:t>​</a:t>
            </a:r>
          </a:p>
          <a:p>
            <a:r>
              <a:rPr lang="fr-FR">
                <a:solidFill>
                  <a:srgbClr val="FF0000"/>
                </a:solidFill>
              </a:rPr>
              <a:t>A Aperçu</a:t>
            </a:r>
          </a:p>
          <a:p>
            <a:r>
              <a:rPr lang="fr-FR">
                <a:solidFill>
                  <a:srgbClr val="FF0000"/>
                </a:solidFill>
              </a:rPr>
              <a:t>B Controller</a:t>
            </a:r>
            <a:r>
              <a:rPr lang="fr-FR">
                <a:solidFill>
                  <a:srgbClr val="FF0000"/>
                </a:solidFill>
                <a:ea typeface="+mn-lt"/>
                <a:cs typeface="+mn-lt"/>
              </a:rPr>
              <a:t> </a:t>
            </a:r>
            <a:endParaRPr lang="fr-FR">
              <a:solidFill>
                <a:srgbClr val="FF0000"/>
              </a:solidFill>
            </a:endParaRPr>
          </a:p>
          <a:p>
            <a:r>
              <a:rPr lang="fr-FR">
                <a:solidFill>
                  <a:srgbClr val="FF0000"/>
                </a:solidFill>
              </a:rPr>
              <a:t>C </a:t>
            </a:r>
            <a:r>
              <a:rPr lang="fr-FR">
                <a:solidFill>
                  <a:srgbClr val="FF0000"/>
                </a:solidFill>
                <a:ea typeface="+mn-lt"/>
                <a:cs typeface="+mn-lt"/>
              </a:rPr>
              <a:t>Modèle </a:t>
            </a:r>
            <a:endParaRPr lang="en-US">
              <a:solidFill>
                <a:srgbClr val="FF0000"/>
              </a:solidFill>
              <a:ea typeface="+mn-lt"/>
              <a:cs typeface="+mn-lt"/>
            </a:endParaRPr>
          </a:p>
          <a:p>
            <a:r>
              <a:rPr lang="fr-FR">
                <a:solidFill>
                  <a:srgbClr val="FF0000"/>
                </a:solidFill>
                <a:ea typeface="+mn-lt"/>
                <a:cs typeface="+mn-lt"/>
              </a:rPr>
              <a:t>D Vue</a:t>
            </a:r>
          </a:p>
          <a:p>
            <a:endParaRPr lang="fr-FR"/>
          </a:p>
        </p:txBody>
      </p:sp>
    </p:spTree>
    <p:extLst>
      <p:ext uri="{BB962C8B-B14F-4D97-AF65-F5344CB8AC3E}">
        <p14:creationId xmlns:p14="http://schemas.microsoft.com/office/powerpoint/2010/main" val="344586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59A3414-70B7-8B61-1607-4CC06127C203}"/>
              </a:ext>
            </a:extLst>
          </p:cNvPr>
          <p:cNvSpPr>
            <a:spLocks noGrp="1"/>
          </p:cNvSpPr>
          <p:nvPr>
            <p:ph type="sldNum" sz="quarter" idx="12"/>
          </p:nvPr>
        </p:nvSpPr>
        <p:spPr/>
        <p:txBody>
          <a:bodyPr/>
          <a:lstStyle/>
          <a:p>
            <a:fld id="{C992E66A-41E9-4F30-B3C8-2FF86DC5BC5A}" type="slidenum">
              <a:rPr lang="fr-FR" smtClean="0"/>
              <a:t>39</a:t>
            </a:fld>
            <a:endParaRPr lang="fr-FR"/>
          </a:p>
        </p:txBody>
      </p:sp>
      <p:sp>
        <p:nvSpPr>
          <p:cNvPr id="3" name="ZoneTexte 2">
            <a:extLst>
              <a:ext uri="{FF2B5EF4-FFF2-40B4-BE49-F238E27FC236}">
                <a16:creationId xmlns:a16="http://schemas.microsoft.com/office/drawing/2014/main" id="{16BF982A-C02C-1056-E7B2-14EBFBBFDCA9}"/>
              </a:ext>
            </a:extLst>
          </p:cNvPr>
          <p:cNvSpPr txBox="1"/>
          <p:nvPr/>
        </p:nvSpPr>
        <p:spPr>
          <a:xfrm>
            <a:off x="266700" y="1714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p>
          <a:p>
            <a:r>
              <a:rPr lang="fr-FR"/>
              <a:t>              Introduction</a:t>
            </a:r>
          </a:p>
        </p:txBody>
      </p:sp>
      <p:sp>
        <p:nvSpPr>
          <p:cNvPr id="4" name="Rectangle 3">
            <a:extLst>
              <a:ext uri="{FF2B5EF4-FFF2-40B4-BE49-F238E27FC236}">
                <a16:creationId xmlns:a16="http://schemas.microsoft.com/office/drawing/2014/main" id="{A772A058-2A8E-3B2D-2E23-A9C769C3B326}"/>
              </a:ext>
            </a:extLst>
          </p:cNvPr>
          <p:cNvSpPr/>
          <p:nvPr/>
        </p:nvSpPr>
        <p:spPr>
          <a:xfrm>
            <a:off x="7429500" y="13144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Modèle</a:t>
            </a:r>
          </a:p>
        </p:txBody>
      </p:sp>
      <p:sp>
        <p:nvSpPr>
          <p:cNvPr id="5" name="Rectangle 4">
            <a:extLst>
              <a:ext uri="{FF2B5EF4-FFF2-40B4-BE49-F238E27FC236}">
                <a16:creationId xmlns:a16="http://schemas.microsoft.com/office/drawing/2014/main" id="{DBA8245B-E31B-9975-23D5-54B4733CFA7F}"/>
              </a:ext>
            </a:extLst>
          </p:cNvPr>
          <p:cNvSpPr/>
          <p:nvPr/>
        </p:nvSpPr>
        <p:spPr>
          <a:xfrm>
            <a:off x="7429500" y="41243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Vue</a:t>
            </a:r>
          </a:p>
        </p:txBody>
      </p:sp>
      <p:sp>
        <p:nvSpPr>
          <p:cNvPr id="6" name="Rectangle : coins arrondis 5">
            <a:extLst>
              <a:ext uri="{FF2B5EF4-FFF2-40B4-BE49-F238E27FC236}">
                <a16:creationId xmlns:a16="http://schemas.microsoft.com/office/drawing/2014/main" id="{50073EB2-D80F-4677-F8C0-ED0CF43E4A10}"/>
              </a:ext>
            </a:extLst>
          </p:cNvPr>
          <p:cNvSpPr/>
          <p:nvPr/>
        </p:nvSpPr>
        <p:spPr>
          <a:xfrm>
            <a:off x="3352800" y="257175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t>Contrôleur</a:t>
            </a:r>
            <a:endParaRPr lang="fr-FR"/>
          </a:p>
        </p:txBody>
      </p:sp>
      <p:cxnSp>
        <p:nvCxnSpPr>
          <p:cNvPr id="7" name="Connecteur droit avec flèche 6">
            <a:extLst>
              <a:ext uri="{FF2B5EF4-FFF2-40B4-BE49-F238E27FC236}">
                <a16:creationId xmlns:a16="http://schemas.microsoft.com/office/drawing/2014/main" id="{1E122BB2-24E7-518C-A3D0-91FAE9DBB5C3}"/>
              </a:ext>
            </a:extLst>
          </p:cNvPr>
          <p:cNvCxnSpPr/>
          <p:nvPr/>
        </p:nvCxnSpPr>
        <p:spPr>
          <a:xfrm>
            <a:off x="5029200" y="3590925"/>
            <a:ext cx="196215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EB3F2F73-3265-F33C-CCD0-BAC5C10AFE7B}"/>
              </a:ext>
            </a:extLst>
          </p:cNvPr>
          <p:cNvCxnSpPr/>
          <p:nvPr/>
        </p:nvCxnSpPr>
        <p:spPr>
          <a:xfrm flipV="1">
            <a:off x="4905375" y="1781175"/>
            <a:ext cx="2200275" cy="89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EF4F23E8-A0DB-01E2-269A-D8C9D86A0643}"/>
              </a:ext>
            </a:extLst>
          </p:cNvPr>
          <p:cNvCxnSpPr>
            <a:cxnSpLocks/>
          </p:cNvCxnSpPr>
          <p:nvPr/>
        </p:nvCxnSpPr>
        <p:spPr>
          <a:xfrm flipH="1">
            <a:off x="5029200" y="2152649"/>
            <a:ext cx="2200275"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 10" descr="Une image contenant clipart&#10;&#10;Description générée automatiquement">
            <a:extLst>
              <a:ext uri="{FF2B5EF4-FFF2-40B4-BE49-F238E27FC236}">
                <a16:creationId xmlns:a16="http://schemas.microsoft.com/office/drawing/2014/main" id="{18CA2987-2DFB-7B17-A3A8-231AB86BBB10}"/>
              </a:ext>
            </a:extLst>
          </p:cNvPr>
          <p:cNvPicPr>
            <a:picLocks noChangeAspect="1"/>
          </p:cNvPicPr>
          <p:nvPr/>
        </p:nvPicPr>
        <p:blipFill>
          <a:blip r:embed="rId2"/>
          <a:stretch>
            <a:fillRect/>
          </a:stretch>
        </p:blipFill>
        <p:spPr>
          <a:xfrm>
            <a:off x="9844088" y="4924425"/>
            <a:ext cx="704850" cy="561975"/>
          </a:xfrm>
          <a:prstGeom prst="rect">
            <a:avLst/>
          </a:prstGeom>
        </p:spPr>
      </p:pic>
      <p:pic>
        <p:nvPicPr>
          <p:cNvPr id="11" name="Image 11">
            <a:extLst>
              <a:ext uri="{FF2B5EF4-FFF2-40B4-BE49-F238E27FC236}">
                <a16:creationId xmlns:a16="http://schemas.microsoft.com/office/drawing/2014/main" id="{20AB8CDA-7AA2-3E0F-A876-355230117487}"/>
              </a:ext>
            </a:extLst>
          </p:cNvPr>
          <p:cNvPicPr>
            <a:picLocks noChangeAspect="1"/>
          </p:cNvPicPr>
          <p:nvPr/>
        </p:nvPicPr>
        <p:blipFill>
          <a:blip r:embed="rId3"/>
          <a:stretch>
            <a:fillRect/>
          </a:stretch>
        </p:blipFill>
        <p:spPr>
          <a:xfrm>
            <a:off x="9715500" y="3324225"/>
            <a:ext cx="876300" cy="914400"/>
          </a:xfrm>
          <a:prstGeom prst="rect">
            <a:avLst/>
          </a:prstGeom>
        </p:spPr>
      </p:pic>
      <p:pic>
        <p:nvPicPr>
          <p:cNvPr id="12" name="Image 12" descr="Une image contenant texte, embarcation, navire de navigation&#10;&#10;Description générée automatiquement">
            <a:extLst>
              <a:ext uri="{FF2B5EF4-FFF2-40B4-BE49-F238E27FC236}">
                <a16:creationId xmlns:a16="http://schemas.microsoft.com/office/drawing/2014/main" id="{100C9B97-81CC-F701-3A10-EAF144543FCF}"/>
              </a:ext>
            </a:extLst>
          </p:cNvPr>
          <p:cNvPicPr>
            <a:picLocks noChangeAspect="1"/>
          </p:cNvPicPr>
          <p:nvPr/>
        </p:nvPicPr>
        <p:blipFill>
          <a:blip r:embed="rId4"/>
          <a:stretch>
            <a:fillRect/>
          </a:stretch>
        </p:blipFill>
        <p:spPr>
          <a:xfrm>
            <a:off x="9615488" y="2071688"/>
            <a:ext cx="971550" cy="571500"/>
          </a:xfrm>
          <a:prstGeom prst="rect">
            <a:avLst/>
          </a:prstGeom>
        </p:spPr>
      </p:pic>
    </p:spTree>
    <p:extLst>
      <p:ext uri="{BB962C8B-B14F-4D97-AF65-F5344CB8AC3E}">
        <p14:creationId xmlns:p14="http://schemas.microsoft.com/office/powerpoint/2010/main" val="296329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4</a:t>
            </a:fld>
            <a:endParaRPr lang="fr-FR" sz="2000"/>
          </a:p>
        </p:txBody>
      </p:sp>
      <p:sp>
        <p:nvSpPr>
          <p:cNvPr id="3" name="ZoneTexte 2"/>
          <p:cNvSpPr txBox="1"/>
          <p:nvPr/>
        </p:nvSpPr>
        <p:spPr>
          <a:xfrm>
            <a:off x="457200" y="304800"/>
            <a:ext cx="11353800" cy="369332"/>
          </a:xfrm>
          <a:prstGeom prst="rect">
            <a:avLst/>
          </a:prstGeom>
          <a:noFill/>
        </p:spPr>
        <p:txBody>
          <a:bodyPr wrap="square" rtlCol="0">
            <a:spAutoFit/>
          </a:bodyPr>
          <a:lstStyle/>
          <a:p>
            <a:r>
              <a:rPr lang="fr-FR"/>
              <a:t>I Présentation </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666" y="2177867"/>
            <a:ext cx="3979334" cy="3942488"/>
          </a:xfrm>
          <a:prstGeom prst="rect">
            <a:avLst/>
          </a:prstGeom>
        </p:spPr>
      </p:pic>
      <p:sp>
        <p:nvSpPr>
          <p:cNvPr id="5" name="ZoneTexte 4"/>
          <p:cNvSpPr txBox="1"/>
          <p:nvPr/>
        </p:nvSpPr>
        <p:spPr>
          <a:xfrm>
            <a:off x="901700" y="2105955"/>
            <a:ext cx="5086976" cy="461665"/>
          </a:xfrm>
          <a:prstGeom prst="rect">
            <a:avLst/>
          </a:prstGeom>
          <a:noFill/>
        </p:spPr>
        <p:txBody>
          <a:bodyPr wrap="square" rtlCol="0">
            <a:spAutoFit/>
          </a:bodyPr>
          <a:lstStyle/>
          <a:p>
            <a:r>
              <a:rPr lang="fr-FR" sz="2400"/>
              <a:t>Des pois chiches de l’entrée au dessert ! </a:t>
            </a:r>
          </a:p>
        </p:txBody>
      </p:sp>
      <p:sp>
        <p:nvSpPr>
          <p:cNvPr id="6" name="ZoneTexte 5"/>
          <p:cNvSpPr txBox="1"/>
          <p:nvPr/>
        </p:nvSpPr>
        <p:spPr>
          <a:xfrm>
            <a:off x="901699" y="3964445"/>
            <a:ext cx="4571821" cy="461665"/>
          </a:xfrm>
          <a:prstGeom prst="rect">
            <a:avLst/>
          </a:prstGeom>
          <a:noFill/>
        </p:spPr>
        <p:txBody>
          <a:bodyPr wrap="square" rtlCol="0">
            <a:spAutoFit/>
          </a:bodyPr>
          <a:lstStyle/>
          <a:p>
            <a:r>
              <a:rPr lang="fr-FR" sz="2400"/>
              <a:t>Un blog et un </a:t>
            </a:r>
            <a:r>
              <a:rPr lang="fr-FR" sz="2400" err="1"/>
              <a:t>foodtruck</a:t>
            </a:r>
            <a:r>
              <a:rPr lang="fr-FR" sz="2400"/>
              <a:t>  tout en un ! </a:t>
            </a:r>
          </a:p>
        </p:txBody>
      </p:sp>
    </p:spTree>
    <p:extLst>
      <p:ext uri="{BB962C8B-B14F-4D97-AF65-F5344CB8AC3E}">
        <p14:creationId xmlns:p14="http://schemas.microsoft.com/office/powerpoint/2010/main" val="2714067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z="2000" smtClean="0"/>
              <a:t>40</a:t>
            </a:fld>
            <a:endParaRPr lang="fr-FR" sz="2000"/>
          </a:p>
        </p:txBody>
      </p:sp>
      <p:sp>
        <p:nvSpPr>
          <p:cNvPr id="4" name="Rectangle 3"/>
          <p:cNvSpPr/>
          <p:nvPr/>
        </p:nvSpPr>
        <p:spPr>
          <a:xfrm>
            <a:off x="155828" y="11742"/>
            <a:ext cx="6096000" cy="369332"/>
          </a:xfrm>
          <a:prstGeom prst="rect">
            <a:avLst/>
          </a:prstGeom>
        </p:spPr>
        <p:txBody>
          <a:bodyPr lIns="91440" tIns="45720" rIns="91440" bIns="45720" anchor="t">
            <a:spAutoFit/>
          </a:bodyPr>
          <a:lstStyle/>
          <a:p>
            <a:r>
              <a:rPr lang="fr-FR"/>
              <a:t>rappel</a:t>
            </a:r>
          </a:p>
        </p:txBody>
      </p:sp>
      <p:pic>
        <p:nvPicPr>
          <p:cNvPr id="2" name="Image 4">
            <a:extLst>
              <a:ext uri="{FF2B5EF4-FFF2-40B4-BE49-F238E27FC236}">
                <a16:creationId xmlns:a16="http://schemas.microsoft.com/office/drawing/2014/main" id="{F37B81D9-3C97-4714-B3F2-0D947A4EFF31}"/>
              </a:ext>
            </a:extLst>
          </p:cNvPr>
          <p:cNvPicPr>
            <a:picLocks noChangeAspect="1"/>
          </p:cNvPicPr>
          <p:nvPr/>
        </p:nvPicPr>
        <p:blipFill>
          <a:blip r:embed="rId3"/>
          <a:stretch>
            <a:fillRect/>
          </a:stretch>
        </p:blipFill>
        <p:spPr>
          <a:xfrm>
            <a:off x="333327" y="896332"/>
            <a:ext cx="11848616" cy="5140750"/>
          </a:xfrm>
          <a:prstGeom prst="rect">
            <a:avLst/>
          </a:prstGeom>
        </p:spPr>
      </p:pic>
      <p:sp>
        <p:nvSpPr>
          <p:cNvPr id="6" name="Ellipse 5">
            <a:extLst>
              <a:ext uri="{FF2B5EF4-FFF2-40B4-BE49-F238E27FC236}">
                <a16:creationId xmlns:a16="http://schemas.microsoft.com/office/drawing/2014/main" id="{C915C43C-26EF-472B-92AE-86AF3B88562F}"/>
              </a:ext>
            </a:extLst>
          </p:cNvPr>
          <p:cNvSpPr/>
          <p:nvPr/>
        </p:nvSpPr>
        <p:spPr>
          <a:xfrm>
            <a:off x="8621857" y="2860675"/>
            <a:ext cx="1997362" cy="1396999"/>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81C0E2F9-5E46-4252-BB9F-DE69379EC06B}"/>
              </a:ext>
            </a:extLst>
          </p:cNvPr>
          <p:cNvSpPr/>
          <p:nvPr/>
        </p:nvSpPr>
        <p:spPr>
          <a:xfrm>
            <a:off x="2179493" y="2860675"/>
            <a:ext cx="2747816" cy="182418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9973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41</a:t>
            </a:fld>
            <a:endParaRPr lang="fr-FR" sz="2000"/>
          </a:p>
        </p:txBody>
      </p:sp>
      <p:sp>
        <p:nvSpPr>
          <p:cNvPr id="3" name="Rectangle 2"/>
          <p:cNvSpPr/>
          <p:nvPr/>
        </p:nvSpPr>
        <p:spPr>
          <a:xfrm>
            <a:off x="214312" y="58519"/>
            <a:ext cx="6096000" cy="369332"/>
          </a:xfrm>
          <a:prstGeom prst="rect">
            <a:avLst/>
          </a:prstGeom>
        </p:spPr>
        <p:txBody>
          <a:bodyPr lIns="91440" tIns="45720" rIns="91440" bIns="45720" anchor="t">
            <a:spAutoFit/>
          </a:bodyPr>
          <a:lstStyle/>
          <a:p>
            <a:r>
              <a:rPr lang="fr-FR"/>
              <a:t>rappel</a:t>
            </a:r>
          </a:p>
        </p:txBody>
      </p:sp>
      <p:pic>
        <p:nvPicPr>
          <p:cNvPr id="4" name="Image 4">
            <a:extLst>
              <a:ext uri="{FF2B5EF4-FFF2-40B4-BE49-F238E27FC236}">
                <a16:creationId xmlns:a16="http://schemas.microsoft.com/office/drawing/2014/main" id="{35C70D3D-1A23-4B71-B7F2-CCFD3EA565CD}"/>
              </a:ext>
            </a:extLst>
          </p:cNvPr>
          <p:cNvPicPr>
            <a:picLocks noChangeAspect="1"/>
          </p:cNvPicPr>
          <p:nvPr/>
        </p:nvPicPr>
        <p:blipFill>
          <a:blip r:embed="rId2"/>
          <a:stretch>
            <a:fillRect/>
          </a:stretch>
        </p:blipFill>
        <p:spPr>
          <a:xfrm>
            <a:off x="716478" y="1066493"/>
            <a:ext cx="7087588" cy="4922938"/>
          </a:xfrm>
          <a:prstGeom prst="rect">
            <a:avLst/>
          </a:prstGeom>
        </p:spPr>
      </p:pic>
    </p:spTree>
    <p:extLst>
      <p:ext uri="{BB962C8B-B14F-4D97-AF65-F5344CB8AC3E}">
        <p14:creationId xmlns:p14="http://schemas.microsoft.com/office/powerpoint/2010/main" val="615282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B756FC1-6157-4F2B-B778-2D95A9958106}"/>
              </a:ext>
            </a:extLst>
          </p:cNvPr>
          <p:cNvSpPr>
            <a:spLocks noGrp="1"/>
          </p:cNvSpPr>
          <p:nvPr>
            <p:ph type="sldNum" sz="quarter" idx="12"/>
          </p:nvPr>
        </p:nvSpPr>
        <p:spPr/>
        <p:txBody>
          <a:bodyPr/>
          <a:lstStyle/>
          <a:p>
            <a:fld id="{C992E66A-41E9-4F30-B3C8-2FF86DC5BC5A}" type="slidenum">
              <a:rPr lang="fr-FR" smtClean="0"/>
              <a:t>42</a:t>
            </a:fld>
            <a:endParaRPr lang="fr-FR"/>
          </a:p>
        </p:txBody>
      </p:sp>
      <p:sp>
        <p:nvSpPr>
          <p:cNvPr id="3" name="ZoneTexte 2">
            <a:extLst>
              <a:ext uri="{FF2B5EF4-FFF2-40B4-BE49-F238E27FC236}">
                <a16:creationId xmlns:a16="http://schemas.microsoft.com/office/drawing/2014/main" id="{C08BE6C0-2CAE-46AB-A59F-6CC38C6632F1}"/>
              </a:ext>
            </a:extLst>
          </p:cNvPr>
          <p:cNvSpPr txBox="1"/>
          <p:nvPr/>
        </p:nvSpPr>
        <p:spPr>
          <a:xfrm>
            <a:off x="295275" y="123825"/>
            <a:ext cx="479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VI Back End</a:t>
            </a:r>
            <a:r>
              <a:rPr lang="en-US">
                <a:ea typeface="+mn-lt"/>
                <a:cs typeface="+mn-lt"/>
              </a:rPr>
              <a:t> </a:t>
            </a:r>
          </a:p>
          <a:p>
            <a:r>
              <a:rPr lang="en-US">
                <a:ea typeface="+mn-lt"/>
                <a:cs typeface="+mn-lt"/>
              </a:rPr>
              <a:t>                 A)Vue (</a:t>
            </a:r>
            <a:r>
              <a:rPr lang="en-US" err="1">
                <a:ea typeface="+mn-lt"/>
                <a:cs typeface="+mn-lt"/>
              </a:rPr>
              <a:t>présentation</a:t>
            </a:r>
            <a:r>
              <a:rPr lang="en-US">
                <a:ea typeface="+mn-lt"/>
                <a:cs typeface="+mn-lt"/>
              </a:rPr>
              <a:t>)</a:t>
            </a:r>
          </a:p>
        </p:txBody>
      </p:sp>
      <p:pic>
        <p:nvPicPr>
          <p:cNvPr id="4" name="Image 4">
            <a:extLst>
              <a:ext uri="{FF2B5EF4-FFF2-40B4-BE49-F238E27FC236}">
                <a16:creationId xmlns:a16="http://schemas.microsoft.com/office/drawing/2014/main" id="{C8F1A777-7370-4722-B5A8-13B9C38BAC7E}"/>
              </a:ext>
            </a:extLst>
          </p:cNvPr>
          <p:cNvPicPr>
            <a:picLocks noChangeAspect="1"/>
          </p:cNvPicPr>
          <p:nvPr/>
        </p:nvPicPr>
        <p:blipFill>
          <a:blip r:embed="rId3"/>
          <a:stretch>
            <a:fillRect/>
          </a:stretch>
        </p:blipFill>
        <p:spPr>
          <a:xfrm>
            <a:off x="381000" y="998697"/>
            <a:ext cx="11572875" cy="4136706"/>
          </a:xfrm>
          <a:prstGeom prst="rect">
            <a:avLst/>
          </a:prstGeom>
        </p:spPr>
      </p:pic>
    </p:spTree>
    <p:extLst>
      <p:ext uri="{BB962C8B-B14F-4D97-AF65-F5344CB8AC3E}">
        <p14:creationId xmlns:p14="http://schemas.microsoft.com/office/powerpoint/2010/main" val="932683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7A6BB7-A1BF-4669-BD32-22A7E978833B}"/>
              </a:ext>
            </a:extLst>
          </p:cNvPr>
          <p:cNvSpPr>
            <a:spLocks noGrp="1"/>
          </p:cNvSpPr>
          <p:nvPr>
            <p:ph type="sldNum" sz="quarter" idx="12"/>
          </p:nvPr>
        </p:nvSpPr>
        <p:spPr/>
        <p:txBody>
          <a:bodyPr/>
          <a:lstStyle/>
          <a:p>
            <a:fld id="{C992E66A-41E9-4F30-B3C8-2FF86DC5BC5A}" type="slidenum">
              <a:rPr lang="fr-FR" smtClean="0"/>
              <a:t>43</a:t>
            </a:fld>
            <a:endParaRPr lang="fr-FR"/>
          </a:p>
        </p:txBody>
      </p:sp>
      <p:sp>
        <p:nvSpPr>
          <p:cNvPr id="3" name="ZoneTexte 2">
            <a:extLst>
              <a:ext uri="{FF2B5EF4-FFF2-40B4-BE49-F238E27FC236}">
                <a16:creationId xmlns:a16="http://schemas.microsoft.com/office/drawing/2014/main" id="{CB4D7CD2-3040-48FD-818A-3F8DA7EF221A}"/>
              </a:ext>
            </a:extLst>
          </p:cNvPr>
          <p:cNvSpPr txBox="1"/>
          <p:nvPr/>
        </p:nvSpPr>
        <p:spPr>
          <a:xfrm>
            <a:off x="428625" y="161925"/>
            <a:ext cx="42177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A)Vue (</a:t>
            </a:r>
            <a:r>
              <a:rPr lang="en-US" err="1"/>
              <a:t>présentation</a:t>
            </a:r>
            <a:r>
              <a:rPr lang="en-US"/>
              <a:t>)</a:t>
            </a:r>
          </a:p>
        </p:txBody>
      </p:sp>
      <p:pic>
        <p:nvPicPr>
          <p:cNvPr id="4" name="Image 4">
            <a:extLst>
              <a:ext uri="{FF2B5EF4-FFF2-40B4-BE49-F238E27FC236}">
                <a16:creationId xmlns:a16="http://schemas.microsoft.com/office/drawing/2014/main" id="{12593C93-2E16-4134-849A-C6B5528A3A00}"/>
              </a:ext>
            </a:extLst>
          </p:cNvPr>
          <p:cNvPicPr>
            <a:picLocks noChangeAspect="1"/>
          </p:cNvPicPr>
          <p:nvPr/>
        </p:nvPicPr>
        <p:blipFill>
          <a:blip r:embed="rId3"/>
          <a:stretch>
            <a:fillRect/>
          </a:stretch>
        </p:blipFill>
        <p:spPr>
          <a:xfrm>
            <a:off x="536492" y="950246"/>
            <a:ext cx="10778835" cy="5525544"/>
          </a:xfrm>
          <a:prstGeom prst="rect">
            <a:avLst/>
          </a:prstGeom>
        </p:spPr>
      </p:pic>
    </p:spTree>
    <p:extLst>
      <p:ext uri="{BB962C8B-B14F-4D97-AF65-F5344CB8AC3E}">
        <p14:creationId xmlns:p14="http://schemas.microsoft.com/office/powerpoint/2010/main" val="750835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FD5E5BE-D47B-4195-9420-8EDA5B0FFB6E}"/>
              </a:ext>
            </a:extLst>
          </p:cNvPr>
          <p:cNvSpPr>
            <a:spLocks noGrp="1"/>
          </p:cNvSpPr>
          <p:nvPr>
            <p:ph type="sldNum" sz="quarter" idx="12"/>
          </p:nvPr>
        </p:nvSpPr>
        <p:spPr/>
        <p:txBody>
          <a:bodyPr/>
          <a:lstStyle/>
          <a:p>
            <a:fld id="{C992E66A-41E9-4F30-B3C8-2FF86DC5BC5A}" type="slidenum">
              <a:rPr lang="fr-FR" smtClean="0"/>
              <a:t>44</a:t>
            </a:fld>
            <a:endParaRPr lang="fr-FR"/>
          </a:p>
        </p:txBody>
      </p:sp>
      <p:sp>
        <p:nvSpPr>
          <p:cNvPr id="5" name="ZoneTexte 4">
            <a:extLst>
              <a:ext uri="{FF2B5EF4-FFF2-40B4-BE49-F238E27FC236}">
                <a16:creationId xmlns:a16="http://schemas.microsoft.com/office/drawing/2014/main" id="{5DEAEBE4-701A-47E8-8B7B-161EE16C84C6}"/>
              </a:ext>
            </a:extLst>
          </p:cNvPr>
          <p:cNvSpPr txBox="1"/>
          <p:nvPr/>
        </p:nvSpPr>
        <p:spPr>
          <a:xfrm>
            <a:off x="428625" y="161925"/>
            <a:ext cx="42177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1) Index</a:t>
            </a:r>
          </a:p>
        </p:txBody>
      </p:sp>
      <p:sp>
        <p:nvSpPr>
          <p:cNvPr id="7" name="ZoneTexte 6">
            <a:extLst>
              <a:ext uri="{FF2B5EF4-FFF2-40B4-BE49-F238E27FC236}">
                <a16:creationId xmlns:a16="http://schemas.microsoft.com/office/drawing/2014/main" id="{DA67A7D6-9C20-410F-AA6C-37F565ED0F80}"/>
              </a:ext>
            </a:extLst>
          </p:cNvPr>
          <p:cNvSpPr txBox="1"/>
          <p:nvPr/>
        </p:nvSpPr>
        <p:spPr>
          <a:xfrm>
            <a:off x="749643" y="1336588"/>
            <a:ext cx="41333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03E8CD58-DFDB-4E95-ADDB-384EB39E84EC}"/>
              </a:ext>
            </a:extLst>
          </p:cNvPr>
          <p:cNvSpPr txBox="1"/>
          <p:nvPr/>
        </p:nvSpPr>
        <p:spPr>
          <a:xfrm>
            <a:off x="1448572" y="39096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3" name="Image 3" descr="Une image contenant texte&#10;&#10;Description générée automatiquement">
            <a:extLst>
              <a:ext uri="{FF2B5EF4-FFF2-40B4-BE49-F238E27FC236}">
                <a16:creationId xmlns:a16="http://schemas.microsoft.com/office/drawing/2014/main" id="{BC44AC9C-AD3A-CCAE-6B53-C460882EA82C}"/>
              </a:ext>
            </a:extLst>
          </p:cNvPr>
          <p:cNvPicPr>
            <a:picLocks noChangeAspect="1"/>
          </p:cNvPicPr>
          <p:nvPr/>
        </p:nvPicPr>
        <p:blipFill>
          <a:blip r:embed="rId3"/>
          <a:stretch>
            <a:fillRect/>
          </a:stretch>
        </p:blipFill>
        <p:spPr>
          <a:xfrm>
            <a:off x="3358551" y="811600"/>
            <a:ext cx="5172972" cy="5364194"/>
          </a:xfrm>
          <a:prstGeom prst="rect">
            <a:avLst/>
          </a:prstGeom>
        </p:spPr>
      </p:pic>
    </p:spTree>
    <p:extLst>
      <p:ext uri="{BB962C8B-B14F-4D97-AF65-F5344CB8AC3E}">
        <p14:creationId xmlns:p14="http://schemas.microsoft.com/office/powerpoint/2010/main" val="3375366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5FB1A06-D5A2-4545-AE7F-9512E1226F7E}"/>
              </a:ext>
            </a:extLst>
          </p:cNvPr>
          <p:cNvSpPr>
            <a:spLocks noGrp="1"/>
          </p:cNvSpPr>
          <p:nvPr>
            <p:ph type="sldNum" sz="quarter" idx="12"/>
          </p:nvPr>
        </p:nvSpPr>
        <p:spPr/>
        <p:txBody>
          <a:bodyPr/>
          <a:lstStyle/>
          <a:p>
            <a:fld id="{C992E66A-41E9-4F30-B3C8-2FF86DC5BC5A}" type="slidenum">
              <a:rPr lang="fr-FR" smtClean="0"/>
              <a:t>45</a:t>
            </a:fld>
            <a:endParaRPr lang="fr-FR"/>
          </a:p>
        </p:txBody>
      </p:sp>
      <p:sp>
        <p:nvSpPr>
          <p:cNvPr id="5" name="ZoneTexte 4">
            <a:extLst>
              <a:ext uri="{FF2B5EF4-FFF2-40B4-BE49-F238E27FC236}">
                <a16:creationId xmlns:a16="http://schemas.microsoft.com/office/drawing/2014/main" id="{39AD287D-FC3A-417F-937B-00345A036D2B}"/>
              </a:ext>
            </a:extLst>
          </p:cNvPr>
          <p:cNvSpPr txBox="1"/>
          <p:nvPr/>
        </p:nvSpPr>
        <p:spPr>
          <a:xfrm>
            <a:off x="428625" y="1619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B) Controller</a:t>
            </a:r>
          </a:p>
        </p:txBody>
      </p:sp>
      <p:sp>
        <p:nvSpPr>
          <p:cNvPr id="6" name="ZoneTexte 5">
            <a:extLst>
              <a:ext uri="{FF2B5EF4-FFF2-40B4-BE49-F238E27FC236}">
                <a16:creationId xmlns:a16="http://schemas.microsoft.com/office/drawing/2014/main" id="{AD69EF95-395E-4D22-984C-9FA7D20A18C8}"/>
              </a:ext>
            </a:extLst>
          </p:cNvPr>
          <p:cNvSpPr txBox="1"/>
          <p:nvPr/>
        </p:nvSpPr>
        <p:spPr>
          <a:xfrm>
            <a:off x="523103" y="120272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fr-FR"/>
            </a:br>
            <a:endParaRPr lang="fr-FR"/>
          </a:p>
        </p:txBody>
      </p:sp>
      <p:sp>
        <p:nvSpPr>
          <p:cNvPr id="9" name="ZoneTexte 8">
            <a:extLst>
              <a:ext uri="{FF2B5EF4-FFF2-40B4-BE49-F238E27FC236}">
                <a16:creationId xmlns:a16="http://schemas.microsoft.com/office/drawing/2014/main" id="{3EE7D695-6B37-43FC-93C2-0229450EAD42}"/>
              </a:ext>
            </a:extLst>
          </p:cNvPr>
          <p:cNvSpPr txBox="1"/>
          <p:nvPr/>
        </p:nvSpPr>
        <p:spPr>
          <a:xfrm>
            <a:off x="430427" y="45596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4" name="Image 6" descr="Une image contenant texte&#10;&#10;Description générée automatiquement">
            <a:extLst>
              <a:ext uri="{FF2B5EF4-FFF2-40B4-BE49-F238E27FC236}">
                <a16:creationId xmlns:a16="http://schemas.microsoft.com/office/drawing/2014/main" id="{5F2814EC-0270-8AC1-0426-5F4301F96DCE}"/>
              </a:ext>
            </a:extLst>
          </p:cNvPr>
          <p:cNvPicPr>
            <a:picLocks noChangeAspect="1"/>
          </p:cNvPicPr>
          <p:nvPr/>
        </p:nvPicPr>
        <p:blipFill>
          <a:blip r:embed="rId3"/>
          <a:stretch>
            <a:fillRect/>
          </a:stretch>
        </p:blipFill>
        <p:spPr>
          <a:xfrm>
            <a:off x="3588589" y="944018"/>
            <a:ext cx="5331124" cy="5386909"/>
          </a:xfrm>
          <a:prstGeom prst="rect">
            <a:avLst/>
          </a:prstGeom>
        </p:spPr>
      </p:pic>
    </p:spTree>
    <p:extLst>
      <p:ext uri="{BB962C8B-B14F-4D97-AF65-F5344CB8AC3E}">
        <p14:creationId xmlns:p14="http://schemas.microsoft.com/office/powerpoint/2010/main" val="214146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407FFD6-BFB8-4A8E-921E-CFE0432F6AE4}"/>
              </a:ext>
            </a:extLst>
          </p:cNvPr>
          <p:cNvSpPr>
            <a:spLocks noGrp="1"/>
          </p:cNvSpPr>
          <p:nvPr>
            <p:ph type="sldNum" sz="quarter" idx="12"/>
          </p:nvPr>
        </p:nvSpPr>
        <p:spPr/>
        <p:txBody>
          <a:bodyPr/>
          <a:lstStyle/>
          <a:p>
            <a:fld id="{C992E66A-41E9-4F30-B3C8-2FF86DC5BC5A}" type="slidenum">
              <a:rPr lang="fr-FR" smtClean="0"/>
              <a:t>46</a:t>
            </a:fld>
            <a:endParaRPr lang="fr-FR"/>
          </a:p>
        </p:txBody>
      </p:sp>
      <p:sp>
        <p:nvSpPr>
          <p:cNvPr id="6" name="ZoneTexte 5">
            <a:extLst>
              <a:ext uri="{FF2B5EF4-FFF2-40B4-BE49-F238E27FC236}">
                <a16:creationId xmlns:a16="http://schemas.microsoft.com/office/drawing/2014/main" id="{3D00C2CF-5AEA-4C0B-BB16-150ED92779F5}"/>
              </a:ext>
            </a:extLst>
          </p:cNvPr>
          <p:cNvSpPr txBox="1"/>
          <p:nvPr/>
        </p:nvSpPr>
        <p:spPr>
          <a:xfrm>
            <a:off x="306859" y="35834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fr-FR" b="0" i="0" u="none" strike="noStrike">
                <a:solidFill>
                  <a:srgbClr val="000000"/>
                </a:solidFill>
                <a:latin typeface="Tw Cen MT"/>
              </a:rPr>
              <a:t>VI Back End</a:t>
            </a:r>
            <a:r>
              <a:rPr lang="en-US" b="0" i="0" u="none" strike="noStrike">
                <a:solidFill>
                  <a:srgbClr val="000000"/>
                </a:solidFill>
                <a:latin typeface="Tw Cen MT"/>
              </a:rPr>
              <a:t> ​</a:t>
            </a:r>
            <a:r>
              <a:rPr lang="en-US" b="0" i="0">
                <a:latin typeface="Tw Cen MT"/>
              </a:rPr>
              <a:t>​</a:t>
            </a:r>
          </a:p>
          <a:p>
            <a:r>
              <a:rPr lang="en-US" b="0" i="0" u="none" strike="noStrike">
                <a:solidFill>
                  <a:srgbClr val="000000"/>
                </a:solidFill>
                <a:latin typeface="Tw Cen MT"/>
              </a:rPr>
              <a:t>              </a:t>
            </a:r>
            <a:r>
              <a:rPr lang="en-US">
                <a:solidFill>
                  <a:srgbClr val="000000"/>
                </a:solidFill>
                <a:latin typeface="Tw Cen MT"/>
              </a:rPr>
              <a:t>   C</a:t>
            </a:r>
            <a:r>
              <a:rPr lang="en-US" b="0" i="0" u="none" strike="noStrike">
                <a:solidFill>
                  <a:srgbClr val="000000"/>
                </a:solidFill>
                <a:latin typeface="Tw Cen MT"/>
              </a:rPr>
              <a:t>) </a:t>
            </a:r>
            <a:r>
              <a:rPr lang="en-US" err="1">
                <a:solidFill>
                  <a:srgbClr val="000000"/>
                </a:solidFill>
                <a:latin typeface="Tw Cen MT"/>
              </a:rPr>
              <a:t>Modèle</a:t>
            </a:r>
            <a:endParaRPr lang="en-US" err="1"/>
          </a:p>
        </p:txBody>
      </p:sp>
      <p:sp>
        <p:nvSpPr>
          <p:cNvPr id="7" name="ZoneTexte 6">
            <a:extLst>
              <a:ext uri="{FF2B5EF4-FFF2-40B4-BE49-F238E27FC236}">
                <a16:creationId xmlns:a16="http://schemas.microsoft.com/office/drawing/2014/main" id="{7C68E4FF-32B3-4927-A4F8-71020BA25306}"/>
              </a:ext>
            </a:extLst>
          </p:cNvPr>
          <p:cNvSpPr txBox="1"/>
          <p:nvPr/>
        </p:nvSpPr>
        <p:spPr>
          <a:xfrm>
            <a:off x="306859" y="1233615"/>
            <a:ext cx="28976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a:p>
            <a:endParaRPr lang="fr-FR"/>
          </a:p>
        </p:txBody>
      </p:sp>
      <p:sp>
        <p:nvSpPr>
          <p:cNvPr id="8" name="ZoneTexte 7">
            <a:extLst>
              <a:ext uri="{FF2B5EF4-FFF2-40B4-BE49-F238E27FC236}">
                <a16:creationId xmlns:a16="http://schemas.microsoft.com/office/drawing/2014/main" id="{5D309FEB-B09A-45F5-AA41-C5B578CBD73C}"/>
              </a:ext>
            </a:extLst>
          </p:cNvPr>
          <p:cNvSpPr txBox="1"/>
          <p:nvPr/>
        </p:nvSpPr>
        <p:spPr>
          <a:xfrm>
            <a:off x="387951" y="40537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4" name="ZoneTexte 3">
            <a:extLst>
              <a:ext uri="{FF2B5EF4-FFF2-40B4-BE49-F238E27FC236}">
                <a16:creationId xmlns:a16="http://schemas.microsoft.com/office/drawing/2014/main" id="{AAAE85DC-09AA-4688-8C19-7C5E11A38B91}"/>
              </a:ext>
            </a:extLst>
          </p:cNvPr>
          <p:cNvSpPr txBox="1"/>
          <p:nvPr/>
        </p:nvSpPr>
        <p:spPr>
          <a:xfrm>
            <a:off x="306859" y="53010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5" name="Image 8" descr="Une image contenant texte&#10;&#10;Description générée automatiquement">
            <a:extLst>
              <a:ext uri="{FF2B5EF4-FFF2-40B4-BE49-F238E27FC236}">
                <a16:creationId xmlns:a16="http://schemas.microsoft.com/office/drawing/2014/main" id="{EC834B69-CFD5-006D-3D09-368A1584F814}"/>
              </a:ext>
            </a:extLst>
          </p:cNvPr>
          <p:cNvPicPr>
            <a:picLocks noChangeAspect="1"/>
          </p:cNvPicPr>
          <p:nvPr/>
        </p:nvPicPr>
        <p:blipFill>
          <a:blip r:embed="rId3"/>
          <a:stretch>
            <a:fillRect/>
          </a:stretch>
        </p:blipFill>
        <p:spPr>
          <a:xfrm>
            <a:off x="3904891" y="351621"/>
            <a:ext cx="4396596" cy="6025362"/>
          </a:xfrm>
          <a:prstGeom prst="rect">
            <a:avLst/>
          </a:prstGeom>
        </p:spPr>
      </p:pic>
    </p:spTree>
    <p:extLst>
      <p:ext uri="{BB962C8B-B14F-4D97-AF65-F5344CB8AC3E}">
        <p14:creationId xmlns:p14="http://schemas.microsoft.com/office/powerpoint/2010/main" val="68650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53518B-CEAB-492E-A1C3-0C52FE76BBAF}"/>
              </a:ext>
            </a:extLst>
          </p:cNvPr>
          <p:cNvSpPr>
            <a:spLocks noGrp="1"/>
          </p:cNvSpPr>
          <p:nvPr>
            <p:ph type="sldNum" sz="quarter" idx="12"/>
          </p:nvPr>
        </p:nvSpPr>
        <p:spPr/>
        <p:txBody>
          <a:bodyPr/>
          <a:lstStyle/>
          <a:p>
            <a:fld id="{C992E66A-41E9-4F30-B3C8-2FF86DC5BC5A}" type="slidenum">
              <a:rPr lang="fr-FR" smtClean="0"/>
              <a:t>47</a:t>
            </a:fld>
            <a:endParaRPr lang="fr-FR"/>
          </a:p>
        </p:txBody>
      </p:sp>
      <p:sp>
        <p:nvSpPr>
          <p:cNvPr id="4" name="ZoneTexte 3">
            <a:extLst>
              <a:ext uri="{FF2B5EF4-FFF2-40B4-BE49-F238E27FC236}">
                <a16:creationId xmlns:a16="http://schemas.microsoft.com/office/drawing/2014/main" id="{F73950B5-CBDC-400A-BFAB-8909CE279338}"/>
              </a:ext>
            </a:extLst>
          </p:cNvPr>
          <p:cNvSpPr txBox="1"/>
          <p:nvPr/>
        </p:nvSpPr>
        <p:spPr>
          <a:xfrm>
            <a:off x="306859" y="25537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C) Modèle</a:t>
            </a:r>
          </a:p>
        </p:txBody>
      </p:sp>
      <p:sp>
        <p:nvSpPr>
          <p:cNvPr id="5" name="ZoneTexte 4">
            <a:extLst>
              <a:ext uri="{FF2B5EF4-FFF2-40B4-BE49-F238E27FC236}">
                <a16:creationId xmlns:a16="http://schemas.microsoft.com/office/drawing/2014/main" id="{9F0FBBBB-3919-4283-80AE-ED4F1E52AAF5}"/>
              </a:ext>
            </a:extLst>
          </p:cNvPr>
          <p:cNvSpPr txBox="1"/>
          <p:nvPr/>
        </p:nvSpPr>
        <p:spPr>
          <a:xfrm>
            <a:off x="945292" y="5218669"/>
            <a:ext cx="911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6" name="Image 6" descr="Une image contenant texte&#10;&#10;Description générée automatiquement">
            <a:extLst>
              <a:ext uri="{FF2B5EF4-FFF2-40B4-BE49-F238E27FC236}">
                <a16:creationId xmlns:a16="http://schemas.microsoft.com/office/drawing/2014/main" id="{F9CC82E2-81E0-3EF4-C254-FC7BA08A490B}"/>
              </a:ext>
            </a:extLst>
          </p:cNvPr>
          <p:cNvPicPr>
            <a:picLocks noChangeAspect="1"/>
          </p:cNvPicPr>
          <p:nvPr/>
        </p:nvPicPr>
        <p:blipFill>
          <a:blip r:embed="rId3"/>
          <a:stretch>
            <a:fillRect/>
          </a:stretch>
        </p:blipFill>
        <p:spPr>
          <a:xfrm>
            <a:off x="856891" y="1194498"/>
            <a:ext cx="9126747" cy="4857191"/>
          </a:xfrm>
          <a:prstGeom prst="rect">
            <a:avLst/>
          </a:prstGeom>
        </p:spPr>
      </p:pic>
    </p:spTree>
    <p:extLst>
      <p:ext uri="{BB962C8B-B14F-4D97-AF65-F5344CB8AC3E}">
        <p14:creationId xmlns:p14="http://schemas.microsoft.com/office/powerpoint/2010/main" val="3662091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8594FF1-8F56-4446-99C2-FF50F1DCF76F}"/>
              </a:ext>
            </a:extLst>
          </p:cNvPr>
          <p:cNvSpPr>
            <a:spLocks noGrp="1"/>
          </p:cNvSpPr>
          <p:nvPr>
            <p:ph type="sldNum" sz="quarter" idx="12"/>
          </p:nvPr>
        </p:nvSpPr>
        <p:spPr/>
        <p:txBody>
          <a:bodyPr/>
          <a:lstStyle/>
          <a:p>
            <a:fld id="{C992E66A-41E9-4F30-B3C8-2FF86DC5BC5A}" type="slidenum">
              <a:rPr lang="fr-FR" smtClean="0"/>
              <a:t>48</a:t>
            </a:fld>
            <a:endParaRPr lang="fr-FR"/>
          </a:p>
        </p:txBody>
      </p:sp>
      <p:sp>
        <p:nvSpPr>
          <p:cNvPr id="4" name="ZoneTexte 3">
            <a:extLst>
              <a:ext uri="{FF2B5EF4-FFF2-40B4-BE49-F238E27FC236}">
                <a16:creationId xmlns:a16="http://schemas.microsoft.com/office/drawing/2014/main" id="{B81D43B6-AA6C-490D-A707-F6D16FF0CCC6}"/>
              </a:ext>
            </a:extLst>
          </p:cNvPr>
          <p:cNvSpPr txBox="1"/>
          <p:nvPr/>
        </p:nvSpPr>
        <p:spPr>
          <a:xfrm>
            <a:off x="306859" y="2347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C) </a:t>
            </a:r>
            <a:r>
              <a:rPr lang="en-US" err="1"/>
              <a:t>Modèle</a:t>
            </a:r>
            <a:endParaRPr lang="en-US"/>
          </a:p>
        </p:txBody>
      </p:sp>
      <p:sp>
        <p:nvSpPr>
          <p:cNvPr id="5" name="ZoneTexte 4">
            <a:extLst>
              <a:ext uri="{FF2B5EF4-FFF2-40B4-BE49-F238E27FC236}">
                <a16:creationId xmlns:a16="http://schemas.microsoft.com/office/drawing/2014/main" id="{94235AF9-7235-4687-8A73-75E16CBC97A6}"/>
              </a:ext>
            </a:extLst>
          </p:cNvPr>
          <p:cNvSpPr txBox="1"/>
          <p:nvPr/>
        </p:nvSpPr>
        <p:spPr>
          <a:xfrm>
            <a:off x="420130" y="192353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6" name="Image 6" descr="Une image contenant texte&#10;&#10;Description générée automatiquement">
            <a:extLst>
              <a:ext uri="{FF2B5EF4-FFF2-40B4-BE49-F238E27FC236}">
                <a16:creationId xmlns:a16="http://schemas.microsoft.com/office/drawing/2014/main" id="{E8480112-C2D5-1C98-DAAF-940066D9B70C}"/>
              </a:ext>
            </a:extLst>
          </p:cNvPr>
          <p:cNvPicPr>
            <a:picLocks noChangeAspect="1"/>
          </p:cNvPicPr>
          <p:nvPr/>
        </p:nvPicPr>
        <p:blipFill>
          <a:blip r:embed="rId3"/>
          <a:stretch>
            <a:fillRect/>
          </a:stretch>
        </p:blipFill>
        <p:spPr>
          <a:xfrm>
            <a:off x="3559834" y="647198"/>
            <a:ext cx="4914181" cy="5549227"/>
          </a:xfrm>
          <a:prstGeom prst="rect">
            <a:avLst/>
          </a:prstGeom>
        </p:spPr>
      </p:pic>
    </p:spTree>
    <p:extLst>
      <p:ext uri="{BB962C8B-B14F-4D97-AF65-F5344CB8AC3E}">
        <p14:creationId xmlns:p14="http://schemas.microsoft.com/office/powerpoint/2010/main" val="111062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B756FC1-6157-4F2B-B778-2D95A9958106}"/>
              </a:ext>
            </a:extLst>
          </p:cNvPr>
          <p:cNvSpPr>
            <a:spLocks noGrp="1"/>
          </p:cNvSpPr>
          <p:nvPr>
            <p:ph type="sldNum" sz="quarter" idx="12"/>
          </p:nvPr>
        </p:nvSpPr>
        <p:spPr/>
        <p:txBody>
          <a:bodyPr/>
          <a:lstStyle/>
          <a:p>
            <a:fld id="{C992E66A-41E9-4F30-B3C8-2FF86DC5BC5A}" type="slidenum">
              <a:rPr lang="fr-FR" smtClean="0"/>
              <a:t>49</a:t>
            </a:fld>
            <a:endParaRPr lang="fr-FR"/>
          </a:p>
        </p:txBody>
      </p:sp>
      <p:sp>
        <p:nvSpPr>
          <p:cNvPr id="3" name="ZoneTexte 2">
            <a:extLst>
              <a:ext uri="{FF2B5EF4-FFF2-40B4-BE49-F238E27FC236}">
                <a16:creationId xmlns:a16="http://schemas.microsoft.com/office/drawing/2014/main" id="{C08BE6C0-2CAE-46AB-A59F-6CC38C6632F1}"/>
              </a:ext>
            </a:extLst>
          </p:cNvPr>
          <p:cNvSpPr txBox="1"/>
          <p:nvPr/>
        </p:nvSpPr>
        <p:spPr>
          <a:xfrm>
            <a:off x="295275" y="123825"/>
            <a:ext cx="479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VI Back End</a:t>
            </a:r>
            <a:r>
              <a:rPr lang="en-US">
                <a:ea typeface="+mn-lt"/>
                <a:cs typeface="+mn-lt"/>
              </a:rPr>
              <a:t> </a:t>
            </a:r>
          </a:p>
          <a:p>
            <a:r>
              <a:rPr lang="en-US">
                <a:ea typeface="+mn-lt"/>
                <a:cs typeface="+mn-lt"/>
              </a:rPr>
              <a:t>                 D)Vue</a:t>
            </a:r>
          </a:p>
        </p:txBody>
      </p:sp>
      <p:pic>
        <p:nvPicPr>
          <p:cNvPr id="4" name="Image 4">
            <a:extLst>
              <a:ext uri="{FF2B5EF4-FFF2-40B4-BE49-F238E27FC236}">
                <a16:creationId xmlns:a16="http://schemas.microsoft.com/office/drawing/2014/main" id="{C8F1A777-7370-4722-B5A8-13B9C38BAC7E}"/>
              </a:ext>
            </a:extLst>
          </p:cNvPr>
          <p:cNvPicPr>
            <a:picLocks noChangeAspect="1"/>
          </p:cNvPicPr>
          <p:nvPr/>
        </p:nvPicPr>
        <p:blipFill>
          <a:blip r:embed="rId2"/>
          <a:stretch>
            <a:fillRect/>
          </a:stretch>
        </p:blipFill>
        <p:spPr>
          <a:xfrm>
            <a:off x="381000" y="998697"/>
            <a:ext cx="11572875" cy="4136706"/>
          </a:xfrm>
          <a:prstGeom prst="rect">
            <a:avLst/>
          </a:prstGeom>
        </p:spPr>
      </p:pic>
    </p:spTree>
    <p:extLst>
      <p:ext uri="{BB962C8B-B14F-4D97-AF65-F5344CB8AC3E}">
        <p14:creationId xmlns:p14="http://schemas.microsoft.com/office/powerpoint/2010/main" val="207234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i="1">
                <a:solidFill>
                  <a:srgbClr val="FF0000"/>
                </a:solidFill>
                <a:latin typeface="Calibri" panose="020F0502020204030204" pitchFamily="34" charset="0"/>
              </a:rPr>
              <a:t>II Cahier des charges</a:t>
            </a:r>
          </a:p>
          <a:p>
            <a:endParaRPr lang="fr-FR">
              <a:latin typeface="Calibri" panose="020F0502020204030204" pitchFamily="34" charset="0"/>
            </a:endParaRPr>
          </a:p>
          <a:p>
            <a:r>
              <a:rPr lang="fr-FR">
                <a:latin typeface="Calibri" panose="020F0502020204030204" pitchFamily="34" charset="0"/>
              </a:rPr>
              <a:t>III Analyse fonctionnelle</a:t>
            </a:r>
          </a:p>
          <a:p>
            <a:r>
              <a:rPr lang="fr-FR">
                <a:latin typeface="Calibri" panose="020F0502020204030204" pitchFamily="34" charset="0"/>
              </a:rPr>
              <a:t>	A Cas d’utilisation</a:t>
            </a:r>
          </a:p>
          <a:p>
            <a:r>
              <a:rPr lang="fr-FR">
                <a:latin typeface="Calibri" panose="020F0502020204030204" pitchFamily="34" charset="0"/>
              </a:rPr>
              <a:t>	B Diagrammes</a:t>
            </a:r>
          </a:p>
          <a:p>
            <a:r>
              <a:rPr lang="fr-FR">
                <a:latin typeface="Calibri" panose="020F0502020204030204" pitchFamily="34" charset="0"/>
              </a:rPr>
              <a:t>		1) activité</a:t>
            </a:r>
          </a:p>
          <a:p>
            <a:r>
              <a:rPr lang="fr-FR">
                <a:latin typeface="Calibri" panose="020F0502020204030204" pitchFamily="34" charset="0"/>
              </a:rPr>
              <a:t>		2) séquence</a:t>
            </a:r>
          </a:p>
          <a:p>
            <a:r>
              <a:rPr lang="fr-FR">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5</a:t>
            </a:fld>
            <a:endParaRPr lang="fr-FR" sz="200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2347049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57D95BD-A1BA-41A3-9048-789436CCD131}"/>
              </a:ext>
            </a:extLst>
          </p:cNvPr>
          <p:cNvSpPr>
            <a:spLocks noGrp="1"/>
          </p:cNvSpPr>
          <p:nvPr>
            <p:ph type="sldNum" sz="quarter" idx="12"/>
          </p:nvPr>
        </p:nvSpPr>
        <p:spPr/>
        <p:txBody>
          <a:bodyPr/>
          <a:lstStyle/>
          <a:p>
            <a:fld id="{C992E66A-41E9-4F30-B3C8-2FF86DC5BC5A}" type="slidenum">
              <a:rPr lang="fr-FR" smtClean="0"/>
              <a:t>50</a:t>
            </a:fld>
            <a:endParaRPr lang="fr-FR"/>
          </a:p>
        </p:txBody>
      </p:sp>
      <p:sp>
        <p:nvSpPr>
          <p:cNvPr id="3" name="ZoneTexte 2">
            <a:extLst>
              <a:ext uri="{FF2B5EF4-FFF2-40B4-BE49-F238E27FC236}">
                <a16:creationId xmlns:a16="http://schemas.microsoft.com/office/drawing/2014/main" id="{EB859815-EDBC-43F0-BA4B-566D760099B0}"/>
              </a:ext>
            </a:extLst>
          </p:cNvPr>
          <p:cNvSpPr txBox="1"/>
          <p:nvPr/>
        </p:nvSpPr>
        <p:spPr>
          <a:xfrm>
            <a:off x="399535" y="31715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D) Vue</a:t>
            </a:r>
          </a:p>
        </p:txBody>
      </p:sp>
      <p:sp>
        <p:nvSpPr>
          <p:cNvPr id="5" name="ZoneTexte 4">
            <a:extLst>
              <a:ext uri="{FF2B5EF4-FFF2-40B4-BE49-F238E27FC236}">
                <a16:creationId xmlns:a16="http://schemas.microsoft.com/office/drawing/2014/main" id="{24A87D1E-0C71-4418-BC43-7EBF512FB840}"/>
              </a:ext>
            </a:extLst>
          </p:cNvPr>
          <p:cNvSpPr txBox="1"/>
          <p:nvPr/>
        </p:nvSpPr>
        <p:spPr>
          <a:xfrm>
            <a:off x="3045941" y="4961237"/>
            <a:ext cx="7078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6" name="Image 6" descr="Une image contenant texte&#10;&#10;Description générée automatiquement">
            <a:extLst>
              <a:ext uri="{FF2B5EF4-FFF2-40B4-BE49-F238E27FC236}">
                <a16:creationId xmlns:a16="http://schemas.microsoft.com/office/drawing/2014/main" id="{99CCFA63-2BD6-B49F-BDFE-BBC2AC5246F7}"/>
              </a:ext>
            </a:extLst>
          </p:cNvPr>
          <p:cNvPicPr>
            <a:picLocks noChangeAspect="1"/>
          </p:cNvPicPr>
          <p:nvPr/>
        </p:nvPicPr>
        <p:blipFill>
          <a:blip r:embed="rId3"/>
          <a:stretch>
            <a:fillRect/>
          </a:stretch>
        </p:blipFill>
        <p:spPr>
          <a:xfrm>
            <a:off x="997907" y="1314010"/>
            <a:ext cx="10143995" cy="2601598"/>
          </a:xfrm>
          <a:prstGeom prst="rect">
            <a:avLst/>
          </a:prstGeom>
        </p:spPr>
      </p:pic>
    </p:spTree>
    <p:extLst>
      <p:ext uri="{BB962C8B-B14F-4D97-AF65-F5344CB8AC3E}">
        <p14:creationId xmlns:p14="http://schemas.microsoft.com/office/powerpoint/2010/main" val="659079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7A6BB7-A1BF-4669-BD32-22A7E978833B}"/>
              </a:ext>
            </a:extLst>
          </p:cNvPr>
          <p:cNvSpPr>
            <a:spLocks noGrp="1"/>
          </p:cNvSpPr>
          <p:nvPr>
            <p:ph type="sldNum" sz="quarter" idx="12"/>
          </p:nvPr>
        </p:nvSpPr>
        <p:spPr/>
        <p:txBody>
          <a:bodyPr/>
          <a:lstStyle/>
          <a:p>
            <a:fld id="{C992E66A-41E9-4F30-B3C8-2FF86DC5BC5A}" type="slidenum">
              <a:rPr lang="fr-FR" smtClean="0"/>
              <a:t>51</a:t>
            </a:fld>
            <a:endParaRPr lang="fr-FR"/>
          </a:p>
        </p:txBody>
      </p:sp>
      <p:sp>
        <p:nvSpPr>
          <p:cNvPr id="3" name="ZoneTexte 2">
            <a:extLst>
              <a:ext uri="{FF2B5EF4-FFF2-40B4-BE49-F238E27FC236}">
                <a16:creationId xmlns:a16="http://schemas.microsoft.com/office/drawing/2014/main" id="{CB4D7CD2-3040-48FD-818A-3F8DA7EF221A}"/>
              </a:ext>
            </a:extLst>
          </p:cNvPr>
          <p:cNvSpPr txBox="1"/>
          <p:nvPr/>
        </p:nvSpPr>
        <p:spPr>
          <a:xfrm>
            <a:off x="428625" y="161925"/>
            <a:ext cx="42177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A)Vue (</a:t>
            </a:r>
            <a:r>
              <a:rPr lang="en-US" err="1"/>
              <a:t>présentation</a:t>
            </a:r>
            <a:r>
              <a:rPr lang="en-US"/>
              <a:t>)</a:t>
            </a:r>
          </a:p>
        </p:txBody>
      </p:sp>
      <p:pic>
        <p:nvPicPr>
          <p:cNvPr id="4" name="Image 4">
            <a:extLst>
              <a:ext uri="{FF2B5EF4-FFF2-40B4-BE49-F238E27FC236}">
                <a16:creationId xmlns:a16="http://schemas.microsoft.com/office/drawing/2014/main" id="{12593C93-2E16-4134-849A-C6B5528A3A00}"/>
              </a:ext>
            </a:extLst>
          </p:cNvPr>
          <p:cNvPicPr>
            <a:picLocks noChangeAspect="1"/>
          </p:cNvPicPr>
          <p:nvPr/>
        </p:nvPicPr>
        <p:blipFill>
          <a:blip r:embed="rId3"/>
          <a:stretch>
            <a:fillRect/>
          </a:stretch>
        </p:blipFill>
        <p:spPr>
          <a:xfrm>
            <a:off x="536492" y="950246"/>
            <a:ext cx="10778835" cy="5525544"/>
          </a:xfrm>
          <a:prstGeom prst="rect">
            <a:avLst/>
          </a:prstGeom>
        </p:spPr>
      </p:pic>
    </p:spTree>
    <p:extLst>
      <p:ext uri="{BB962C8B-B14F-4D97-AF65-F5344CB8AC3E}">
        <p14:creationId xmlns:p14="http://schemas.microsoft.com/office/powerpoint/2010/main" val="3554297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DA1876-EE12-4267-BDA8-0774F52DEC03}"/>
              </a:ext>
            </a:extLst>
          </p:cNvPr>
          <p:cNvSpPr>
            <a:spLocks noGrp="1"/>
          </p:cNvSpPr>
          <p:nvPr>
            <p:ph type="sldNum" sz="quarter" idx="12"/>
          </p:nvPr>
        </p:nvSpPr>
        <p:spPr/>
        <p:txBody>
          <a:bodyPr/>
          <a:lstStyle/>
          <a:p>
            <a:fld id="{C992E66A-41E9-4F30-B3C8-2FF86DC5BC5A}" type="slidenum">
              <a:rPr lang="fr-FR" smtClean="0"/>
              <a:t>52</a:t>
            </a:fld>
            <a:endParaRPr lang="fr-FR"/>
          </a:p>
        </p:txBody>
      </p:sp>
      <p:sp>
        <p:nvSpPr>
          <p:cNvPr id="3" name="ZoneTexte 2">
            <a:extLst>
              <a:ext uri="{FF2B5EF4-FFF2-40B4-BE49-F238E27FC236}">
                <a16:creationId xmlns:a16="http://schemas.microsoft.com/office/drawing/2014/main" id="{92DC83FF-1BD7-45F1-A64E-235041B75968}"/>
              </a:ext>
            </a:extLst>
          </p:cNvPr>
          <p:cNvSpPr txBox="1"/>
          <p:nvPr/>
        </p:nvSpPr>
        <p:spPr>
          <a:xfrm>
            <a:off x="461319" y="31715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VI Back End</a:t>
            </a:r>
            <a:r>
              <a:rPr lang="en-US"/>
              <a:t> ​​​​​</a:t>
            </a:r>
          </a:p>
          <a:p>
            <a:r>
              <a:rPr lang="en-US"/>
              <a:t>                 D) Vue</a:t>
            </a:r>
          </a:p>
        </p:txBody>
      </p:sp>
      <p:sp>
        <p:nvSpPr>
          <p:cNvPr id="5" name="ZoneTexte 4">
            <a:extLst>
              <a:ext uri="{FF2B5EF4-FFF2-40B4-BE49-F238E27FC236}">
                <a16:creationId xmlns:a16="http://schemas.microsoft.com/office/drawing/2014/main" id="{57091B10-6859-4C4D-9FDC-CB455A10C94A}"/>
              </a:ext>
            </a:extLst>
          </p:cNvPr>
          <p:cNvSpPr txBox="1"/>
          <p:nvPr/>
        </p:nvSpPr>
        <p:spPr>
          <a:xfrm>
            <a:off x="986481" y="4786183"/>
            <a:ext cx="6676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pic>
        <p:nvPicPr>
          <p:cNvPr id="6" name="Image 6" descr="Une image contenant texte&#10;&#10;Description générée automatiquement">
            <a:extLst>
              <a:ext uri="{FF2B5EF4-FFF2-40B4-BE49-F238E27FC236}">
                <a16:creationId xmlns:a16="http://schemas.microsoft.com/office/drawing/2014/main" id="{A31AFB08-4917-338C-CCEA-0306304B21CA}"/>
              </a:ext>
            </a:extLst>
          </p:cNvPr>
          <p:cNvPicPr>
            <a:picLocks noChangeAspect="1"/>
          </p:cNvPicPr>
          <p:nvPr/>
        </p:nvPicPr>
        <p:blipFill>
          <a:blip r:embed="rId3"/>
          <a:stretch>
            <a:fillRect/>
          </a:stretch>
        </p:blipFill>
        <p:spPr>
          <a:xfrm>
            <a:off x="1112729" y="1503364"/>
            <a:ext cx="9214980" cy="4352313"/>
          </a:xfrm>
          <a:prstGeom prst="rect">
            <a:avLst/>
          </a:prstGeom>
        </p:spPr>
      </p:pic>
    </p:spTree>
    <p:extLst>
      <p:ext uri="{BB962C8B-B14F-4D97-AF65-F5344CB8AC3E}">
        <p14:creationId xmlns:p14="http://schemas.microsoft.com/office/powerpoint/2010/main" val="1358472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442D2BF-4FB4-32C5-131D-A75DACD8A722}"/>
              </a:ext>
            </a:extLst>
          </p:cNvPr>
          <p:cNvSpPr>
            <a:spLocks noGrp="1"/>
          </p:cNvSpPr>
          <p:nvPr>
            <p:ph type="sldNum" sz="quarter" idx="12"/>
          </p:nvPr>
        </p:nvSpPr>
        <p:spPr/>
        <p:txBody>
          <a:bodyPr/>
          <a:lstStyle/>
          <a:p>
            <a:fld id="{C992E66A-41E9-4F30-B3C8-2FF86DC5BC5A}" type="slidenum">
              <a:rPr lang="fr-FR" smtClean="0"/>
              <a:t>53</a:t>
            </a:fld>
            <a:endParaRPr lang="fr-FR"/>
          </a:p>
        </p:txBody>
      </p:sp>
      <p:pic>
        <p:nvPicPr>
          <p:cNvPr id="3" name="Image 3" descr="Une image contenant texte&#10;&#10;Description générée automatiquement">
            <a:extLst>
              <a:ext uri="{FF2B5EF4-FFF2-40B4-BE49-F238E27FC236}">
                <a16:creationId xmlns:a16="http://schemas.microsoft.com/office/drawing/2014/main" id="{08446EB3-A8FA-A807-9D95-CD9C196B73B7}"/>
              </a:ext>
            </a:extLst>
          </p:cNvPr>
          <p:cNvPicPr>
            <a:picLocks noChangeAspect="1"/>
          </p:cNvPicPr>
          <p:nvPr/>
        </p:nvPicPr>
        <p:blipFill>
          <a:blip r:embed="rId3"/>
          <a:stretch>
            <a:fillRect/>
          </a:stretch>
        </p:blipFill>
        <p:spPr>
          <a:xfrm>
            <a:off x="4724400" y="1629583"/>
            <a:ext cx="6510067" cy="2276119"/>
          </a:xfrm>
          <a:prstGeom prst="rect">
            <a:avLst/>
          </a:prstGeom>
        </p:spPr>
      </p:pic>
    </p:spTree>
    <p:extLst>
      <p:ext uri="{BB962C8B-B14F-4D97-AF65-F5344CB8AC3E}">
        <p14:creationId xmlns:p14="http://schemas.microsoft.com/office/powerpoint/2010/main" val="711554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z="2000" smtClean="0"/>
              <a:t>54</a:t>
            </a:fld>
            <a:endParaRPr lang="fr-FR" sz="2000"/>
          </a:p>
        </p:txBody>
      </p:sp>
      <p:sp>
        <p:nvSpPr>
          <p:cNvPr id="3" name="ZoneTexte 2"/>
          <p:cNvSpPr txBox="1"/>
          <p:nvPr/>
        </p:nvSpPr>
        <p:spPr>
          <a:xfrm>
            <a:off x="1409700" y="1981200"/>
            <a:ext cx="5930900" cy="584775"/>
          </a:xfrm>
          <a:prstGeom prst="rect">
            <a:avLst/>
          </a:prstGeom>
          <a:noFill/>
        </p:spPr>
        <p:txBody>
          <a:bodyPr wrap="square" rtlCol="0">
            <a:spAutoFit/>
          </a:bodyPr>
          <a:lstStyle/>
          <a:p>
            <a:r>
              <a:rPr lang="fr-FR" sz="3200"/>
              <a:t>Merci de votre attention </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224" y="1181100"/>
            <a:ext cx="4254500" cy="4254500"/>
          </a:xfrm>
          <a:prstGeom prst="rect">
            <a:avLst/>
          </a:prstGeom>
        </p:spPr>
      </p:pic>
    </p:spTree>
    <p:extLst>
      <p:ext uri="{BB962C8B-B14F-4D97-AF65-F5344CB8AC3E}">
        <p14:creationId xmlns:p14="http://schemas.microsoft.com/office/powerpoint/2010/main" val="202874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3199" y="596900"/>
            <a:ext cx="5033927" cy="5974071"/>
          </a:xfrm>
          <a:prstGeom prst="rect">
            <a:avLst/>
          </a:prstGeom>
          <a:noFill/>
        </p:spPr>
        <p:txBody>
          <a:bodyPr wrap="square" rtlCol="0">
            <a:spAutoFit/>
          </a:bodyPr>
          <a:lstStyle/>
          <a:p>
            <a:pPr algn="just">
              <a:lnSpc>
                <a:spcPct val="107000"/>
              </a:lnSpc>
              <a:spcAft>
                <a:spcPts val="800"/>
              </a:spcAft>
            </a:pPr>
            <a:r>
              <a:rPr lang="fr-FR" b="1" u="sng">
                <a:effectLst/>
                <a:latin typeface="Times New Roman" panose="02020603050405020304" pitchFamily="18" charset="0"/>
                <a:ea typeface="Times New Roman" panose="02020603050405020304" pitchFamily="18" charset="0"/>
                <a:cs typeface="Times New Roman" panose="02020603050405020304" pitchFamily="18" charset="0"/>
              </a:rPr>
              <a:t>Partie 1 Présentation du projet</a:t>
            </a:r>
            <a:r>
              <a:rPr lang="fr-FR"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a:effectLst/>
                <a:latin typeface="Times New Roman" panose="02020603050405020304" pitchFamily="18" charset="0"/>
                <a:ea typeface="Times New Roman" panose="02020603050405020304" pitchFamily="18" charset="0"/>
                <a:cs typeface="Times New Roman" panose="02020603050405020304" pitchFamily="18" charset="0"/>
              </a:rPr>
              <a:t>A) Présentation du projet</a:t>
            </a:r>
            <a:endParaRPr lang="fr-FR" u="sng">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1) Projet et objectifs</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a) statut actuel marque et identité</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b) histoire</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c) secteur d’activité</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d) le projet </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a:effectLst/>
                <a:latin typeface="Times New Roman" panose="02020603050405020304" pitchFamily="18" charset="0"/>
                <a:ea typeface="Times New Roman" panose="02020603050405020304" pitchFamily="18" charset="0"/>
                <a:cs typeface="Times New Roman" panose="02020603050405020304" pitchFamily="18" charset="0"/>
              </a:rPr>
              <a:t>2) Etude du besoin </a:t>
            </a:r>
            <a:endParaRPr lang="fr-FR">
              <a:latin typeface="Times New Roman" panose="02020603050405020304" pitchFamily="18" charset="0"/>
              <a:ea typeface="Times New Roman" panose="02020603050405020304" pitchFamily="18" charset="0"/>
              <a:cs typeface="Times New Roman" panose="02020603050405020304" pitchFamily="18" charset="0"/>
            </a:endParaRPr>
          </a:p>
          <a:p>
            <a:pPr marL="44958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3) Concurrence</a:t>
            </a:r>
            <a:endParaRPr lang="fr-FR">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a) contexte et enjeux </a:t>
            </a:r>
            <a:endParaRPr lang="fr-FR">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b) objectifs marketing</a:t>
            </a:r>
            <a:endParaRPr lang="fr-FR">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c) positionnement du futur produit</a:t>
            </a:r>
          </a:p>
          <a:p>
            <a:pPr marL="89916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d) analyse SWOT</a:t>
            </a:r>
            <a:endParaRPr lang="fr-FR">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 </a:t>
            </a:r>
            <a:endParaRPr lang="fr-FR">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endParaRPr lang="fr-FR">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6</a:t>
            </a:fld>
            <a:endParaRPr lang="fr-FR" sz="2000"/>
          </a:p>
        </p:txBody>
      </p:sp>
      <p:sp>
        <p:nvSpPr>
          <p:cNvPr id="4" name="ZoneTexte 3"/>
          <p:cNvSpPr txBox="1"/>
          <p:nvPr/>
        </p:nvSpPr>
        <p:spPr>
          <a:xfrm>
            <a:off x="381000" y="177800"/>
            <a:ext cx="11518900" cy="369332"/>
          </a:xfrm>
          <a:prstGeom prst="rect">
            <a:avLst/>
          </a:prstGeom>
          <a:noFill/>
        </p:spPr>
        <p:txBody>
          <a:bodyPr wrap="square" rtlCol="0">
            <a:spAutoFit/>
          </a:bodyPr>
          <a:lstStyle/>
          <a:p>
            <a:r>
              <a:rPr lang="fr-FR"/>
              <a:t>II Cahier des charges </a:t>
            </a:r>
          </a:p>
        </p:txBody>
      </p:sp>
      <p:sp>
        <p:nvSpPr>
          <p:cNvPr id="6" name="ZoneTexte 5"/>
          <p:cNvSpPr txBox="1"/>
          <p:nvPr/>
        </p:nvSpPr>
        <p:spPr>
          <a:xfrm>
            <a:off x="6872472" y="1118582"/>
            <a:ext cx="5027428" cy="2763064"/>
          </a:xfrm>
          <a:prstGeom prst="rect">
            <a:avLst/>
          </a:prstGeom>
          <a:noFill/>
        </p:spPr>
        <p:txBody>
          <a:bodyPr wrap="square" rtlCol="0">
            <a:spAutoFit/>
          </a:bodyPr>
          <a:lstStyle/>
          <a:p>
            <a:pPr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	</a:t>
            </a:r>
            <a:r>
              <a:rPr lang="fr-FR" u="sng">
                <a:latin typeface="Times New Roman" panose="02020603050405020304" pitchFamily="18" charset="0"/>
                <a:ea typeface="Times New Roman" panose="02020603050405020304" pitchFamily="18" charset="0"/>
                <a:cs typeface="Times New Roman" panose="02020603050405020304" pitchFamily="18" charset="0"/>
              </a:rPr>
              <a:t>B) Cible </a:t>
            </a:r>
            <a:endParaRPr lang="fr-FR" u="sng">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1) public</a:t>
            </a:r>
            <a:endParaRPr lang="fr-FR">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a:latin typeface="Times New Roman" panose="02020603050405020304" pitchFamily="18" charset="0"/>
                <a:ea typeface="Times New Roman" panose="02020603050405020304" pitchFamily="18" charset="0"/>
                <a:cs typeface="Times New Roman" panose="02020603050405020304" pitchFamily="18" charset="0"/>
              </a:rPr>
              <a:t>2) équipements  </a:t>
            </a:r>
            <a:endParaRPr lang="fr-FR">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a:latin typeface="Times New Roman" panose="02020603050405020304" pitchFamily="18" charset="0"/>
                <a:ea typeface="Times New Roman" panose="02020603050405020304" pitchFamily="18" charset="0"/>
                <a:cs typeface="Times New Roman" panose="02020603050405020304" pitchFamily="18" charset="0"/>
              </a:rPr>
              <a:t>C) Typologie d’application</a:t>
            </a:r>
          </a:p>
          <a:p>
            <a:pPr indent="449580" algn="just">
              <a:lnSpc>
                <a:spcPct val="107000"/>
              </a:lnSpc>
              <a:spcAft>
                <a:spcPts val="800"/>
              </a:spcAft>
            </a:pPr>
            <a:r>
              <a:rPr lang="fr-FR" u="sng">
                <a:latin typeface="Times New Roman" panose="02020603050405020304" pitchFamily="18" charset="0"/>
                <a:ea typeface="Times New Roman" panose="02020603050405020304" pitchFamily="18" charset="0"/>
                <a:cs typeface="Times New Roman" panose="02020603050405020304" pitchFamily="18" charset="0"/>
              </a:rPr>
              <a:t>D) Périmètre</a:t>
            </a:r>
            <a:endParaRPr lang="fr-FR" u="sng">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a:latin typeface="Times New Roman" panose="02020603050405020304" pitchFamily="18" charset="0"/>
                <a:ea typeface="Times New Roman" panose="02020603050405020304" pitchFamily="18" charset="0"/>
                <a:cs typeface="Times New Roman" panose="02020603050405020304" pitchFamily="18" charset="0"/>
              </a:rPr>
              <a:t>E) Intervenants</a:t>
            </a:r>
            <a:endParaRPr lang="fr-FR" u="sng">
              <a:latin typeface="Calibri" panose="020F0502020204030204" pitchFamily="34" charset="0"/>
              <a:ea typeface="Calibri" panose="020F0502020204030204" pitchFamily="34" charset="0"/>
              <a:cs typeface="Times New Roman" panose="02020603050405020304" pitchFamily="18" charset="0"/>
            </a:endParaRPr>
          </a:p>
          <a:p>
            <a:endParaRPr lang="fr-FR"/>
          </a:p>
        </p:txBody>
      </p:sp>
    </p:spTree>
    <p:extLst>
      <p:ext uri="{BB962C8B-B14F-4D97-AF65-F5344CB8AC3E}">
        <p14:creationId xmlns:p14="http://schemas.microsoft.com/office/powerpoint/2010/main" val="254221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1886" y="464457"/>
            <a:ext cx="11379200" cy="2158924"/>
          </a:xfrm>
          <a:prstGeom prst="rect">
            <a:avLst/>
          </a:prstGeom>
          <a:noFill/>
        </p:spPr>
        <p:txBody>
          <a:bodyPr wrap="square" rtlCol="0">
            <a:spAutoFit/>
          </a:bodyPr>
          <a:lstStyle/>
          <a:p>
            <a:pPr algn="just">
              <a:lnSpc>
                <a:spcPct val="107000"/>
              </a:lnSpc>
              <a:spcAft>
                <a:spcPts val="800"/>
              </a:spcAft>
            </a:pPr>
            <a:endParaRPr lang="fr-FR">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r-FR">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a:latin typeface="Times New Roman" panose="02020603050405020304" pitchFamily="18" charset="0"/>
                <a:ea typeface="Calibri" panose="020F0502020204030204" pitchFamily="34" charset="0"/>
                <a:cs typeface="Times New Roman" panose="02020603050405020304" pitchFamily="18" charset="0"/>
              </a:rPr>
              <a:t>ARBORESCENCE</a:t>
            </a:r>
            <a:br>
              <a:rPr lang="fr-FR">
                <a:latin typeface="Times New Roman" panose="02020603050405020304" pitchFamily="18" charset="0"/>
                <a:ea typeface="Calibri" panose="020F0502020204030204" pitchFamily="34" charset="0"/>
                <a:cs typeface="Times New Roman" panose="02020603050405020304" pitchFamily="18" charset="0"/>
              </a:rPr>
            </a:br>
            <a:br>
              <a:rPr lang="fr-FR">
                <a:latin typeface="Times New Roman" panose="02020603050405020304" pitchFamily="18" charset="0"/>
                <a:ea typeface="Calibri" panose="020F0502020204030204" pitchFamily="34" charset="0"/>
                <a:cs typeface="Times New Roman" panose="02020603050405020304" pitchFamily="18" charset="0"/>
              </a:rPr>
            </a:br>
            <a:endParaRPr lang="fr-FR">
              <a:effectLst/>
              <a:latin typeface="Calibri" panose="020F0502020204030204" pitchFamily="34" charset="0"/>
              <a:ea typeface="Calibri" panose="020F0502020204030204" pitchFamily="34" charset="0"/>
              <a:cs typeface="Times New Roman" panose="02020603050405020304" pitchFamily="18" charset="0"/>
            </a:endParaRPr>
          </a:p>
          <a:p>
            <a:endParaRPr lang="fr-F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7</a:t>
            </a:fld>
            <a:endParaRPr lang="fr-FR" sz="2000"/>
          </a:p>
        </p:txBody>
      </p:sp>
      <p:sp>
        <p:nvSpPr>
          <p:cNvPr id="4" name="Rectangle 3"/>
          <p:cNvSpPr/>
          <p:nvPr/>
        </p:nvSpPr>
        <p:spPr>
          <a:xfrm>
            <a:off x="251285" y="95125"/>
            <a:ext cx="2189830" cy="369332"/>
          </a:xfrm>
          <a:prstGeom prst="rect">
            <a:avLst/>
          </a:prstGeom>
        </p:spPr>
        <p:txBody>
          <a:bodyPr wrap="none">
            <a:spAutoFit/>
          </a:bodyPr>
          <a:lstStyle/>
          <a:p>
            <a:r>
              <a:rPr lang="fr-FR"/>
              <a:t>II Cahier des charges </a:t>
            </a: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518470" y="1809946"/>
            <a:ext cx="11204677" cy="3846136"/>
          </a:xfrm>
          <a:prstGeom prst="rect">
            <a:avLst/>
          </a:prstGeom>
        </p:spPr>
      </p:pic>
    </p:spTree>
    <p:extLst>
      <p:ext uri="{BB962C8B-B14F-4D97-AF65-F5344CB8AC3E}">
        <p14:creationId xmlns:p14="http://schemas.microsoft.com/office/powerpoint/2010/main" val="355046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a:latin typeface="Calibri" panose="020F0502020204030204" pitchFamily="34" charset="0"/>
              </a:rPr>
              <a:t>SOMMAIRE</a:t>
            </a:r>
          </a:p>
          <a:p>
            <a:endParaRPr lang="fr-FR">
              <a:latin typeface="Calibri" panose="020F0502020204030204" pitchFamily="34" charset="0"/>
            </a:endParaRPr>
          </a:p>
          <a:p>
            <a:r>
              <a:rPr lang="fr-FR">
                <a:latin typeface="Calibri" panose="020F0502020204030204" pitchFamily="34" charset="0"/>
              </a:rPr>
              <a:t>I Présentation du projet </a:t>
            </a:r>
          </a:p>
          <a:p>
            <a:endParaRPr lang="fr-FR">
              <a:latin typeface="Calibri" panose="020F0502020204030204" pitchFamily="34" charset="0"/>
            </a:endParaRPr>
          </a:p>
          <a:p>
            <a:r>
              <a:rPr lang="fr-FR">
                <a:latin typeface="Calibri" panose="020F0502020204030204" pitchFamily="34" charset="0"/>
              </a:rPr>
              <a:t>II Cahier des charges</a:t>
            </a:r>
          </a:p>
          <a:p>
            <a:endParaRPr lang="fr-FR">
              <a:latin typeface="Calibri" panose="020F0502020204030204" pitchFamily="34" charset="0"/>
            </a:endParaRPr>
          </a:p>
          <a:p>
            <a:r>
              <a:rPr lang="fr-FR" i="1">
                <a:solidFill>
                  <a:srgbClr val="FF0000"/>
                </a:solidFill>
                <a:latin typeface="Calibri" panose="020F0502020204030204" pitchFamily="34" charset="0"/>
              </a:rPr>
              <a:t>III Analyse fonctionnelle</a:t>
            </a:r>
          </a:p>
          <a:p>
            <a:r>
              <a:rPr lang="fr-FR" i="1">
                <a:solidFill>
                  <a:srgbClr val="FF0000"/>
                </a:solidFill>
                <a:latin typeface="Calibri" panose="020F0502020204030204" pitchFamily="34" charset="0"/>
              </a:rPr>
              <a:t>	A Cas d’utilisation</a:t>
            </a:r>
          </a:p>
          <a:p>
            <a:r>
              <a:rPr lang="fr-FR" i="1">
                <a:solidFill>
                  <a:srgbClr val="FF0000"/>
                </a:solidFill>
                <a:latin typeface="Calibri" panose="020F0502020204030204" pitchFamily="34" charset="0"/>
              </a:rPr>
              <a:t>	B Diagrammes</a:t>
            </a:r>
          </a:p>
          <a:p>
            <a:r>
              <a:rPr lang="fr-FR" i="1">
                <a:solidFill>
                  <a:srgbClr val="FF0000"/>
                </a:solidFill>
                <a:latin typeface="Calibri" panose="020F0502020204030204" pitchFamily="34" charset="0"/>
              </a:rPr>
              <a:t>		1) activité</a:t>
            </a:r>
          </a:p>
          <a:p>
            <a:r>
              <a:rPr lang="fr-FR" i="1">
                <a:solidFill>
                  <a:srgbClr val="FF0000"/>
                </a:solidFill>
                <a:latin typeface="Calibri" panose="020F0502020204030204" pitchFamily="34" charset="0"/>
              </a:rPr>
              <a:t>		2) séquence</a:t>
            </a:r>
          </a:p>
          <a:p>
            <a:r>
              <a:rPr lang="fr-FR" i="1">
                <a:solidFill>
                  <a:srgbClr val="FF0000"/>
                </a:solidFill>
                <a:latin typeface="Calibri" panose="020F0502020204030204" pitchFamily="34" charset="0"/>
              </a:rPr>
              <a:t>		3) de classe</a:t>
            </a:r>
          </a:p>
          <a:p>
            <a:r>
              <a:rPr lang="fr-FR">
                <a:latin typeface="Calibri" panose="020F0502020204030204" pitchFamily="34" charset="0"/>
              </a:rPr>
              <a:t>IV Conception</a:t>
            </a:r>
          </a:p>
          <a:p>
            <a:r>
              <a:rPr lang="fr-FR">
                <a:latin typeface="Calibri" panose="020F0502020204030204" pitchFamily="34" charset="0"/>
              </a:rPr>
              <a:t>	A MCD MLD</a:t>
            </a:r>
          </a:p>
          <a:p>
            <a:r>
              <a:rPr lang="fr-FR">
                <a:latin typeface="Calibri" panose="020F0502020204030204" pitchFamily="34" charset="0"/>
              </a:rPr>
              <a:t>		1) MCD </a:t>
            </a:r>
          </a:p>
          <a:p>
            <a:r>
              <a:rPr lang="fr-FR">
                <a:latin typeface="Calibri" panose="020F0502020204030204" pitchFamily="34" charset="0"/>
              </a:rPr>
              <a:t>		2) MLD</a:t>
            </a:r>
          </a:p>
          <a:p>
            <a:r>
              <a:rPr lang="fr-FR">
                <a:latin typeface="Calibri" panose="020F0502020204030204" pitchFamily="34" charset="0"/>
              </a:rPr>
              <a:t>		</a:t>
            </a:r>
          </a:p>
          <a:p>
            <a:r>
              <a:rPr lang="fr-FR">
                <a:latin typeface="Calibri" panose="020F0502020204030204" pitchFamily="34" charset="0"/>
              </a:rPr>
              <a:t>	B SQL </a:t>
            </a:r>
          </a:p>
          <a:p>
            <a:endParaRPr lang="fr-FR">
              <a:latin typeface="Calibri" panose="020F0502020204030204" pitchFamily="34" charset="0"/>
            </a:endParaRPr>
          </a:p>
          <a:p>
            <a:r>
              <a:rPr lang="fr-FR">
                <a:latin typeface="Calibri" panose="020F0502020204030204" pitchFamily="34" charset="0"/>
              </a:rPr>
              <a:t>	C Interaction avec la base de données	</a:t>
            </a:r>
            <a:endParaRPr lang="fr-FR" sz="1600">
              <a:latin typeface="Calibri" panose="020F0502020204030204" pitchFamily="34" charset="0"/>
            </a:endParaRPr>
          </a:p>
          <a:p>
            <a:endParaRPr lang="fr-FR">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z="2000" smtClean="0"/>
              <a:t>8</a:t>
            </a:fld>
            <a:endParaRPr lang="fr-FR" sz="200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077" y="4055533"/>
            <a:ext cx="2022059" cy="2081021"/>
          </a:xfrm>
          <a:prstGeom prst="rect">
            <a:avLst/>
          </a:prstGeom>
        </p:spPr>
      </p:pic>
      <p:sp>
        <p:nvSpPr>
          <p:cNvPr id="5" name="ZoneTexte 4"/>
          <p:cNvSpPr txBox="1"/>
          <p:nvPr/>
        </p:nvSpPr>
        <p:spPr>
          <a:xfrm>
            <a:off x="5858934" y="956733"/>
            <a:ext cx="4411133" cy="1477328"/>
          </a:xfrm>
          <a:prstGeom prst="rect">
            <a:avLst/>
          </a:prstGeom>
          <a:noFill/>
        </p:spPr>
        <p:txBody>
          <a:bodyPr wrap="square" rtlCol="0">
            <a:spAutoFit/>
          </a:bodyPr>
          <a:lstStyle/>
          <a:p>
            <a:r>
              <a:rPr lang="fr-FR" i="1"/>
              <a:t>V Front End</a:t>
            </a:r>
          </a:p>
          <a:p>
            <a:endParaRPr lang="fr-FR"/>
          </a:p>
          <a:p>
            <a:r>
              <a:rPr lang="fr-FR"/>
              <a:t>	</a:t>
            </a:r>
            <a:r>
              <a:rPr lang="fr-FR" i="1"/>
              <a:t>A Maquettage </a:t>
            </a:r>
          </a:p>
          <a:p>
            <a:r>
              <a:rPr lang="fr-FR"/>
              <a:t>	B HTML et CSS</a:t>
            </a:r>
          </a:p>
          <a:p>
            <a:r>
              <a:rPr lang="fr-FR"/>
              <a:t>	C </a:t>
            </a:r>
            <a:r>
              <a:rPr lang="fr-FR" err="1"/>
              <a:t>Javascript</a:t>
            </a:r>
            <a:endParaRPr lang="fr-FR"/>
          </a:p>
        </p:txBody>
      </p:sp>
    </p:spTree>
    <p:extLst>
      <p:ext uri="{BB962C8B-B14F-4D97-AF65-F5344CB8AC3E}">
        <p14:creationId xmlns:p14="http://schemas.microsoft.com/office/powerpoint/2010/main" val="64748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9358" y="44426"/>
            <a:ext cx="5711976" cy="1477328"/>
          </a:xfrm>
          <a:prstGeom prst="rect">
            <a:avLst/>
          </a:prstGeom>
          <a:noFill/>
        </p:spPr>
        <p:txBody>
          <a:bodyPr wrap="square" rtlCol="0">
            <a:spAutoFit/>
          </a:bodyPr>
          <a:lstStyle/>
          <a:p>
            <a:r>
              <a:rPr lang="fr-FR"/>
              <a:t>III Analyse fonctionnelle </a:t>
            </a:r>
          </a:p>
          <a:p>
            <a:r>
              <a:rPr lang="fr-FR"/>
              <a:t>	A cas d’utilisation</a:t>
            </a:r>
          </a:p>
          <a:p>
            <a:endParaRPr lang="fr-FR"/>
          </a:p>
          <a:p>
            <a:endParaRPr lang="fr-FR"/>
          </a:p>
          <a:p>
            <a:endParaRPr lang="fr-FR"/>
          </a:p>
        </p:txBody>
      </p:sp>
      <p:sp>
        <p:nvSpPr>
          <p:cNvPr id="4" name="Espace réservé du numéro de diapositive 3"/>
          <p:cNvSpPr>
            <a:spLocks noGrp="1"/>
          </p:cNvSpPr>
          <p:nvPr>
            <p:ph type="sldNum" sz="quarter" idx="12"/>
          </p:nvPr>
        </p:nvSpPr>
        <p:spPr>
          <a:xfrm>
            <a:off x="10888133" y="6445304"/>
            <a:ext cx="973667" cy="274320"/>
          </a:xfrm>
        </p:spPr>
        <p:txBody>
          <a:bodyPr/>
          <a:lstStyle/>
          <a:p>
            <a:fld id="{C992E66A-41E9-4F30-B3C8-2FF86DC5BC5A}" type="slidenum">
              <a:rPr lang="fr-FR" sz="2000" smtClean="0"/>
              <a:t>9</a:t>
            </a:fld>
            <a:endParaRPr lang="fr-FR" sz="2000"/>
          </a:p>
        </p:txBody>
      </p:sp>
      <p:pic>
        <p:nvPicPr>
          <p:cNvPr id="3" name="Image 2"/>
          <p:cNvPicPr>
            <a:picLocks noChangeAspect="1"/>
          </p:cNvPicPr>
          <p:nvPr/>
        </p:nvPicPr>
        <p:blipFill>
          <a:blip r:embed="rId3"/>
          <a:stretch>
            <a:fillRect/>
          </a:stretch>
        </p:blipFill>
        <p:spPr>
          <a:xfrm>
            <a:off x="1005416" y="783090"/>
            <a:ext cx="6271435" cy="5308600"/>
          </a:xfrm>
          <a:prstGeom prst="rect">
            <a:avLst/>
          </a:prstGeom>
        </p:spPr>
      </p:pic>
    </p:spTree>
    <p:extLst>
      <p:ext uri="{BB962C8B-B14F-4D97-AF65-F5344CB8AC3E}">
        <p14:creationId xmlns:p14="http://schemas.microsoft.com/office/powerpoint/2010/main" val="407375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Grand écran</PresentationFormat>
  <Slides>54</Slides>
  <Notes>26</Notes>
  <HiddenSlides>0</HiddenSlide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ADRAR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personnel</dc:title>
  <dc:creator>admin</dc:creator>
  <cp:revision>86</cp:revision>
  <dcterms:created xsi:type="dcterms:W3CDTF">2021-10-11T07:11:17Z</dcterms:created>
  <dcterms:modified xsi:type="dcterms:W3CDTF">2022-05-24T16:06:45Z</dcterms:modified>
</cp:coreProperties>
</file>